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86" r:id="rId6"/>
    <p:sldId id="260" r:id="rId7"/>
    <p:sldId id="287" r:id="rId8"/>
    <p:sldId id="288" r:id="rId9"/>
    <p:sldId id="261" r:id="rId10"/>
    <p:sldId id="262" r:id="rId11"/>
    <p:sldId id="263" r:id="rId12"/>
    <p:sldId id="264" r:id="rId13"/>
    <p:sldId id="292" r:id="rId14"/>
    <p:sldId id="265" r:id="rId15"/>
    <p:sldId id="290" r:id="rId16"/>
    <p:sldId id="279" r:id="rId17"/>
    <p:sldId id="266" r:id="rId18"/>
    <p:sldId id="267" r:id="rId19"/>
    <p:sldId id="268" r:id="rId20"/>
    <p:sldId id="269" r:id="rId21"/>
    <p:sldId id="291" r:id="rId22"/>
    <p:sldId id="293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4" r:id="rId31"/>
    <p:sldId id="282" r:id="rId3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BAB58-20C7-4C59-A48F-C18BCF8BDC8F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136BC-4B4A-4ECA-84DD-914477701FF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04459-B54B-4D0B-BD04-112A3CC1EA7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2857D-2C74-48B6-8C17-D00267D00AB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putting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Erez</a:t>
            </a:r>
            <a:r>
              <a:rPr lang="en-US" baseline="0" dirty="0" smtClean="0"/>
              <a:t> Berg, </a:t>
            </a:r>
            <a:r>
              <a:rPr lang="en-US" baseline="0" dirty="0" err="1" smtClean="0"/>
              <a:t>Cem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Özen</a:t>
            </a:r>
            <a:r>
              <a:rPr lang="en-US" baseline="0" dirty="0" smtClean="0"/>
              <a:t>, Lars Fritz, Matthias </a:t>
            </a:r>
            <a:r>
              <a:rPr lang="en-US" baseline="0" dirty="0" err="1" smtClean="0"/>
              <a:t>Rosenkranz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Antionio</a:t>
            </a:r>
            <a:r>
              <a:rPr lang="en-US" baseline="0" smtClean="0"/>
              <a:t> Garcia-Garcia or </a:t>
            </a:r>
            <a:r>
              <a:rPr lang="en-US" baseline="0" dirty="0" smtClean="0"/>
              <a:t>others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2857D-2C74-48B6-8C17-D00267D00AB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10-09-2013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EFB22 </a:t>
            </a:r>
            <a:r>
              <a:rPr lang="en-US" dirty="0" err="1" smtClean="0"/>
              <a:t>Kraków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D1E4D-6B93-4EE9-8A10-B8AD336451E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D1E4D-6B93-4EE9-8A10-B8AD336451E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27-09-2012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err="1" smtClean="0"/>
              <a:t>Chalmers</a:t>
            </a:r>
            <a:r>
              <a:rPr lang="da-DK" dirty="0" smtClean="0"/>
              <a:t> </a:t>
            </a:r>
            <a:r>
              <a:rPr lang="da-DK" dirty="0" err="1" smtClean="0"/>
              <a:t>University</a:t>
            </a:r>
            <a:r>
              <a:rPr lang="da-DK" dirty="0" smtClean="0"/>
              <a:t> of </a:t>
            </a:r>
            <a:r>
              <a:rPr lang="da-DK" dirty="0" err="1" smtClean="0"/>
              <a:t>Technology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D1E4D-6B93-4EE9-8A10-B8AD336451E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D1E4D-6B93-4EE9-8A10-B8AD336451E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D1E4D-6B93-4EE9-8A10-B8AD336451E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D1E4D-6B93-4EE9-8A10-B8AD336451E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D1E4D-6B93-4EE9-8A10-B8AD336451E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D1E4D-6B93-4EE9-8A10-B8AD336451E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D1E4D-6B93-4EE9-8A10-B8AD336451E2}" type="datetimeFigureOut">
              <a:rPr lang="da-DK" smtClean="0"/>
              <a:pPr/>
              <a:t>09-09-2013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10-09-2013</a:t>
            </a:r>
            <a:endParaRPr lang="en-US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EFB22 </a:t>
            </a:r>
            <a:r>
              <a:rPr lang="en-US" dirty="0" err="1" smtClean="0"/>
              <a:t>Kraków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en-US" dirty="0" smtClean="0"/>
              <a:t>Few-body Physics in a Many-body World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1752600"/>
          </a:xfrm>
        </p:spPr>
        <p:txBody>
          <a:bodyPr/>
          <a:lstStyle/>
          <a:p>
            <a:r>
              <a:rPr lang="en-US" dirty="0" err="1" smtClean="0"/>
              <a:t>Nikolaj</a:t>
            </a:r>
            <a:r>
              <a:rPr lang="en-US" dirty="0" smtClean="0"/>
              <a:t> Thomas </a:t>
            </a:r>
            <a:r>
              <a:rPr lang="en-US" dirty="0" err="1" smtClean="0"/>
              <a:t>Zinner</a:t>
            </a:r>
            <a:endParaRPr lang="en-US" dirty="0" smtClean="0"/>
          </a:p>
          <a:p>
            <a:r>
              <a:rPr lang="en-US" sz="2000" dirty="0" smtClean="0"/>
              <a:t>Aarhus University</a:t>
            </a:r>
            <a:endParaRPr lang="en-US" sz="2000" dirty="0"/>
          </a:p>
        </p:txBody>
      </p:sp>
      <p:sp>
        <p:nvSpPr>
          <p:cNvPr id="4" name="Pladsholder til dato 6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2000" dirty="0" smtClean="0"/>
              <a:t>10-09-2013</a:t>
            </a:r>
            <a:endParaRPr lang="en-US" sz="2000" dirty="0"/>
          </a:p>
        </p:txBody>
      </p:sp>
      <p:sp>
        <p:nvSpPr>
          <p:cNvPr id="5" name="Pladsholder til sidefod 7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2000" dirty="0" smtClean="0"/>
              <a:t>EFB22 </a:t>
            </a:r>
            <a:r>
              <a:rPr lang="en-US" sz="2000" dirty="0" err="1" smtClean="0"/>
              <a:t>Kraków</a:t>
            </a:r>
            <a:r>
              <a:rPr lang="en-US" sz="2000" dirty="0" smtClean="0"/>
              <a:t> 2013</a:t>
            </a:r>
          </a:p>
        </p:txBody>
      </p:sp>
      <p:pic>
        <p:nvPicPr>
          <p:cNvPr id="6" name="Billede 5" descr="Logo Sapere Au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930548"/>
            <a:ext cx="2088232" cy="874716"/>
          </a:xfrm>
          <a:prstGeom prst="rect">
            <a:avLst/>
          </a:prstGeom>
        </p:spPr>
      </p:pic>
      <p:pic>
        <p:nvPicPr>
          <p:cNvPr id="7" name="Billede 6" descr="seg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293096"/>
            <a:ext cx="1800200" cy="15214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365104"/>
            <a:ext cx="3048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three-body states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25260"/>
            <a:ext cx="5688632" cy="40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323528" y="6361583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Thøgersen</a:t>
            </a:r>
            <a:r>
              <a:rPr lang="en-US" sz="1400" dirty="0" smtClean="0"/>
              <a:t>, arXiv:0908.0852v1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three-body physics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2140495"/>
            <a:ext cx="8181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323528" y="5785519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Berninger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PRL </a:t>
            </a:r>
            <a:r>
              <a:rPr lang="en-US" sz="1400" b="1" dirty="0" smtClean="0"/>
              <a:t>107</a:t>
            </a:r>
            <a:r>
              <a:rPr lang="en-US" sz="1400" dirty="0" smtClean="0"/>
              <a:t>, </a:t>
            </a:r>
            <a:r>
              <a:rPr lang="da-DK" sz="1400" dirty="0" smtClean="0"/>
              <a:t>120401 (2011)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Tekstboks 5"/>
          <p:cNvSpPr txBox="1"/>
          <p:nvPr/>
        </p:nvSpPr>
        <p:spPr>
          <a:xfrm>
            <a:off x="1763688" y="1568985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Observations of a</a:t>
            </a:r>
            <a:r>
              <a:rPr lang="en-US" sz="2000" baseline="-25000" dirty="0" smtClean="0"/>
              <a:t>-</a:t>
            </a:r>
            <a:r>
              <a:rPr lang="en-US" sz="2000" dirty="0" smtClean="0"/>
              <a:t> in </a:t>
            </a:r>
            <a:r>
              <a:rPr lang="en-US" sz="2000" baseline="30000" dirty="0" smtClean="0"/>
              <a:t>133</a:t>
            </a:r>
            <a:r>
              <a:rPr lang="en-US" sz="2000" dirty="0" smtClean="0"/>
              <a:t>Cs at different resonances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 states and background</a:t>
            </a:r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2411760" y="19795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Separation of scales usually comes to the rescue</a:t>
            </a:r>
            <a:endParaRPr lang="en-US" dirty="0"/>
          </a:p>
        </p:txBody>
      </p:sp>
      <p:sp>
        <p:nvSpPr>
          <p:cNvPr id="5" name="Tekstboks 4"/>
          <p:cNvSpPr txBox="1"/>
          <p:nvPr/>
        </p:nvSpPr>
        <p:spPr>
          <a:xfrm>
            <a:off x="1331640" y="148478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Bound states are rarely alone in the world when we probe them</a:t>
            </a:r>
            <a:endParaRPr lang="en-US" b="1" dirty="0"/>
          </a:p>
        </p:txBody>
      </p:sp>
      <p:sp>
        <p:nvSpPr>
          <p:cNvPr id="6" name="Tekstboks 5"/>
          <p:cNvSpPr txBox="1"/>
          <p:nvPr/>
        </p:nvSpPr>
        <p:spPr>
          <a:xfrm>
            <a:off x="755576" y="24208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Cold atomic three-body results are largely consistent with no background effect</a:t>
            </a:r>
            <a:endParaRPr lang="en-US" dirty="0"/>
          </a:p>
        </p:txBody>
      </p:sp>
      <p:sp>
        <p:nvSpPr>
          <p:cNvPr id="7" name="Tekstboks 6"/>
          <p:cNvSpPr txBox="1"/>
          <p:nvPr/>
        </p:nvSpPr>
        <p:spPr>
          <a:xfrm>
            <a:off x="683568" y="3329116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HOWEVER: Background density has energy scale that is slightly smaller than binding energy. Effects should be addressable in current experiments!</a:t>
            </a:r>
            <a:endParaRPr lang="en-US" sz="2200" dirty="0"/>
          </a:p>
        </p:txBody>
      </p:sp>
      <p:sp>
        <p:nvSpPr>
          <p:cNvPr id="8" name="Tekstboks 7"/>
          <p:cNvSpPr txBox="1"/>
          <p:nvPr/>
        </p:nvSpPr>
        <p:spPr>
          <a:xfrm>
            <a:off x="827584" y="472688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Important lesson: Cooper pair problem</a:t>
            </a:r>
          </a:p>
          <a:p>
            <a:pPr algn="ctr"/>
            <a:r>
              <a:rPr lang="en-US" dirty="0" smtClean="0"/>
              <a:t>No bound states in vacuum, but bound states with Fermi sea background!</a:t>
            </a:r>
            <a:endParaRPr lang="en-US" dirty="0"/>
          </a:p>
        </p:txBody>
      </p:sp>
      <p:sp>
        <p:nvSpPr>
          <p:cNvPr id="9" name="Tekstboks 8"/>
          <p:cNvSpPr txBox="1"/>
          <p:nvPr/>
        </p:nvSpPr>
        <p:spPr>
          <a:xfrm>
            <a:off x="827584" y="5374957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do we generalize the Cooper problem to three-body states?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755576" y="630932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N.G. </a:t>
            </a:r>
            <a:r>
              <a:rPr lang="en-US" sz="1400" dirty="0" err="1" smtClean="0"/>
              <a:t>Nygaard</a:t>
            </a:r>
            <a:r>
              <a:rPr lang="en-US" sz="1400" dirty="0" smtClean="0"/>
              <a:t> and N.T. </a:t>
            </a:r>
            <a:r>
              <a:rPr lang="en-US" sz="1400" dirty="0" err="1" smtClean="0"/>
              <a:t>Zinner</a:t>
            </a:r>
            <a:r>
              <a:rPr lang="en-US" sz="1400" dirty="0" smtClean="0"/>
              <a:t>, arXiv:1110:5854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1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dirty="0" err="1" smtClean="0"/>
              <a:t>Background</a:t>
            </a:r>
            <a:r>
              <a:rPr lang="da-DK" dirty="0" smtClean="0"/>
              <a:t> </a:t>
            </a:r>
            <a:r>
              <a:rPr lang="da-DK" dirty="0" err="1" smtClean="0"/>
              <a:t>Effects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2483768" y="1980129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err="1" smtClean="0"/>
              <a:t>External</a:t>
            </a:r>
            <a:r>
              <a:rPr lang="da-DK" sz="3200" dirty="0" smtClean="0"/>
              <a:t> </a:t>
            </a:r>
            <a:r>
              <a:rPr lang="da-DK" sz="3200" dirty="0" err="1" smtClean="0"/>
              <a:t>confinement</a:t>
            </a:r>
            <a:endParaRPr lang="da-DK" sz="3200" dirty="0"/>
          </a:p>
        </p:txBody>
      </p:sp>
      <p:sp>
        <p:nvSpPr>
          <p:cNvPr id="7" name="Tekstboks 6"/>
          <p:cNvSpPr txBox="1"/>
          <p:nvPr/>
        </p:nvSpPr>
        <p:spPr>
          <a:xfrm>
            <a:off x="2483768" y="3420289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err="1" smtClean="0"/>
              <a:t>Finite</a:t>
            </a:r>
            <a:r>
              <a:rPr lang="da-DK" sz="3200" dirty="0" smtClean="0"/>
              <a:t> </a:t>
            </a:r>
            <a:r>
              <a:rPr lang="da-DK" sz="3200" dirty="0" err="1" smtClean="0"/>
              <a:t>temperature</a:t>
            </a:r>
            <a:endParaRPr lang="da-DK" sz="3200" dirty="0"/>
          </a:p>
        </p:txBody>
      </p:sp>
      <p:sp>
        <p:nvSpPr>
          <p:cNvPr id="8" name="Tekstboks 7"/>
          <p:cNvSpPr txBox="1"/>
          <p:nvPr/>
        </p:nvSpPr>
        <p:spPr>
          <a:xfrm>
            <a:off x="2483768" y="263691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err="1" smtClean="0"/>
              <a:t>Non-universality</a:t>
            </a:r>
            <a:endParaRPr lang="da-DK" sz="3200" dirty="0"/>
          </a:p>
        </p:txBody>
      </p:sp>
      <p:sp>
        <p:nvSpPr>
          <p:cNvPr id="9" name="Tekstboks 8"/>
          <p:cNvSpPr txBox="1"/>
          <p:nvPr/>
        </p:nvSpPr>
        <p:spPr>
          <a:xfrm>
            <a:off x="1979712" y="4293096"/>
            <a:ext cx="4968552" cy="677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3800" dirty="0" smtClean="0">
                <a:solidFill>
                  <a:srgbClr val="FFC000"/>
                </a:solidFill>
              </a:rPr>
              <a:t>Quantum </a:t>
            </a:r>
            <a:r>
              <a:rPr lang="da-DK" sz="3800" dirty="0" err="1" smtClean="0">
                <a:solidFill>
                  <a:srgbClr val="FFC000"/>
                </a:solidFill>
              </a:rPr>
              <a:t>degeneracy</a:t>
            </a:r>
            <a:endParaRPr lang="da-DK" sz="3800" dirty="0">
              <a:solidFill>
                <a:srgbClr val="FFC000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683568" y="535405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err="1" smtClean="0"/>
              <a:t>Condensed</a:t>
            </a:r>
            <a:r>
              <a:rPr lang="da-DK" sz="2800" dirty="0" smtClean="0"/>
              <a:t> </a:t>
            </a:r>
            <a:r>
              <a:rPr lang="da-DK" sz="2800" dirty="0" err="1" smtClean="0"/>
              <a:t>Bose</a:t>
            </a:r>
            <a:r>
              <a:rPr lang="da-DK" sz="2800" dirty="0" smtClean="0"/>
              <a:t> </a:t>
            </a:r>
            <a:r>
              <a:rPr lang="da-DK" sz="2800" dirty="0" err="1" smtClean="0"/>
              <a:t>or</a:t>
            </a:r>
            <a:r>
              <a:rPr lang="da-DK" sz="2800" dirty="0" smtClean="0"/>
              <a:t> </a:t>
            </a:r>
            <a:r>
              <a:rPr lang="da-DK" sz="2800" dirty="0" err="1" smtClean="0"/>
              <a:t>degenerate</a:t>
            </a:r>
            <a:r>
              <a:rPr lang="da-DK" sz="2800" dirty="0" smtClean="0"/>
              <a:t> </a:t>
            </a:r>
            <a:r>
              <a:rPr lang="da-DK" sz="2800" dirty="0" err="1" smtClean="0"/>
              <a:t>Fermi</a:t>
            </a:r>
            <a:r>
              <a:rPr lang="da-DK" sz="2800" dirty="0" smtClean="0"/>
              <a:t> systems</a:t>
            </a:r>
            <a:endParaRPr lang="da-DK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Reductionism</a:t>
            </a:r>
            <a:endParaRPr lang="en-US" dirty="0"/>
          </a:p>
        </p:txBody>
      </p:sp>
      <p:pic>
        <p:nvPicPr>
          <p:cNvPr id="4" name="Billede 3" descr="Efimov_polaron_hol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6348" y="1844824"/>
            <a:ext cx="3524084" cy="4032448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467544" y="191683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a single Fermi sea and two other particles</a:t>
            </a:r>
            <a:endParaRPr lang="en-US" sz="2400" dirty="0"/>
          </a:p>
        </p:txBody>
      </p:sp>
      <p:sp>
        <p:nvSpPr>
          <p:cNvPr id="6" name="Tekstboks 5"/>
          <p:cNvSpPr txBox="1"/>
          <p:nvPr/>
        </p:nvSpPr>
        <p:spPr>
          <a:xfrm>
            <a:off x="323528" y="299695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Pauli principle is simpler to handle in momentum space</a:t>
            </a:r>
            <a:endParaRPr lang="en-US" sz="2400" dirty="0"/>
          </a:p>
        </p:txBody>
      </p:sp>
      <p:sp>
        <p:nvSpPr>
          <p:cNvPr id="7" name="Tekstboks 6"/>
          <p:cNvSpPr txBox="1"/>
          <p:nvPr/>
        </p:nvSpPr>
        <p:spPr>
          <a:xfrm>
            <a:off x="323528" y="400506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Turns out the two-body physics is the same as for the Cooper pair problem</a:t>
            </a:r>
            <a:endParaRPr lang="en-US" sz="2400" dirty="0"/>
          </a:p>
        </p:txBody>
      </p:sp>
      <p:sp>
        <p:nvSpPr>
          <p:cNvPr id="12" name="Tekstboks 11"/>
          <p:cNvSpPr txBox="1"/>
          <p:nvPr/>
        </p:nvSpPr>
        <p:spPr>
          <a:xfrm>
            <a:off x="179512" y="6433591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N.G. </a:t>
            </a:r>
            <a:r>
              <a:rPr lang="en-US" sz="1400" dirty="0" err="1" smtClean="0"/>
              <a:t>Nygaard</a:t>
            </a:r>
            <a:r>
              <a:rPr lang="en-US" sz="1400" dirty="0" smtClean="0"/>
              <a:t> and N.T. </a:t>
            </a:r>
            <a:r>
              <a:rPr lang="en-US" sz="1400" dirty="0" err="1" smtClean="0"/>
              <a:t>Zinner</a:t>
            </a:r>
            <a:r>
              <a:rPr lang="en-US" sz="1400" dirty="0" smtClean="0"/>
              <a:t>, arXiv:1110:5854</a:t>
            </a:r>
          </a:p>
        </p:txBody>
      </p:sp>
      <p:sp>
        <p:nvSpPr>
          <p:cNvPr id="8" name="Rektangel 7"/>
          <p:cNvSpPr/>
          <p:nvPr/>
        </p:nvSpPr>
        <p:spPr>
          <a:xfrm>
            <a:off x="251520" y="5374957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 smtClean="0"/>
              <a:t>Born-Oppenheimer</a:t>
            </a:r>
            <a:r>
              <a:rPr lang="da-DK" dirty="0" smtClean="0"/>
              <a:t> limit and </a:t>
            </a:r>
            <a:r>
              <a:rPr lang="da-DK" dirty="0" err="1" smtClean="0"/>
              <a:t>analytics</a:t>
            </a:r>
            <a:r>
              <a:rPr lang="da-DK" dirty="0" smtClean="0"/>
              <a:t> – </a:t>
            </a:r>
            <a:r>
              <a:rPr lang="da-DK" dirty="0" err="1" smtClean="0"/>
              <a:t>MacNeill</a:t>
            </a:r>
            <a:r>
              <a:rPr lang="da-DK" dirty="0" smtClean="0"/>
              <a:t> and Zhou PRL </a:t>
            </a:r>
            <a:r>
              <a:rPr lang="da-DK" b="1" dirty="0" smtClean="0"/>
              <a:t>106</a:t>
            </a:r>
            <a:r>
              <a:rPr lang="da-DK" dirty="0" smtClean="0"/>
              <a:t>, 145301 (2011).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dirty="0" err="1" smtClean="0"/>
              <a:t>Three-body</a:t>
            </a:r>
            <a:r>
              <a:rPr lang="da-DK" dirty="0" smtClean="0"/>
              <a:t> problem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2339752" y="137270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/>
              <a:t>Momentum-space</a:t>
            </a:r>
            <a:r>
              <a:rPr lang="da-DK" sz="2000" dirty="0" smtClean="0"/>
              <a:t> </a:t>
            </a:r>
            <a:r>
              <a:rPr lang="da-DK" sz="2000" dirty="0" err="1" smtClean="0"/>
              <a:t>three-body</a:t>
            </a:r>
            <a:r>
              <a:rPr lang="da-DK" sz="2000" dirty="0" smtClean="0"/>
              <a:t> </a:t>
            </a:r>
            <a:r>
              <a:rPr lang="da-DK" sz="2000" dirty="0" err="1" smtClean="0"/>
              <a:t>equations</a:t>
            </a:r>
            <a:endParaRPr lang="da-DK" sz="2000" dirty="0"/>
          </a:p>
        </p:txBody>
      </p:sp>
      <p:sp>
        <p:nvSpPr>
          <p:cNvPr id="7" name="Tekstboks 6"/>
          <p:cNvSpPr txBox="1"/>
          <p:nvPr/>
        </p:nvSpPr>
        <p:spPr>
          <a:xfrm>
            <a:off x="1224136" y="1844824"/>
            <a:ext cx="795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/>
              <a:t>Skornyakov</a:t>
            </a:r>
            <a:r>
              <a:rPr lang="da-DK" sz="2000" dirty="0" smtClean="0"/>
              <a:t>  and </a:t>
            </a:r>
            <a:r>
              <a:rPr lang="da-DK" sz="2000" dirty="0" err="1" smtClean="0"/>
              <a:t>Ter-Martirosian</a:t>
            </a:r>
            <a:r>
              <a:rPr lang="da-DK" sz="2000" dirty="0" smtClean="0"/>
              <a:t>, </a:t>
            </a:r>
            <a:r>
              <a:rPr lang="da-DK" sz="2000" dirty="0" err="1" smtClean="0"/>
              <a:t>Zh.Eksp</a:t>
            </a:r>
            <a:r>
              <a:rPr lang="da-DK" sz="2000" dirty="0" smtClean="0"/>
              <a:t>. </a:t>
            </a:r>
            <a:r>
              <a:rPr lang="da-DK" sz="2000" dirty="0" err="1" smtClean="0"/>
              <a:t>Teor</a:t>
            </a:r>
            <a:r>
              <a:rPr lang="da-DK" sz="2000" dirty="0" smtClean="0"/>
              <a:t>. </a:t>
            </a:r>
            <a:r>
              <a:rPr lang="da-DK" sz="2000" dirty="0" err="1" smtClean="0"/>
              <a:t>Fiz</a:t>
            </a:r>
            <a:r>
              <a:rPr lang="da-DK" sz="2000" dirty="0" smtClean="0"/>
              <a:t>. </a:t>
            </a:r>
            <a:r>
              <a:rPr lang="da-DK" sz="2000" b="1" dirty="0" smtClean="0"/>
              <a:t>31</a:t>
            </a:r>
            <a:r>
              <a:rPr lang="da-DK" sz="2000" dirty="0" smtClean="0"/>
              <a:t>, 775 (1956).</a:t>
            </a:r>
            <a:endParaRPr lang="da-DK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76872"/>
            <a:ext cx="35909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4387" y="4725144"/>
            <a:ext cx="673608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boks 9"/>
          <p:cNvSpPr txBox="1"/>
          <p:nvPr/>
        </p:nvSpPr>
        <p:spPr>
          <a:xfrm>
            <a:off x="107504" y="490109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/>
              <a:t>Bound</a:t>
            </a:r>
            <a:r>
              <a:rPr lang="da-DK" sz="2000" dirty="0" smtClean="0"/>
              <a:t> </a:t>
            </a:r>
            <a:r>
              <a:rPr lang="da-DK" sz="2000" dirty="0" err="1" smtClean="0"/>
              <a:t>states</a:t>
            </a:r>
            <a:r>
              <a:rPr lang="da-DK" sz="2000" dirty="0" smtClean="0"/>
              <a:t>:</a:t>
            </a:r>
            <a:endParaRPr lang="da-DK" sz="2000" dirty="0"/>
          </a:p>
        </p:txBody>
      </p:sp>
      <p:sp>
        <p:nvSpPr>
          <p:cNvPr id="11" name="Tekstboks 10"/>
          <p:cNvSpPr txBox="1"/>
          <p:nvPr/>
        </p:nvSpPr>
        <p:spPr>
          <a:xfrm>
            <a:off x="539552" y="566124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/>
              <a:t>Needs</a:t>
            </a:r>
            <a:r>
              <a:rPr lang="da-DK" sz="2000" dirty="0" smtClean="0"/>
              <a:t> </a:t>
            </a:r>
            <a:r>
              <a:rPr lang="da-DK" sz="2000" dirty="0" err="1" smtClean="0"/>
              <a:t>regularization</a:t>
            </a:r>
            <a:r>
              <a:rPr lang="da-DK" sz="2000" dirty="0" smtClean="0"/>
              <a:t>! </a:t>
            </a:r>
            <a:r>
              <a:rPr lang="da-DK" sz="2000" dirty="0" err="1" smtClean="0"/>
              <a:t>Use</a:t>
            </a:r>
            <a:r>
              <a:rPr lang="da-DK" sz="2000" dirty="0" smtClean="0"/>
              <a:t> </a:t>
            </a:r>
            <a:r>
              <a:rPr lang="da-DK" sz="2000" dirty="0" err="1" smtClean="0"/>
              <a:t>method</a:t>
            </a:r>
            <a:r>
              <a:rPr lang="da-DK" sz="2000" dirty="0" smtClean="0"/>
              <a:t> of </a:t>
            </a:r>
            <a:r>
              <a:rPr lang="da-DK" sz="2000" dirty="0" err="1" smtClean="0"/>
              <a:t>Danilov</a:t>
            </a:r>
            <a:r>
              <a:rPr lang="da-DK" sz="2000" dirty="0" smtClean="0"/>
              <a:t>, </a:t>
            </a:r>
            <a:r>
              <a:rPr lang="da-DK" sz="2000" dirty="0" err="1" smtClean="0"/>
              <a:t>Zh.Eksp</a:t>
            </a:r>
            <a:r>
              <a:rPr lang="da-DK" sz="2000" dirty="0" smtClean="0"/>
              <a:t>. </a:t>
            </a:r>
            <a:r>
              <a:rPr lang="da-DK" sz="2000" dirty="0" err="1" smtClean="0"/>
              <a:t>Teor</a:t>
            </a:r>
            <a:r>
              <a:rPr lang="da-DK" sz="2000" dirty="0" smtClean="0"/>
              <a:t>. </a:t>
            </a:r>
            <a:r>
              <a:rPr lang="da-DK" sz="2000" dirty="0" err="1" smtClean="0"/>
              <a:t>Fiz</a:t>
            </a:r>
            <a:r>
              <a:rPr lang="da-DK" sz="2000" dirty="0" smtClean="0"/>
              <a:t>. </a:t>
            </a:r>
            <a:r>
              <a:rPr lang="da-DK" sz="2000" b="1" dirty="0" smtClean="0"/>
              <a:t>40</a:t>
            </a:r>
            <a:r>
              <a:rPr lang="da-DK" sz="2000" dirty="0" smtClean="0"/>
              <a:t>, 498 (1961). Nice recent </a:t>
            </a:r>
            <a:r>
              <a:rPr lang="da-DK" sz="2000" dirty="0" err="1" smtClean="0"/>
              <a:t>discuss</a:t>
            </a:r>
            <a:r>
              <a:rPr lang="da-DK" sz="2000" dirty="0" smtClean="0"/>
              <a:t> by </a:t>
            </a:r>
            <a:r>
              <a:rPr lang="da-DK" sz="2000" dirty="0" err="1" smtClean="0"/>
              <a:t>Pricoupenko</a:t>
            </a:r>
            <a:r>
              <a:rPr lang="da-DK" sz="2000" dirty="0" smtClean="0"/>
              <a:t>, </a:t>
            </a:r>
            <a:r>
              <a:rPr lang="en-US" sz="2000" dirty="0" smtClean="0"/>
              <a:t>Phys. Rev. A </a:t>
            </a:r>
            <a:r>
              <a:rPr lang="en-US" sz="2000" b="1" dirty="0" smtClean="0"/>
              <a:t>82</a:t>
            </a:r>
            <a:r>
              <a:rPr lang="en-US" sz="2000" dirty="0" smtClean="0"/>
              <a:t>, 043633 (2010)</a:t>
            </a:r>
            <a:endParaRPr lang="da-D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many-body </a:t>
            </a:r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2987824" y="132160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top-down scheme</a:t>
            </a:r>
            <a:endParaRPr lang="en-US" sz="2800" dirty="0"/>
          </a:p>
        </p:txBody>
      </p:sp>
      <p:grpSp>
        <p:nvGrpSpPr>
          <p:cNvPr id="19" name="Gruppe 18"/>
          <p:cNvGrpSpPr/>
          <p:nvPr/>
        </p:nvGrpSpPr>
        <p:grpSpPr>
          <a:xfrm>
            <a:off x="1547366" y="3502198"/>
            <a:ext cx="3168650" cy="1222946"/>
            <a:chOff x="-1584325" y="1772816"/>
            <a:chExt cx="3168650" cy="1222946"/>
          </a:xfrm>
        </p:grpSpPr>
        <p:cxnSp>
          <p:nvCxnSpPr>
            <p:cNvPr id="6" name="Lige forbindelse 5"/>
            <p:cNvCxnSpPr/>
            <p:nvPr/>
          </p:nvCxnSpPr>
          <p:spPr bwMode="auto">
            <a:xfrm>
              <a:off x="-1584325" y="1772816"/>
              <a:ext cx="316865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Lige forbindelse 6"/>
            <p:cNvCxnSpPr/>
            <p:nvPr/>
          </p:nvCxnSpPr>
          <p:spPr bwMode="auto">
            <a:xfrm flipV="1">
              <a:off x="-1008062" y="1844824"/>
              <a:ext cx="0" cy="1079500"/>
            </a:xfrm>
            <a:prstGeom prst="line">
              <a:avLst/>
            </a:prstGeom>
            <a:ln w="635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Lige forbindelse 7"/>
            <p:cNvCxnSpPr/>
            <p:nvPr/>
          </p:nvCxnSpPr>
          <p:spPr bwMode="auto">
            <a:xfrm>
              <a:off x="-1584325" y="2995762"/>
              <a:ext cx="316865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ge forbindelse 8"/>
            <p:cNvCxnSpPr/>
            <p:nvPr/>
          </p:nvCxnSpPr>
          <p:spPr bwMode="auto">
            <a:xfrm flipV="1">
              <a:off x="-504825" y="1844824"/>
              <a:ext cx="0" cy="1079500"/>
            </a:xfrm>
            <a:prstGeom prst="line">
              <a:avLst/>
            </a:prstGeom>
            <a:ln w="635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/>
            <p:cNvCxnSpPr/>
            <p:nvPr/>
          </p:nvCxnSpPr>
          <p:spPr bwMode="auto">
            <a:xfrm flipV="1">
              <a:off x="0" y="1844824"/>
              <a:ext cx="0" cy="1079500"/>
            </a:xfrm>
            <a:prstGeom prst="line">
              <a:avLst/>
            </a:prstGeom>
            <a:ln w="635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/>
            <p:cNvCxnSpPr/>
            <p:nvPr/>
          </p:nvCxnSpPr>
          <p:spPr bwMode="auto">
            <a:xfrm flipV="1">
              <a:off x="504825" y="1844824"/>
              <a:ext cx="0" cy="1079500"/>
            </a:xfrm>
            <a:prstGeom prst="line">
              <a:avLst/>
            </a:prstGeom>
            <a:ln w="635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ge forbindelse 11"/>
            <p:cNvCxnSpPr/>
            <p:nvPr/>
          </p:nvCxnSpPr>
          <p:spPr bwMode="auto">
            <a:xfrm flipV="1">
              <a:off x="1008063" y="1844824"/>
              <a:ext cx="0" cy="1079500"/>
            </a:xfrm>
            <a:prstGeom prst="line">
              <a:avLst/>
            </a:prstGeom>
            <a:ln w="635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kstboks 17"/>
          <p:cNvSpPr txBox="1">
            <a:spLocks noChangeArrowheads="1"/>
          </p:cNvSpPr>
          <p:nvPr/>
        </p:nvSpPr>
        <p:spPr bwMode="auto">
          <a:xfrm>
            <a:off x="250825" y="3860825"/>
            <a:ext cx="1081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/>
              <a:t>D(</a:t>
            </a:r>
            <a:r>
              <a:rPr lang="da-DK" sz="2400" b="1"/>
              <a:t>q</a:t>
            </a:r>
            <a:r>
              <a:rPr lang="da-DK" sz="2400"/>
              <a:t>,E)</a:t>
            </a:r>
          </a:p>
        </p:txBody>
      </p:sp>
      <p:sp>
        <p:nvSpPr>
          <p:cNvPr id="14" name="Tekstboks 18"/>
          <p:cNvSpPr txBox="1">
            <a:spLocks noChangeArrowheads="1"/>
          </p:cNvSpPr>
          <p:nvPr/>
        </p:nvSpPr>
        <p:spPr bwMode="auto">
          <a:xfrm>
            <a:off x="1908175" y="2924200"/>
            <a:ext cx="2808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/>
              <a:t>Dimer propagator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638" y="3789387"/>
            <a:ext cx="3648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kstboks 49"/>
          <p:cNvSpPr txBox="1">
            <a:spLocks noChangeArrowheads="1"/>
          </p:cNvSpPr>
          <p:nvPr/>
        </p:nvSpPr>
        <p:spPr bwMode="auto">
          <a:xfrm>
            <a:off x="6156325" y="2924200"/>
            <a:ext cx="151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/>
              <a:t>Vacuum</a:t>
            </a:r>
          </a:p>
        </p:txBody>
      </p:sp>
      <p:sp>
        <p:nvSpPr>
          <p:cNvPr id="17" name="Tekstboks 50"/>
          <p:cNvSpPr txBox="1">
            <a:spLocks noChangeArrowheads="1"/>
          </p:cNvSpPr>
          <p:nvPr/>
        </p:nvSpPr>
        <p:spPr bwMode="auto">
          <a:xfrm>
            <a:off x="2771775" y="4940325"/>
            <a:ext cx="3600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/>
              <a:t>Include single Fermi sea: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484837"/>
            <a:ext cx="7315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kstboks 19"/>
          <p:cNvSpPr txBox="1"/>
          <p:nvPr/>
        </p:nvSpPr>
        <p:spPr>
          <a:xfrm>
            <a:off x="323528" y="1949931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 momentum-space equations and dress the propagators in a hierarchical manner</a:t>
            </a:r>
            <a:endParaRPr lang="en-US" sz="2400" dirty="0"/>
          </a:p>
        </p:txBody>
      </p:sp>
      <p:sp>
        <p:nvSpPr>
          <p:cNvPr id="21" name="Tekstboks 20"/>
          <p:cNvSpPr txBox="1"/>
          <p:nvPr/>
        </p:nvSpPr>
        <p:spPr>
          <a:xfrm>
            <a:off x="179512" y="6433591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N.G. </a:t>
            </a:r>
            <a:r>
              <a:rPr lang="en-US" sz="1400" dirty="0" err="1" smtClean="0"/>
              <a:t>Nygaard</a:t>
            </a:r>
            <a:r>
              <a:rPr lang="en-US" sz="1400" dirty="0" smtClean="0"/>
              <a:t> and N.T. </a:t>
            </a:r>
            <a:r>
              <a:rPr lang="en-US" sz="1400" dirty="0" err="1" smtClean="0"/>
              <a:t>Zinner</a:t>
            </a:r>
            <a:r>
              <a:rPr lang="en-US" sz="1400" dirty="0" smtClean="0"/>
              <a:t>, arXiv:1110:5854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402" y="1052736"/>
            <a:ext cx="7362403" cy="4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Lige pilforbindelse 5"/>
          <p:cNvCxnSpPr/>
          <p:nvPr/>
        </p:nvCxnSpPr>
        <p:spPr>
          <a:xfrm>
            <a:off x="2161133" y="1660824"/>
            <a:ext cx="504056" cy="0"/>
          </a:xfrm>
          <a:prstGeom prst="straightConnector1">
            <a:avLst/>
          </a:prstGeom>
          <a:ln w="3810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>
            <a:off x="3169245" y="1660824"/>
            <a:ext cx="504056" cy="0"/>
          </a:xfrm>
          <a:prstGeom prst="straightConnector1">
            <a:avLst/>
          </a:prstGeom>
          <a:ln w="3810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/>
          <p:nvPr/>
        </p:nvCxnSpPr>
        <p:spPr>
          <a:xfrm>
            <a:off x="4177357" y="1660824"/>
            <a:ext cx="504056" cy="0"/>
          </a:xfrm>
          <a:prstGeom prst="straightConnector1">
            <a:avLst/>
          </a:prstGeom>
          <a:ln w="3810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/>
        </p:nvSpPr>
        <p:spPr>
          <a:xfrm>
            <a:off x="2737197" y="410909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tx2">
                    <a:lumMod val="10000"/>
                  </a:schemeClr>
                </a:solidFill>
              </a:rPr>
              <a:t>Increasing k</a:t>
            </a:r>
            <a:r>
              <a:rPr lang="da-DK" sz="2400" baseline="-25000" dirty="0" smtClean="0">
                <a:solidFill>
                  <a:schemeClr val="tx2">
                    <a:lumMod val="10000"/>
                  </a:schemeClr>
                </a:solidFill>
              </a:rPr>
              <a:t>F</a:t>
            </a:r>
            <a:endParaRPr lang="da-DK" sz="2400" baseline="-25000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0" name="Lige pilforbindelse 9"/>
          <p:cNvCxnSpPr/>
          <p:nvPr/>
        </p:nvCxnSpPr>
        <p:spPr>
          <a:xfrm flipH="1" flipV="1">
            <a:off x="2449165" y="1948856"/>
            <a:ext cx="864096" cy="2160240"/>
          </a:xfrm>
          <a:prstGeom prst="straightConnector1">
            <a:avLst/>
          </a:prstGeom>
          <a:ln w="3175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 flipV="1">
            <a:off x="3385269" y="1948856"/>
            <a:ext cx="216024" cy="2160240"/>
          </a:xfrm>
          <a:prstGeom prst="straightConnector1">
            <a:avLst/>
          </a:prstGeom>
          <a:ln w="3175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 flipV="1">
            <a:off x="3961333" y="1804840"/>
            <a:ext cx="288032" cy="2232248"/>
          </a:xfrm>
          <a:prstGeom prst="straightConnector1">
            <a:avLst/>
          </a:prstGeom>
          <a:ln w="3175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boks 12"/>
          <p:cNvSpPr txBox="1"/>
          <p:nvPr/>
        </p:nvSpPr>
        <p:spPr>
          <a:xfrm>
            <a:off x="179512" y="6433591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N.G. </a:t>
            </a:r>
            <a:r>
              <a:rPr lang="en-US" sz="1400" dirty="0" err="1" smtClean="0"/>
              <a:t>Nygaard</a:t>
            </a:r>
            <a:r>
              <a:rPr lang="en-US" sz="1400" dirty="0" smtClean="0"/>
              <a:t> and N.T. </a:t>
            </a:r>
            <a:r>
              <a:rPr lang="en-US" sz="1400" dirty="0" err="1" smtClean="0"/>
              <a:t>Zinner</a:t>
            </a:r>
            <a:r>
              <a:rPr lang="en-US" sz="1400" dirty="0" smtClean="0"/>
              <a:t>, arXiv:1110:5854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in a background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3064088"/>
            <a:ext cx="8943975" cy="32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Lige pilforbindelse 8"/>
          <p:cNvCxnSpPr>
            <a:stCxn id="10" idx="2"/>
          </p:cNvCxnSpPr>
          <p:nvPr/>
        </p:nvCxnSpPr>
        <p:spPr bwMode="auto">
          <a:xfrm>
            <a:off x="3275856" y="2840161"/>
            <a:ext cx="2160240" cy="535995"/>
          </a:xfrm>
          <a:prstGeom prst="straightConnector1">
            <a:avLst/>
          </a:prstGeom>
          <a:solidFill>
            <a:schemeClr val="accent2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kstboks 9"/>
          <p:cNvSpPr txBox="1"/>
          <p:nvPr/>
        </p:nvSpPr>
        <p:spPr>
          <a:xfrm>
            <a:off x="2123728" y="2440051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Efimov</a:t>
            </a:r>
            <a:r>
              <a:rPr lang="en-US" sz="2000" dirty="0" smtClean="0"/>
              <a:t> scaling</a:t>
            </a:r>
            <a:endParaRPr lang="en-US" sz="20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619672" y="1772815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find many-body </a:t>
            </a:r>
            <a:r>
              <a:rPr lang="en-US" sz="2800" dirty="0" err="1" smtClean="0"/>
              <a:t>Efimov</a:t>
            </a:r>
            <a:r>
              <a:rPr lang="en-US" sz="2800" dirty="0" smtClean="0"/>
              <a:t> scaling!</a:t>
            </a:r>
            <a:endParaRPr lang="en-US" sz="2800" dirty="0"/>
          </a:p>
        </p:txBody>
      </p:sp>
      <p:sp>
        <p:nvSpPr>
          <p:cNvPr id="12" name="Tekstboks 11"/>
          <p:cNvSpPr txBox="1"/>
          <p:nvPr/>
        </p:nvSpPr>
        <p:spPr>
          <a:xfrm>
            <a:off x="179512" y="6433591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N.G. </a:t>
            </a:r>
            <a:r>
              <a:rPr lang="en-US" sz="1400" dirty="0" err="1" smtClean="0"/>
              <a:t>Nygaard</a:t>
            </a:r>
            <a:r>
              <a:rPr lang="en-US" sz="1400" dirty="0" smtClean="0"/>
              <a:t> and N.T. </a:t>
            </a:r>
            <a:r>
              <a:rPr lang="en-US" sz="1400" dirty="0" err="1" smtClean="0"/>
              <a:t>Zinner</a:t>
            </a:r>
            <a:r>
              <a:rPr lang="en-US" sz="1400" dirty="0" smtClean="0"/>
              <a:t>, arXiv:1110:5854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three </a:t>
            </a:r>
            <a:r>
              <a:rPr lang="en-US" dirty="0" err="1" smtClean="0"/>
              <a:t>fermion</a:t>
            </a:r>
            <a:r>
              <a:rPr lang="en-US" dirty="0" smtClean="0"/>
              <a:t> systems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56953"/>
            <a:ext cx="6540198" cy="416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179512" y="6433591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N.G. </a:t>
            </a:r>
            <a:r>
              <a:rPr lang="en-US" sz="1400" dirty="0" err="1" smtClean="0"/>
              <a:t>Nygaard</a:t>
            </a:r>
            <a:r>
              <a:rPr lang="en-US" sz="1400" dirty="0" smtClean="0"/>
              <a:t> and N.T. </a:t>
            </a:r>
            <a:r>
              <a:rPr lang="en-US" sz="1400" dirty="0" err="1" smtClean="0"/>
              <a:t>Zinner</a:t>
            </a:r>
            <a:r>
              <a:rPr lang="en-US" sz="1400" dirty="0" smtClean="0"/>
              <a:t>, arXiv:1110:5854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251520" y="139361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Experimentally realized three-component Fermi gas with three-body states. T. </a:t>
            </a:r>
            <a:r>
              <a:rPr lang="en-US" sz="1400" dirty="0" err="1" smtClean="0"/>
              <a:t>Lompe</a:t>
            </a:r>
            <a:r>
              <a:rPr lang="en-US" sz="1400" dirty="0" smtClean="0"/>
              <a:t> et al. Science </a:t>
            </a:r>
            <a:r>
              <a:rPr lang="da-DK" sz="1400" b="1" dirty="0" smtClean="0"/>
              <a:t>330</a:t>
            </a:r>
            <a:r>
              <a:rPr lang="da-DK" sz="1400" dirty="0" smtClean="0"/>
              <a:t>, 940 (2010)</a:t>
            </a:r>
            <a:endParaRPr lang="en-US" sz="1400" dirty="0" smtClean="0"/>
          </a:p>
          <a:p>
            <a:r>
              <a:rPr lang="en-US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bound states</a:t>
            </a:r>
            <a:endParaRPr lang="en-US" dirty="0"/>
          </a:p>
        </p:txBody>
      </p:sp>
      <p:pic>
        <p:nvPicPr>
          <p:cNvPr id="4" name="Billede 3" descr="HydrogenAt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1924050" cy="1638300"/>
          </a:xfrm>
          <a:prstGeom prst="rect">
            <a:avLst/>
          </a:prstGeom>
        </p:spPr>
      </p:pic>
      <p:pic>
        <p:nvPicPr>
          <p:cNvPr id="5" name="Billede 4" descr="meth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158372"/>
            <a:ext cx="2148830" cy="2148830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3456384" y="4077072"/>
            <a:ext cx="21237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Methane Molecule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Billede 6" descr="06-stoplight2-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680" y="2492896"/>
            <a:ext cx="2193032" cy="3326099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6264696" y="1988840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Stopping light</a:t>
            </a:r>
            <a:endParaRPr lang="en-US" sz="2400" dirty="0"/>
          </a:p>
        </p:txBody>
      </p:sp>
      <p:sp>
        <p:nvSpPr>
          <p:cNvPr id="9" name="Tekstboks 8"/>
          <p:cNvSpPr txBox="1"/>
          <p:nvPr/>
        </p:nvSpPr>
        <p:spPr>
          <a:xfrm>
            <a:off x="1259632" y="18355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dawn of modern quantum mechanics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467544" y="1484784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Fermi seas will not change the results qualitatively</a:t>
            </a:r>
            <a:endParaRPr lang="en-US" sz="2800" dirty="0"/>
          </a:p>
        </p:txBody>
      </p:sp>
      <p:sp>
        <p:nvSpPr>
          <p:cNvPr id="5" name="Tekstboks 4"/>
          <p:cNvSpPr txBox="1"/>
          <p:nvPr/>
        </p:nvSpPr>
        <p:spPr>
          <a:xfrm>
            <a:off x="1403648" y="38610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Scattering states and recombination in a Fermi sea</a:t>
            </a:r>
            <a:endParaRPr lang="en-US" sz="2800" dirty="0"/>
          </a:p>
        </p:txBody>
      </p:sp>
      <p:sp>
        <p:nvSpPr>
          <p:cNvPr id="6" name="Tekstboks 5"/>
          <p:cNvSpPr txBox="1"/>
          <p:nvPr/>
        </p:nvSpPr>
        <p:spPr>
          <a:xfrm>
            <a:off x="1403648" y="4345940"/>
            <a:ext cx="723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Mixed systems of </a:t>
            </a:r>
            <a:r>
              <a:rPr lang="en-US" sz="2800" dirty="0" err="1" smtClean="0"/>
              <a:t>bosonic</a:t>
            </a:r>
            <a:r>
              <a:rPr lang="en-US" sz="2800" dirty="0" smtClean="0"/>
              <a:t> and </a:t>
            </a:r>
            <a:r>
              <a:rPr lang="en-US" sz="2800" dirty="0" err="1" smtClean="0"/>
              <a:t>fermionic</a:t>
            </a:r>
            <a:r>
              <a:rPr lang="en-US" sz="2800" dirty="0" smtClean="0"/>
              <a:t> atoms</a:t>
            </a:r>
            <a:endParaRPr lang="en-US" sz="2800" dirty="0"/>
          </a:p>
        </p:txBody>
      </p:sp>
      <p:sp>
        <p:nvSpPr>
          <p:cNvPr id="7" name="Tekstboks 6"/>
          <p:cNvSpPr txBox="1"/>
          <p:nvPr/>
        </p:nvSpPr>
        <p:spPr>
          <a:xfrm>
            <a:off x="1115616" y="537321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Can many-body effects provide a three-body parameter? Can it be universal?</a:t>
            </a:r>
            <a:endParaRPr lang="en-US" sz="2800" dirty="0"/>
          </a:p>
        </p:txBody>
      </p:sp>
      <p:sp>
        <p:nvSpPr>
          <p:cNvPr id="8" name="Tekstboks 7"/>
          <p:cNvSpPr txBox="1"/>
          <p:nvPr/>
        </p:nvSpPr>
        <p:spPr>
          <a:xfrm>
            <a:off x="619944" y="2492896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Fluctuations are an important outstanding question!</a:t>
            </a:r>
            <a:endParaRPr lang="en-US" sz="2800" dirty="0"/>
          </a:p>
        </p:txBody>
      </p:sp>
      <p:sp>
        <p:nvSpPr>
          <p:cNvPr id="9" name="Rektangel 8"/>
          <p:cNvSpPr/>
          <p:nvPr/>
        </p:nvSpPr>
        <p:spPr>
          <a:xfrm>
            <a:off x="3438128" y="1979548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Niemann and Hammer </a:t>
            </a:r>
            <a:r>
              <a:rPr lang="da-DK" dirty="0" err="1" smtClean="0"/>
              <a:t>Phys</a:t>
            </a:r>
            <a:r>
              <a:rPr lang="da-DK" dirty="0" smtClean="0"/>
              <a:t>. Rev. A </a:t>
            </a:r>
            <a:r>
              <a:rPr lang="da-DK" b="1" dirty="0" smtClean="0"/>
              <a:t>86</a:t>
            </a:r>
            <a:r>
              <a:rPr lang="da-DK" dirty="0" smtClean="0"/>
              <a:t>, 013628 (2012).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dirty="0" err="1" smtClean="0"/>
              <a:t>Observability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60640"/>
          </a:xfrm>
        </p:spPr>
        <p:txBody>
          <a:bodyPr/>
          <a:lstStyle/>
          <a:p>
            <a:pPr>
              <a:buNone/>
            </a:pPr>
            <a:endParaRPr lang="da-DK" dirty="0" smtClean="0"/>
          </a:p>
          <a:p>
            <a:r>
              <a:rPr lang="da-DK" dirty="0" err="1" smtClean="0"/>
              <a:t>Densities</a:t>
            </a:r>
            <a:r>
              <a:rPr lang="da-DK" dirty="0" smtClean="0"/>
              <a:t> have </a:t>
            </a:r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da-DK" dirty="0" err="1" smtClean="0"/>
              <a:t>too</a:t>
            </a:r>
            <a:r>
              <a:rPr lang="da-DK" dirty="0" smtClean="0"/>
              <a:t> small </a:t>
            </a:r>
            <a:r>
              <a:rPr lang="da-DK" dirty="0" err="1" smtClean="0"/>
              <a:t>or</a:t>
            </a:r>
            <a:r>
              <a:rPr lang="da-DK" dirty="0" smtClean="0"/>
              <a:t> </a:t>
            </a:r>
            <a:r>
              <a:rPr lang="da-DK" dirty="0" err="1" smtClean="0"/>
              <a:t>measurements</a:t>
            </a:r>
            <a:r>
              <a:rPr lang="da-DK" dirty="0" smtClean="0"/>
              <a:t> have not </a:t>
            </a:r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da-DK" dirty="0" err="1" smtClean="0"/>
              <a:t>around</a:t>
            </a:r>
            <a:r>
              <a:rPr lang="da-DK" dirty="0" smtClean="0"/>
              <a:t> the </a:t>
            </a:r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trimer</a:t>
            </a:r>
            <a:r>
              <a:rPr lang="da-DK" dirty="0" smtClean="0"/>
              <a:t> </a:t>
            </a:r>
            <a:r>
              <a:rPr lang="da-DK" dirty="0" err="1" smtClean="0"/>
              <a:t>threshold</a:t>
            </a:r>
            <a:r>
              <a:rPr lang="da-DK" dirty="0" smtClean="0"/>
              <a:t> point.</a:t>
            </a:r>
          </a:p>
          <a:p>
            <a:r>
              <a:rPr lang="da-DK" dirty="0" err="1" smtClean="0"/>
              <a:t>Trimer</a:t>
            </a:r>
            <a:r>
              <a:rPr lang="da-DK" dirty="0" smtClean="0"/>
              <a:t> </a:t>
            </a:r>
            <a:r>
              <a:rPr lang="da-DK" dirty="0" err="1" smtClean="0"/>
              <a:t>moves</a:t>
            </a:r>
            <a:r>
              <a:rPr lang="da-DK" dirty="0" smtClean="0"/>
              <a:t> </a:t>
            </a:r>
            <a:r>
              <a:rPr lang="da-DK" dirty="0" err="1" smtClean="0"/>
              <a:t>outside</a:t>
            </a:r>
            <a:r>
              <a:rPr lang="da-DK" dirty="0" smtClean="0"/>
              <a:t> </a:t>
            </a:r>
            <a:r>
              <a:rPr lang="da-DK" dirty="0" err="1" smtClean="0"/>
              <a:t>threshold</a:t>
            </a:r>
            <a:r>
              <a:rPr lang="da-DK" dirty="0" smtClean="0"/>
              <a:t> regime </a:t>
            </a:r>
            <a:r>
              <a:rPr lang="da-DK" dirty="0" err="1" smtClean="0"/>
              <a:t>D’Incao</a:t>
            </a:r>
            <a:r>
              <a:rPr lang="da-DK" dirty="0" smtClean="0"/>
              <a:t> </a:t>
            </a:r>
            <a:r>
              <a:rPr lang="da-DK" i="1" dirty="0" smtClean="0"/>
              <a:t>et al. </a:t>
            </a:r>
            <a:r>
              <a:rPr lang="da-DK" dirty="0" smtClean="0"/>
              <a:t>PRL </a:t>
            </a:r>
            <a:r>
              <a:rPr lang="da-DK" b="1" dirty="0" smtClean="0"/>
              <a:t>93</a:t>
            </a:r>
            <a:r>
              <a:rPr lang="da-DK" dirty="0" smtClean="0"/>
              <a:t>, 123201 (2004).</a:t>
            </a:r>
          </a:p>
          <a:p>
            <a:r>
              <a:rPr lang="da-DK" dirty="0" err="1" smtClean="0"/>
              <a:t>Perhaps</a:t>
            </a:r>
            <a:r>
              <a:rPr lang="da-DK" dirty="0" smtClean="0"/>
              <a:t> not a problem Wang and </a:t>
            </a:r>
            <a:r>
              <a:rPr lang="da-DK" dirty="0" err="1" smtClean="0"/>
              <a:t>Esry</a:t>
            </a:r>
            <a:r>
              <a:rPr lang="da-DK" dirty="0" smtClean="0"/>
              <a:t> New. J. </a:t>
            </a:r>
            <a:r>
              <a:rPr lang="da-DK" dirty="0" err="1" smtClean="0"/>
              <a:t>Phys</a:t>
            </a:r>
            <a:r>
              <a:rPr lang="da-DK" dirty="0" smtClean="0"/>
              <a:t>. </a:t>
            </a:r>
            <a:r>
              <a:rPr lang="da-DK" b="1" dirty="0" smtClean="0"/>
              <a:t>13</a:t>
            </a:r>
            <a:r>
              <a:rPr lang="da-DK" dirty="0" smtClean="0"/>
              <a:t>, 035025 (2011).</a:t>
            </a:r>
          </a:p>
          <a:p>
            <a:r>
              <a:rPr lang="da-DK" dirty="0" err="1" smtClean="0"/>
              <a:t>Dimer</a:t>
            </a:r>
            <a:r>
              <a:rPr lang="da-DK" dirty="0" smtClean="0"/>
              <a:t> regime is </a:t>
            </a:r>
            <a:r>
              <a:rPr lang="da-DK" dirty="0" err="1" smtClean="0"/>
              <a:t>harder</a:t>
            </a:r>
            <a:r>
              <a:rPr lang="da-DK" dirty="0" smtClean="0"/>
              <a:t> </a:t>
            </a:r>
            <a:r>
              <a:rPr lang="da-DK" dirty="0" err="1" smtClean="0"/>
              <a:t>since</a:t>
            </a:r>
            <a:r>
              <a:rPr lang="da-DK" dirty="0" smtClean="0"/>
              <a:t> </a:t>
            </a:r>
            <a:r>
              <a:rPr lang="da-DK" dirty="0" err="1" smtClean="0"/>
              <a:t>lowest</a:t>
            </a:r>
            <a:r>
              <a:rPr lang="da-DK" dirty="0" smtClean="0"/>
              <a:t> </a:t>
            </a:r>
            <a:r>
              <a:rPr lang="da-DK" dirty="0" err="1" smtClean="0"/>
              <a:t>Efimov</a:t>
            </a:r>
            <a:r>
              <a:rPr lang="da-DK" dirty="0" smtClean="0"/>
              <a:t> </a:t>
            </a:r>
            <a:r>
              <a:rPr lang="da-DK" dirty="0" err="1" smtClean="0"/>
              <a:t>state</a:t>
            </a:r>
            <a:r>
              <a:rPr lang="da-DK" dirty="0" smtClean="0"/>
              <a:t> has large binding </a:t>
            </a:r>
            <a:r>
              <a:rPr lang="da-DK" dirty="0" err="1" smtClean="0"/>
              <a:t>energy</a:t>
            </a:r>
            <a:r>
              <a:rPr lang="da-DK" dirty="0" smtClean="0"/>
              <a:t>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Trimers</a:t>
            </a:r>
            <a:r>
              <a:rPr lang="en-US" dirty="0" smtClean="0"/>
              <a:t> in Condensates</a:t>
            </a:r>
            <a:endParaRPr lang="en-US" dirty="0"/>
          </a:p>
        </p:txBody>
      </p:sp>
      <p:sp>
        <p:nvSpPr>
          <p:cNvPr id="39" name="Pladsholder til diasnumm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fld id="{1BB83A6B-1D8C-421A-971C-8176E076B712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Tekstboks 39"/>
          <p:cNvSpPr txBox="1"/>
          <p:nvPr/>
        </p:nvSpPr>
        <p:spPr>
          <a:xfrm>
            <a:off x="251520" y="623731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NTZ, </a:t>
            </a:r>
            <a:endParaRPr lang="en-US" sz="2000" dirty="0"/>
          </a:p>
        </p:txBody>
      </p:sp>
      <p:sp>
        <p:nvSpPr>
          <p:cNvPr id="41" name="Ellipse 40"/>
          <p:cNvSpPr/>
          <p:nvPr/>
        </p:nvSpPr>
        <p:spPr>
          <a:xfrm>
            <a:off x="395536" y="1628800"/>
            <a:ext cx="345638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1187624" y="2348880"/>
            <a:ext cx="288032" cy="288032"/>
          </a:xfrm>
          <a:prstGeom prst="ellipse">
            <a:avLst/>
          </a:pr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/>
          <p:cNvSpPr/>
          <p:nvPr/>
        </p:nvSpPr>
        <p:spPr>
          <a:xfrm>
            <a:off x="2771800" y="2348880"/>
            <a:ext cx="288032" cy="288032"/>
          </a:xfrm>
          <a:prstGeom prst="ellipse">
            <a:avLst/>
          </a:pr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Lige pilforbindelse 43"/>
          <p:cNvCxnSpPr>
            <a:stCxn id="42" idx="6"/>
            <a:endCxn id="43" idx="2"/>
          </p:cNvCxnSpPr>
          <p:nvPr/>
        </p:nvCxnSpPr>
        <p:spPr>
          <a:xfrm>
            <a:off x="1475656" y="2492896"/>
            <a:ext cx="1296144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boks 44"/>
          <p:cNvSpPr txBox="1"/>
          <p:nvPr/>
        </p:nvSpPr>
        <p:spPr>
          <a:xfrm>
            <a:off x="1979712" y="21235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6" name="Tekstboks 45"/>
          <p:cNvSpPr txBox="1"/>
          <p:nvPr/>
        </p:nvSpPr>
        <p:spPr>
          <a:xfrm>
            <a:off x="1835696" y="29249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</a:t>
            </a:r>
            <a:endParaRPr lang="en-US" dirty="0"/>
          </a:p>
        </p:txBody>
      </p:sp>
      <p:sp>
        <p:nvSpPr>
          <p:cNvPr id="47" name="Tekstboks 46"/>
          <p:cNvSpPr txBox="1"/>
          <p:nvPr/>
        </p:nvSpPr>
        <p:spPr>
          <a:xfrm>
            <a:off x="395536" y="1268760"/>
            <a:ext cx="135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Impurities</a:t>
            </a:r>
            <a:endParaRPr lang="en-US" dirty="0"/>
          </a:p>
        </p:txBody>
      </p:sp>
      <p:cxnSp>
        <p:nvCxnSpPr>
          <p:cNvPr id="48" name="Lige pilforbindelse 47"/>
          <p:cNvCxnSpPr>
            <a:stCxn id="47" idx="2"/>
          </p:cNvCxnSpPr>
          <p:nvPr/>
        </p:nvCxnSpPr>
        <p:spPr>
          <a:xfrm>
            <a:off x="1075420" y="1638092"/>
            <a:ext cx="184212" cy="5667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pilforbindelse 48"/>
          <p:cNvCxnSpPr/>
          <p:nvPr/>
        </p:nvCxnSpPr>
        <p:spPr>
          <a:xfrm>
            <a:off x="1619672" y="1628800"/>
            <a:ext cx="1152128" cy="6480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40968"/>
            <a:ext cx="4321116" cy="35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0384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kstboks 51"/>
          <p:cNvSpPr txBox="1"/>
          <p:nvPr/>
        </p:nvSpPr>
        <p:spPr>
          <a:xfrm>
            <a:off x="4788024" y="14127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Born-Oppenheimer potential with no condensate</a:t>
            </a:r>
            <a:endParaRPr lang="en-US" dirty="0"/>
          </a:p>
        </p:txBody>
      </p:sp>
      <p:sp>
        <p:nvSpPr>
          <p:cNvPr id="53" name="Tekstboks 52"/>
          <p:cNvSpPr txBox="1"/>
          <p:nvPr/>
        </p:nvSpPr>
        <p:spPr>
          <a:xfrm>
            <a:off x="107504" y="429483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Born-Oppenheimer result is strongly modified by presence of condensate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157192"/>
            <a:ext cx="3181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kstboks 54"/>
          <p:cNvSpPr txBox="1"/>
          <p:nvPr/>
        </p:nvSpPr>
        <p:spPr>
          <a:xfrm>
            <a:off x="251520" y="623731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NTZ, EPL </a:t>
            </a:r>
            <a:r>
              <a:rPr lang="da-DK" sz="2000" b="1" dirty="0" smtClean="0"/>
              <a:t>101</a:t>
            </a:r>
            <a:r>
              <a:rPr lang="da-DK" sz="2000" dirty="0" smtClean="0"/>
              <a:t> (2013) 60009</a:t>
            </a:r>
            <a:endParaRPr lang="en-US" sz="2000" dirty="0"/>
          </a:p>
        </p:txBody>
      </p:sp>
      <p:sp>
        <p:nvSpPr>
          <p:cNvPr id="56" name="Tekstboks 55"/>
          <p:cNvSpPr txBox="1"/>
          <p:nvPr/>
        </p:nvSpPr>
        <p:spPr>
          <a:xfrm>
            <a:off x="-36512" y="350100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impurities in BEC of light bosons – BEC is weakly interacting – </a:t>
            </a:r>
            <a:r>
              <a:rPr lang="el-GR" dirty="0" smtClean="0"/>
              <a:t>ξ</a:t>
            </a:r>
            <a:r>
              <a:rPr lang="da-DK" dirty="0" smtClean="0"/>
              <a:t> is </a:t>
            </a:r>
            <a:r>
              <a:rPr lang="en-US" dirty="0" smtClean="0"/>
              <a:t>large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angles of approach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Characterize low-energy bound states in different geometries, dimensionalities, and with both short- and long-range interactions.</a:t>
            </a:r>
          </a:p>
          <a:p>
            <a:pPr marL="514350" indent="-514350"/>
            <a:r>
              <a:rPr lang="en-US" dirty="0" smtClean="0"/>
              <a:t>Apply many-body effects in either a top-down or a bottom-up fashion.</a:t>
            </a:r>
          </a:p>
          <a:p>
            <a:pPr marL="514350" indent="-514350"/>
            <a:r>
              <a:rPr lang="en-US" dirty="0" smtClean="0"/>
              <a:t>Merge findings to improve formalism that accounts for both many- and  few-body correlations in a general setting.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1340768"/>
            <a:ext cx="8564562" cy="51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Peculiarities of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2D systems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ladsholder til diasnummer 2"/>
          <p:cNvSpPr>
            <a:spLocks noGrp="1"/>
          </p:cNvSpPr>
          <p:nvPr>
            <p:ph type="sldNum" sz="quarter" idx="10"/>
          </p:nvPr>
        </p:nvSpPr>
        <p:spPr>
          <a:xfrm>
            <a:off x="7415213" y="6499225"/>
            <a:ext cx="1439862" cy="144463"/>
          </a:xfrm>
        </p:spPr>
        <p:txBody>
          <a:bodyPr/>
          <a:lstStyle/>
          <a:p>
            <a:pPr>
              <a:defRPr/>
            </a:pPr>
            <a:fld id="{831AA645-F804-44C1-B9B2-198F9DB18BA7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492896"/>
            <a:ext cx="83558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boks 6"/>
          <p:cNvSpPr txBox="1"/>
          <p:nvPr/>
        </p:nvSpPr>
        <p:spPr>
          <a:xfrm>
            <a:off x="1979712" y="191683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Schrödinger equation(s)</a:t>
            </a: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8352928" cy="70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boks 8"/>
          <p:cNvSpPr txBox="1"/>
          <p:nvPr/>
        </p:nvSpPr>
        <p:spPr>
          <a:xfrm>
            <a:off x="107504" y="501317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Fall to the center - L. H. Thomas, Phys. Rev. </a:t>
            </a:r>
            <a:r>
              <a:rPr lang="en-US" sz="2400" b="1" dirty="0" smtClean="0"/>
              <a:t>47</a:t>
            </a:r>
            <a:r>
              <a:rPr lang="en-US" sz="2400" dirty="0" smtClean="0"/>
              <a:t>, 903 (1935).</a:t>
            </a:r>
            <a:endParaRPr lang="en-US" sz="2400" dirty="0"/>
          </a:p>
        </p:txBody>
      </p:sp>
      <p:sp>
        <p:nvSpPr>
          <p:cNvPr id="10" name="Tekstboks 9"/>
          <p:cNvSpPr txBox="1"/>
          <p:nvPr/>
        </p:nvSpPr>
        <p:spPr>
          <a:xfrm>
            <a:off x="107504" y="551723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Infinitesimal attraction binds the system!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Messing with </a:t>
            </a:r>
            <a:r>
              <a:rPr lang="en-US" dirty="0" smtClean="0"/>
              <a:t>2D </a:t>
            </a:r>
            <a:r>
              <a:rPr lang="en-US" dirty="0"/>
              <a:t>quantum </a:t>
            </a:r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5" name="Tekstboks 4"/>
          <p:cNvSpPr txBox="1"/>
          <p:nvPr/>
        </p:nvSpPr>
        <p:spPr>
          <a:xfrm>
            <a:off x="1115616" y="289532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Study the system by a maximal disturbance</a:t>
            </a:r>
            <a:endParaRPr lang="en-US" sz="2400" dirty="0"/>
          </a:p>
        </p:txBody>
      </p:sp>
      <p:sp>
        <p:nvSpPr>
          <p:cNvPr id="6" name="Tekstboks 5"/>
          <p:cNvSpPr txBox="1"/>
          <p:nvPr/>
        </p:nvSpPr>
        <p:spPr>
          <a:xfrm>
            <a:off x="755576" y="191683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2D quantum gases typically always hold a two-body bound state which is important for many-body physics </a:t>
            </a:r>
            <a:endParaRPr lang="en-US" sz="2000" dirty="0"/>
          </a:p>
        </p:txBody>
      </p:sp>
      <p:sp>
        <p:nvSpPr>
          <p:cNvPr id="7" name="Tekstboks 6"/>
          <p:cNvSpPr txBox="1"/>
          <p:nvPr/>
        </p:nvSpPr>
        <p:spPr>
          <a:xfrm>
            <a:off x="1115616" y="3645024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Get rid of the two-body bound state!</a:t>
            </a:r>
            <a:endParaRPr lang="en-US" sz="3000" dirty="0"/>
          </a:p>
        </p:txBody>
      </p:sp>
      <p:sp>
        <p:nvSpPr>
          <p:cNvPr id="8" name="Tekstboks 7"/>
          <p:cNvSpPr txBox="1"/>
          <p:nvPr/>
        </p:nvSpPr>
        <p:spPr>
          <a:xfrm>
            <a:off x="1115616" y="460319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Hard to achieve with normal non-polar atoms but possible with polar molecules!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Polar molecules in </a:t>
            </a:r>
            <a:r>
              <a:rPr lang="en-US" dirty="0" smtClean="0"/>
              <a:t>2D layers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4114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boks 6"/>
          <p:cNvSpPr txBox="1"/>
          <p:nvPr/>
        </p:nvSpPr>
        <p:spPr>
          <a:xfrm>
            <a:off x="5148064" y="220486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Interaction is long-range and anisotropic for general </a:t>
            </a:r>
            <a:r>
              <a:rPr lang="el-GR" sz="2000" dirty="0" smtClean="0"/>
              <a:t>ϑ</a:t>
            </a:r>
            <a:endParaRPr lang="en-US" sz="2000" dirty="0"/>
          </a:p>
        </p:txBody>
      </p:sp>
      <p:sp>
        <p:nvSpPr>
          <p:cNvPr id="8" name="Tekstboks 7"/>
          <p:cNvSpPr txBox="1"/>
          <p:nvPr/>
        </p:nvSpPr>
        <p:spPr>
          <a:xfrm>
            <a:off x="5148064" y="300914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External electric field aligns the molecules</a:t>
            </a:r>
            <a:endParaRPr lang="en-US" sz="2000" dirty="0"/>
          </a:p>
        </p:txBody>
      </p:sp>
      <p:sp>
        <p:nvSpPr>
          <p:cNvPr id="9" name="Tekstboks 8"/>
          <p:cNvSpPr txBox="1"/>
          <p:nvPr/>
        </p:nvSpPr>
        <p:spPr>
          <a:xfrm>
            <a:off x="5148064" y="372922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Peculiar property of the potential:</a:t>
            </a:r>
            <a:endParaRPr lang="en-US" sz="2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149080"/>
            <a:ext cx="213966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boks 10"/>
          <p:cNvSpPr txBox="1"/>
          <p:nvPr/>
        </p:nvSpPr>
        <p:spPr>
          <a:xfrm>
            <a:off x="360040" y="5085184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Two-body bound state exists for any dipole moment!</a:t>
            </a:r>
            <a:endParaRPr lang="en-US" sz="2800" dirty="0"/>
          </a:p>
        </p:txBody>
      </p:sp>
      <p:sp>
        <p:nvSpPr>
          <p:cNvPr id="12" name="Tekstboks 11"/>
          <p:cNvSpPr txBox="1"/>
          <p:nvPr/>
        </p:nvSpPr>
        <p:spPr>
          <a:xfrm>
            <a:off x="323528" y="6165304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A.G. </a:t>
            </a:r>
            <a:r>
              <a:rPr lang="en-US" sz="1400" dirty="0" err="1" smtClean="0"/>
              <a:t>Volosniev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PRL </a:t>
            </a:r>
            <a:r>
              <a:rPr lang="en-US" sz="1400" b="1" dirty="0" smtClean="0"/>
              <a:t>106</a:t>
            </a:r>
            <a:r>
              <a:rPr lang="en-US" sz="1400" dirty="0" smtClean="0"/>
              <a:t>, </a:t>
            </a:r>
            <a:r>
              <a:rPr lang="da-DK" sz="1400" dirty="0" smtClean="0"/>
              <a:t>250401 (2011)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Tekstboks 12"/>
          <p:cNvSpPr txBox="1"/>
          <p:nvPr/>
        </p:nvSpPr>
        <p:spPr>
          <a:xfrm>
            <a:off x="323528" y="6505599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A.G. </a:t>
            </a:r>
            <a:r>
              <a:rPr lang="en-US" sz="1400" dirty="0" err="1" smtClean="0"/>
              <a:t>Volosniev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J. Phys. B </a:t>
            </a:r>
            <a:r>
              <a:rPr lang="en-US" sz="1400" b="1" dirty="0" smtClean="0"/>
              <a:t>44</a:t>
            </a:r>
            <a:r>
              <a:rPr lang="en-US" sz="1400" dirty="0" smtClean="0"/>
              <a:t>, </a:t>
            </a:r>
            <a:r>
              <a:rPr lang="da-DK" sz="1400" dirty="0" smtClean="0"/>
              <a:t>125301 (2011)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Tekstboks 13"/>
          <p:cNvSpPr txBox="1"/>
          <p:nvPr/>
        </p:nvSpPr>
        <p:spPr>
          <a:xfrm>
            <a:off x="323528" y="5877272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J.R. Armstrong </a:t>
            </a:r>
            <a:r>
              <a:rPr lang="en-US" sz="1400" i="1" dirty="0" smtClean="0"/>
              <a:t>et al.</a:t>
            </a:r>
            <a:r>
              <a:rPr lang="en-US" sz="1400" dirty="0" smtClean="0"/>
              <a:t>, </a:t>
            </a:r>
            <a:r>
              <a:rPr lang="en-US" sz="1400" smtClean="0"/>
              <a:t>EPL </a:t>
            </a:r>
            <a:r>
              <a:rPr lang="en-US" sz="1400" b="1" smtClean="0"/>
              <a:t>91</a:t>
            </a:r>
            <a:r>
              <a:rPr lang="en-US" sz="1400" smtClean="0"/>
              <a:t>, 16001</a:t>
            </a:r>
            <a:r>
              <a:rPr lang="da-DK" sz="1400" smtClean="0"/>
              <a:t> </a:t>
            </a:r>
            <a:r>
              <a:rPr lang="da-DK" sz="1400" dirty="0" smtClean="0"/>
              <a:t>(2010)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External field </a:t>
            </a:r>
            <a:r>
              <a:rPr lang="en-US" dirty="0" smtClean="0"/>
              <a:t>manipulation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44824"/>
            <a:ext cx="50292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oks 5"/>
          <p:cNvSpPr txBox="1"/>
          <p:nvPr/>
        </p:nvSpPr>
        <p:spPr>
          <a:xfrm>
            <a:off x="755576" y="2924944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external DC and AC fields to tune dipole-dipole potential</a:t>
            </a:r>
            <a:endParaRPr lang="en-US" sz="2000" dirty="0"/>
          </a:p>
        </p:txBody>
      </p:sp>
      <p:sp>
        <p:nvSpPr>
          <p:cNvPr id="8" name="Tekstboks 7"/>
          <p:cNvSpPr txBox="1"/>
          <p:nvPr/>
        </p:nvSpPr>
        <p:spPr>
          <a:xfrm>
            <a:off x="323528" y="6289575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S.-J. Huang </a:t>
            </a:r>
            <a:r>
              <a:rPr lang="en-US" sz="1400" i="1" dirty="0" smtClean="0"/>
              <a:t>et al.</a:t>
            </a:r>
            <a:r>
              <a:rPr lang="en-US" sz="1400" dirty="0" smtClean="0"/>
              <a:t>, PRA </a:t>
            </a:r>
            <a:r>
              <a:rPr lang="en-US" sz="1400" b="1" dirty="0" smtClean="0"/>
              <a:t>85</a:t>
            </a:r>
            <a:r>
              <a:rPr lang="en-US" sz="1400" dirty="0" smtClean="0"/>
              <a:t>, </a:t>
            </a:r>
            <a:r>
              <a:rPr lang="da-DK" sz="1400" dirty="0" smtClean="0"/>
              <a:t>055601 (2012)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New ground </a:t>
            </a:r>
            <a:r>
              <a:rPr lang="en-US" dirty="0" smtClean="0"/>
              <a:t>state of 2D gas</a:t>
            </a:r>
            <a:endParaRPr lang="en-US" dirty="0"/>
          </a:p>
        </p:txBody>
      </p:sp>
      <p:sp>
        <p:nvSpPr>
          <p:cNvPr id="5" name="Tekstboks 4"/>
          <p:cNvSpPr txBox="1"/>
          <p:nvPr/>
        </p:nvSpPr>
        <p:spPr>
          <a:xfrm>
            <a:off x="755576" y="220486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Assume no two-body bound state</a:t>
            </a:r>
            <a:endParaRPr lang="en-US" sz="2000" dirty="0"/>
          </a:p>
        </p:txBody>
      </p:sp>
      <p:sp>
        <p:nvSpPr>
          <p:cNvPr id="6" name="Tekstboks 5"/>
          <p:cNvSpPr txBox="1"/>
          <p:nvPr/>
        </p:nvSpPr>
        <p:spPr>
          <a:xfrm>
            <a:off x="899592" y="2852936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three </a:t>
            </a:r>
            <a:r>
              <a:rPr lang="en-US" sz="2000" dirty="0" err="1" smtClean="0"/>
              <a:t>bosonic</a:t>
            </a:r>
            <a:r>
              <a:rPr lang="en-US" sz="2000" dirty="0" smtClean="0"/>
              <a:t> polar molecules there will be a bound </a:t>
            </a:r>
            <a:r>
              <a:rPr lang="en-US" sz="2000" b="1" dirty="0" smtClean="0"/>
              <a:t>three-body</a:t>
            </a:r>
            <a:r>
              <a:rPr lang="en-US" sz="2000" dirty="0" smtClean="0"/>
              <a:t> state</a:t>
            </a:r>
          </a:p>
          <a:p>
            <a:pPr algn="ctr"/>
            <a:r>
              <a:rPr lang="en-US" sz="2000" dirty="0" smtClean="0"/>
              <a:t>A </a:t>
            </a:r>
            <a:r>
              <a:rPr lang="en-US" sz="2000" dirty="0" err="1" smtClean="0"/>
              <a:t>Borromean</a:t>
            </a:r>
            <a:r>
              <a:rPr lang="en-US" sz="2000" dirty="0" smtClean="0"/>
              <a:t> system!</a:t>
            </a:r>
            <a:endParaRPr lang="en-US" sz="2000" dirty="0"/>
          </a:p>
        </p:txBody>
      </p:sp>
      <p:pic>
        <p:nvPicPr>
          <p:cNvPr id="7" name="Billede 6" descr="Borromean_Ring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420888"/>
            <a:ext cx="1944216" cy="1983100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899592" y="422108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Two-component </a:t>
            </a:r>
            <a:r>
              <a:rPr lang="en-US" sz="2000" dirty="0" err="1" smtClean="0"/>
              <a:t>fermionic</a:t>
            </a:r>
            <a:r>
              <a:rPr lang="en-US" sz="2000" dirty="0" smtClean="0"/>
              <a:t> molecules are more complicated due to the Pauli principle</a:t>
            </a:r>
            <a:endParaRPr lang="en-US" sz="2000" dirty="0"/>
          </a:p>
        </p:txBody>
      </p:sp>
      <p:sp>
        <p:nvSpPr>
          <p:cNvPr id="9" name="Tekstboks 8"/>
          <p:cNvSpPr txBox="1"/>
          <p:nvPr/>
        </p:nvSpPr>
        <p:spPr>
          <a:xfrm>
            <a:off x="683568" y="522920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many-body physics should be controlled by the three-body bound state. A </a:t>
            </a:r>
            <a:r>
              <a:rPr lang="en-US" sz="2000" b="1" dirty="0" err="1" smtClean="0"/>
              <a:t>trion</a:t>
            </a:r>
            <a:r>
              <a:rPr lang="en-US" sz="2000" dirty="0" smtClean="0"/>
              <a:t> quantum gas!</a:t>
            </a:r>
            <a:endParaRPr lang="en-US" sz="2000" dirty="0"/>
          </a:p>
        </p:txBody>
      </p:sp>
      <p:sp>
        <p:nvSpPr>
          <p:cNvPr id="10" name="Tekstboks 9"/>
          <p:cNvSpPr txBox="1"/>
          <p:nvPr/>
        </p:nvSpPr>
        <p:spPr>
          <a:xfrm>
            <a:off x="323528" y="6289575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H. Lee, A.G. </a:t>
            </a:r>
            <a:r>
              <a:rPr lang="en-US" sz="1400" dirty="0" err="1" smtClean="0"/>
              <a:t>Volosniev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Dimensional </a:t>
            </a:r>
            <a:r>
              <a:rPr lang="en-US" dirty="0" smtClean="0"/>
              <a:t>crossover</a:t>
            </a:r>
            <a:endParaRPr lang="en-US" dirty="0"/>
          </a:p>
        </p:txBody>
      </p:sp>
      <p:pic>
        <p:nvPicPr>
          <p:cNvPr id="5" name="Billede 4" descr="2D-g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664" y="1844824"/>
            <a:ext cx="3732736" cy="3378126"/>
          </a:xfrm>
          <a:prstGeom prst="rect">
            <a:avLst/>
          </a:prstGeom>
        </p:spPr>
      </p:pic>
      <p:cxnSp>
        <p:nvCxnSpPr>
          <p:cNvPr id="6" name="Lige pilforbindelse 5"/>
          <p:cNvCxnSpPr/>
          <p:nvPr/>
        </p:nvCxnSpPr>
        <p:spPr bwMode="auto">
          <a:xfrm flipV="1">
            <a:off x="4211960" y="2486646"/>
            <a:ext cx="0" cy="360040"/>
          </a:xfrm>
          <a:prstGeom prst="straightConnector1">
            <a:avLst/>
          </a:prstGeom>
          <a:solidFill>
            <a:schemeClr val="accent2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Tekstboks 6"/>
          <p:cNvSpPr txBox="1"/>
          <p:nvPr/>
        </p:nvSpPr>
        <p:spPr>
          <a:xfrm>
            <a:off x="611560" y="241463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2D length scale; µm</a:t>
            </a:r>
            <a:endParaRPr lang="en-US" sz="2400" dirty="0"/>
          </a:p>
        </p:txBody>
      </p:sp>
      <p:cxnSp>
        <p:nvCxnSpPr>
          <p:cNvPr id="8" name="Lige pilforbindelse 7"/>
          <p:cNvCxnSpPr/>
          <p:nvPr/>
        </p:nvCxnSpPr>
        <p:spPr bwMode="auto">
          <a:xfrm flipV="1">
            <a:off x="3923928" y="2702670"/>
            <a:ext cx="1440160" cy="510306"/>
          </a:xfrm>
          <a:prstGeom prst="straightConnector1">
            <a:avLst/>
          </a:prstGeom>
          <a:solidFill>
            <a:schemeClr val="accent2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kstboks 8"/>
          <p:cNvSpPr txBox="1"/>
          <p:nvPr/>
        </p:nvSpPr>
        <p:spPr>
          <a:xfrm>
            <a:off x="611560" y="310510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3D interaction scale; nm</a:t>
            </a:r>
            <a:endParaRPr lang="en-US" sz="2400" dirty="0"/>
          </a:p>
        </p:txBody>
      </p:sp>
      <p:sp>
        <p:nvSpPr>
          <p:cNvPr id="10" name="Tekstboks 9"/>
          <p:cNvSpPr txBox="1"/>
          <p:nvPr/>
        </p:nvSpPr>
        <p:spPr>
          <a:xfrm>
            <a:off x="611560" y="3966155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2D kinematics but 3D correlations???</a:t>
            </a:r>
            <a:endParaRPr lang="en-US" sz="2400" dirty="0"/>
          </a:p>
        </p:txBody>
      </p:sp>
      <p:sp>
        <p:nvSpPr>
          <p:cNvPr id="11" name="Tekstboks 10"/>
          <p:cNvSpPr txBox="1"/>
          <p:nvPr/>
        </p:nvSpPr>
        <p:spPr>
          <a:xfrm>
            <a:off x="395536" y="591966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about three-body?</a:t>
            </a:r>
            <a:endParaRPr lang="en-US" sz="2400" dirty="0"/>
          </a:p>
        </p:txBody>
      </p:sp>
      <p:sp>
        <p:nvSpPr>
          <p:cNvPr id="13" name="Tekstboks 12"/>
          <p:cNvSpPr txBox="1"/>
          <p:nvPr/>
        </p:nvSpPr>
        <p:spPr>
          <a:xfrm>
            <a:off x="4355976" y="537321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Typical experimental setup in Cambridge, JILA, MIT, Paris etc.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bound states form?</a:t>
            </a:r>
            <a:endParaRPr lang="en-US" dirty="0"/>
          </a:p>
        </p:txBody>
      </p:sp>
      <p:pic>
        <p:nvPicPr>
          <p:cNvPr id="4" name="Billede 3" descr="Finite-well-solut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3312368" cy="4793287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3995936" y="249289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Consider 1D finite square well potential</a:t>
            </a:r>
            <a:endParaRPr lang="en-US" sz="2000" dirty="0"/>
          </a:p>
        </p:txBody>
      </p:sp>
      <p:sp>
        <p:nvSpPr>
          <p:cNvPr id="6" name="Tekstboks 5"/>
          <p:cNvSpPr txBox="1"/>
          <p:nvPr/>
        </p:nvSpPr>
        <p:spPr>
          <a:xfrm>
            <a:off x="4716016" y="184482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When do bound states form?</a:t>
            </a:r>
            <a:endParaRPr lang="en-US" sz="2000" dirty="0"/>
          </a:p>
        </p:txBody>
      </p:sp>
      <p:sp>
        <p:nvSpPr>
          <p:cNvPr id="7" name="Tekstboks 6"/>
          <p:cNvSpPr txBox="1"/>
          <p:nvPr/>
        </p:nvSpPr>
        <p:spPr>
          <a:xfrm>
            <a:off x="4067944" y="321297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Ground state solution for </a:t>
            </a:r>
            <a:r>
              <a:rPr lang="en-US" sz="2000" b="1" dirty="0" smtClean="0"/>
              <a:t>ANY</a:t>
            </a:r>
            <a:r>
              <a:rPr lang="en-US" sz="2000" dirty="0" smtClean="0"/>
              <a:t> strength</a:t>
            </a:r>
            <a:endParaRPr lang="en-US" sz="2000" dirty="0"/>
          </a:p>
        </p:txBody>
      </p:sp>
      <p:sp>
        <p:nvSpPr>
          <p:cNvPr id="8" name="Tekstboks 7"/>
          <p:cNvSpPr txBox="1"/>
          <p:nvPr/>
        </p:nvSpPr>
        <p:spPr>
          <a:xfrm>
            <a:off x="3707904" y="396499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Excited state solution </a:t>
            </a:r>
            <a:r>
              <a:rPr lang="en-US" sz="2000" b="1" dirty="0" smtClean="0"/>
              <a:t>REQUIRES</a:t>
            </a:r>
            <a:r>
              <a:rPr lang="en-US" sz="2000" dirty="0" smtClean="0"/>
              <a:t> finite strength</a:t>
            </a:r>
            <a:endParaRPr lang="en-US" sz="2000" dirty="0"/>
          </a:p>
        </p:txBody>
      </p:sp>
      <p:sp>
        <p:nvSpPr>
          <p:cNvPr id="9" name="Tekstboks 8"/>
          <p:cNvSpPr txBox="1"/>
          <p:nvPr/>
        </p:nvSpPr>
        <p:spPr>
          <a:xfrm>
            <a:off x="3491880" y="458112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Attractive potential of ANY strength produces bound state in 1D. Finite strength required in 3D</a:t>
            </a:r>
            <a:endParaRPr lang="en-US" sz="2000" dirty="0"/>
          </a:p>
        </p:txBody>
      </p:sp>
      <p:sp>
        <p:nvSpPr>
          <p:cNvPr id="10" name="Tekstboks 9"/>
          <p:cNvSpPr txBox="1"/>
          <p:nvPr/>
        </p:nvSpPr>
        <p:spPr>
          <a:xfrm>
            <a:off x="4572000" y="547716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1D and 3D are very similar</a:t>
            </a:r>
            <a:endParaRPr lang="en-US" sz="2000" dirty="0"/>
          </a:p>
        </p:txBody>
      </p:sp>
      <p:sp>
        <p:nvSpPr>
          <p:cNvPr id="11" name="Tekstboks 10"/>
          <p:cNvSpPr txBox="1"/>
          <p:nvPr/>
        </p:nvSpPr>
        <p:spPr>
          <a:xfrm>
            <a:off x="4572000" y="602128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2D is very different! More later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Condensed-matter applications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Multi-band superconductors</a:t>
            </a:r>
          </a:p>
          <a:p>
            <a:r>
              <a:rPr lang="en-US" dirty="0" smtClean="0"/>
              <a:t>Surfaces and wires – low-dimensional bound state problems</a:t>
            </a:r>
          </a:p>
          <a:p>
            <a:r>
              <a:rPr lang="en-US" dirty="0" err="1" smtClean="0"/>
              <a:t>Excitons</a:t>
            </a:r>
            <a:r>
              <a:rPr lang="en-US" dirty="0" smtClean="0"/>
              <a:t> and </a:t>
            </a:r>
            <a:r>
              <a:rPr lang="en-US" dirty="0" err="1" smtClean="0"/>
              <a:t>polarons</a:t>
            </a:r>
            <a:endParaRPr lang="en-US" dirty="0" smtClean="0"/>
          </a:p>
          <a:p>
            <a:r>
              <a:rPr lang="en-US" dirty="0" smtClean="0"/>
              <a:t>Trion states – carbon </a:t>
            </a:r>
            <a:r>
              <a:rPr lang="en-US" dirty="0" err="1" smtClean="0"/>
              <a:t>nanotubes</a:t>
            </a:r>
            <a:endParaRPr lang="en-US" dirty="0" smtClean="0"/>
          </a:p>
          <a:p>
            <a:r>
              <a:rPr lang="en-US" dirty="0" smtClean="0"/>
              <a:t>Surface states on non-trivial insulators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539552" y="1873275"/>
            <a:ext cx="280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AU</a:t>
            </a:r>
          </a:p>
          <a:p>
            <a:r>
              <a:rPr lang="en-US" sz="2000" dirty="0" err="1" smtClean="0"/>
              <a:t>Aksel</a:t>
            </a:r>
            <a:r>
              <a:rPr lang="en-US" sz="2000" dirty="0" smtClean="0"/>
              <a:t> Jensen</a:t>
            </a:r>
          </a:p>
          <a:p>
            <a:r>
              <a:rPr lang="en-US" sz="2000" dirty="0" smtClean="0"/>
              <a:t>Dmitri </a:t>
            </a:r>
            <a:r>
              <a:rPr lang="en-US" sz="2000" dirty="0" err="1" smtClean="0"/>
              <a:t>Fedorov</a:t>
            </a:r>
            <a:endParaRPr lang="en-US" sz="2000" dirty="0" smtClean="0"/>
          </a:p>
          <a:p>
            <a:r>
              <a:rPr lang="en-US" sz="2000" dirty="0" err="1" smtClean="0"/>
              <a:t>Peder</a:t>
            </a:r>
            <a:r>
              <a:rPr lang="en-US" sz="2000" dirty="0" smtClean="0"/>
              <a:t> </a:t>
            </a:r>
            <a:r>
              <a:rPr lang="en-US" sz="2000" dirty="0" err="1" smtClean="0"/>
              <a:t>Sørensen</a:t>
            </a:r>
            <a:r>
              <a:rPr lang="en-US" sz="2000" dirty="0" smtClean="0"/>
              <a:t>*</a:t>
            </a:r>
          </a:p>
          <a:p>
            <a:r>
              <a:rPr lang="en-US" sz="2000" dirty="0" err="1" smtClean="0"/>
              <a:t>Artem</a:t>
            </a:r>
            <a:r>
              <a:rPr lang="en-US" sz="2000" dirty="0" smtClean="0"/>
              <a:t> </a:t>
            </a:r>
            <a:r>
              <a:rPr lang="en-US" sz="2000" dirty="0" err="1" smtClean="0"/>
              <a:t>Volosniev</a:t>
            </a:r>
            <a:r>
              <a:rPr lang="en-US" sz="2000" dirty="0" smtClean="0"/>
              <a:t>*</a:t>
            </a:r>
          </a:p>
          <a:p>
            <a:r>
              <a:rPr lang="en-US" sz="2000" dirty="0" err="1" smtClean="0"/>
              <a:t>Oleksandr</a:t>
            </a:r>
            <a:r>
              <a:rPr lang="en-US" sz="2000" dirty="0" smtClean="0"/>
              <a:t> </a:t>
            </a:r>
            <a:r>
              <a:rPr lang="en-US" sz="2000" dirty="0" err="1" smtClean="0"/>
              <a:t>Marchukov</a:t>
            </a:r>
            <a:r>
              <a:rPr lang="en-US" sz="2000" dirty="0" smtClean="0"/>
              <a:t>*</a:t>
            </a:r>
          </a:p>
          <a:p>
            <a:r>
              <a:rPr lang="en-US" sz="2000" dirty="0" smtClean="0"/>
              <a:t>Jeremy Armstrong</a:t>
            </a:r>
          </a:p>
          <a:p>
            <a:r>
              <a:rPr lang="en-US" sz="2000" dirty="0" smtClean="0"/>
              <a:t>Georg </a:t>
            </a:r>
            <a:r>
              <a:rPr lang="en-US" sz="2000" dirty="0" err="1" smtClean="0"/>
              <a:t>Bruun</a:t>
            </a:r>
            <a:endParaRPr lang="en-US" sz="2000" dirty="0" smtClean="0"/>
          </a:p>
          <a:p>
            <a:r>
              <a:rPr lang="en-US" sz="2000" dirty="0" smtClean="0"/>
              <a:t>Jens </a:t>
            </a:r>
            <a:r>
              <a:rPr lang="en-US" sz="2000" dirty="0" err="1" smtClean="0"/>
              <a:t>Kusk</a:t>
            </a:r>
            <a:r>
              <a:rPr lang="en-US" sz="2000" dirty="0" smtClean="0"/>
              <a:t>*</a:t>
            </a:r>
          </a:p>
          <a:p>
            <a:r>
              <a:rPr lang="en-US" sz="2000" dirty="0" smtClean="0"/>
              <a:t>Jan </a:t>
            </a:r>
            <a:r>
              <a:rPr lang="en-US" sz="2000" dirty="0" err="1" smtClean="0"/>
              <a:t>Arlt</a:t>
            </a:r>
            <a:endParaRPr lang="en-US" sz="2000" dirty="0" smtClean="0"/>
          </a:p>
          <a:p>
            <a:r>
              <a:rPr lang="en-US" sz="2000" dirty="0" err="1" smtClean="0"/>
              <a:t>Jakob</a:t>
            </a:r>
            <a:r>
              <a:rPr lang="en-US" sz="2000" dirty="0" smtClean="0"/>
              <a:t> </a:t>
            </a:r>
            <a:r>
              <a:rPr lang="en-US" sz="2000" dirty="0" err="1" smtClean="0"/>
              <a:t>Sherson</a:t>
            </a:r>
            <a:endParaRPr lang="en-US" sz="2000" dirty="0" smtClean="0"/>
          </a:p>
        </p:txBody>
      </p:sp>
      <p:sp>
        <p:nvSpPr>
          <p:cNvPr id="5" name="Tekstboks 4"/>
          <p:cNvSpPr txBox="1"/>
          <p:nvPr/>
        </p:nvSpPr>
        <p:spPr>
          <a:xfrm>
            <a:off x="3419872" y="191683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Taiwan</a:t>
            </a:r>
          </a:p>
          <a:p>
            <a:r>
              <a:rPr lang="en-US" sz="2000" dirty="0" err="1" smtClean="0"/>
              <a:t>Daw</a:t>
            </a:r>
            <a:r>
              <a:rPr lang="en-US" sz="2000" dirty="0" smtClean="0"/>
              <a:t>-Wei Wang</a:t>
            </a:r>
          </a:p>
          <a:p>
            <a:r>
              <a:rPr lang="en-US" sz="2000" dirty="0" err="1" smtClean="0"/>
              <a:t>Sheng-Jie</a:t>
            </a:r>
            <a:r>
              <a:rPr lang="en-US" sz="2000" dirty="0" smtClean="0"/>
              <a:t> Huang*</a:t>
            </a:r>
          </a:p>
          <a:p>
            <a:r>
              <a:rPr lang="en-US" sz="2000" dirty="0" err="1" smtClean="0"/>
              <a:t>Hao</a:t>
            </a:r>
            <a:r>
              <a:rPr lang="en-US" sz="2000" dirty="0" smtClean="0"/>
              <a:t> Lee*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3419872" y="3412157"/>
            <a:ext cx="28083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Harvard</a:t>
            </a:r>
          </a:p>
          <a:p>
            <a:r>
              <a:rPr lang="en-US" sz="2000" dirty="0" smtClean="0"/>
              <a:t>Eugene </a:t>
            </a:r>
            <a:r>
              <a:rPr lang="en-US" sz="2000" dirty="0" err="1" smtClean="0"/>
              <a:t>Demler</a:t>
            </a:r>
            <a:endParaRPr lang="en-US" sz="2000" dirty="0" smtClean="0"/>
          </a:p>
          <a:p>
            <a:r>
              <a:rPr lang="en-US" sz="2000" dirty="0" smtClean="0"/>
              <a:t>Bernard </a:t>
            </a:r>
            <a:r>
              <a:rPr lang="en-US" sz="2000" dirty="0" err="1" smtClean="0"/>
              <a:t>Wunsch</a:t>
            </a:r>
            <a:endParaRPr lang="en-US" sz="2000" dirty="0" smtClean="0"/>
          </a:p>
          <a:p>
            <a:r>
              <a:rPr lang="en-US" sz="2000" dirty="0" smtClean="0"/>
              <a:t>Ville </a:t>
            </a:r>
            <a:r>
              <a:rPr lang="en-US" sz="2000" dirty="0" err="1" smtClean="0"/>
              <a:t>Pietila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7" name="Tekstboks 6"/>
          <p:cNvSpPr txBox="1"/>
          <p:nvPr/>
        </p:nvSpPr>
        <p:spPr>
          <a:xfrm>
            <a:off x="6156176" y="1916832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Caltech</a:t>
            </a:r>
          </a:p>
          <a:p>
            <a:r>
              <a:rPr lang="en-US" sz="2000" dirty="0" smtClean="0"/>
              <a:t>David </a:t>
            </a:r>
            <a:r>
              <a:rPr lang="en-US" sz="2000" dirty="0" err="1" smtClean="0"/>
              <a:t>Pekker</a:t>
            </a:r>
            <a:endParaRPr lang="en-US" sz="2000" dirty="0" smtClean="0"/>
          </a:p>
        </p:txBody>
      </p:sp>
      <p:sp>
        <p:nvSpPr>
          <p:cNvPr id="8" name="Tekstboks 7"/>
          <p:cNvSpPr txBox="1"/>
          <p:nvPr/>
        </p:nvSpPr>
        <p:spPr>
          <a:xfrm>
            <a:off x="611560" y="5590981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Thank you for your attention</a:t>
            </a:r>
            <a:endParaRPr lang="en-US" sz="3000" dirty="0"/>
          </a:p>
        </p:txBody>
      </p:sp>
      <p:sp>
        <p:nvSpPr>
          <p:cNvPr id="9" name="Tekstboks 8"/>
          <p:cNvSpPr txBox="1"/>
          <p:nvPr/>
        </p:nvSpPr>
        <p:spPr>
          <a:xfrm>
            <a:off x="6156176" y="2731567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Chalmers</a:t>
            </a:r>
          </a:p>
          <a:p>
            <a:r>
              <a:rPr lang="en-US" sz="2000" dirty="0" smtClean="0"/>
              <a:t>Christian </a:t>
            </a:r>
            <a:r>
              <a:rPr lang="en-US" sz="2000" dirty="0" err="1" smtClean="0"/>
              <a:t>Forssén</a:t>
            </a:r>
            <a:endParaRPr lang="en-US" sz="2000" dirty="0" smtClean="0"/>
          </a:p>
          <a:p>
            <a:r>
              <a:rPr lang="en-US" sz="2000" dirty="0" smtClean="0"/>
              <a:t>Jimmy </a:t>
            </a:r>
            <a:r>
              <a:rPr lang="en-US" sz="2000" dirty="0" err="1" smtClean="0"/>
              <a:t>Rotureau</a:t>
            </a:r>
            <a:endParaRPr lang="en-US" sz="2000" dirty="0" smtClean="0"/>
          </a:p>
        </p:txBody>
      </p:sp>
      <p:sp>
        <p:nvSpPr>
          <p:cNvPr id="12" name="Pladsholder til sidefod 7"/>
          <p:cNvSpPr>
            <a:spLocks noGrp="1"/>
          </p:cNvSpPr>
          <p:nvPr>
            <p:ph type="ftr" sz="quarter" idx="4294967295"/>
          </p:nvPr>
        </p:nvSpPr>
        <p:spPr>
          <a:xfrm>
            <a:off x="524272" y="536813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2000" dirty="0" smtClean="0"/>
              <a:t>* </a:t>
            </a:r>
            <a:r>
              <a:rPr lang="en-US" sz="1400" dirty="0" smtClean="0"/>
              <a:t>Graduate students</a:t>
            </a:r>
            <a:endParaRPr lang="en-US" sz="2000" dirty="0"/>
          </a:p>
        </p:txBody>
      </p:sp>
      <p:sp>
        <p:nvSpPr>
          <p:cNvPr id="14" name="Pladsholder til sidefod 7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2000" dirty="0" smtClean="0"/>
              <a:t>EFB22 </a:t>
            </a:r>
            <a:r>
              <a:rPr lang="en-US" sz="2000" dirty="0" err="1" smtClean="0"/>
              <a:t>Kraków</a:t>
            </a:r>
            <a:r>
              <a:rPr lang="en-US" sz="2000" dirty="0" smtClean="0"/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Low-energy and universality</a:t>
            </a:r>
            <a:endParaRPr lang="en-US" dirty="0"/>
          </a:p>
        </p:txBody>
      </p:sp>
      <p:sp>
        <p:nvSpPr>
          <p:cNvPr id="5" name="Tekstboks 4"/>
          <p:cNvSpPr txBox="1"/>
          <p:nvPr/>
        </p:nvSpPr>
        <p:spPr>
          <a:xfrm>
            <a:off x="611560" y="422108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two-body example in 3D:</a:t>
            </a:r>
            <a:endParaRPr lang="en-US" sz="2000" dirty="0"/>
          </a:p>
        </p:txBody>
      </p:sp>
      <p:sp>
        <p:nvSpPr>
          <p:cNvPr id="7" name="Tekstboks 6"/>
          <p:cNvSpPr txBox="1"/>
          <p:nvPr/>
        </p:nvSpPr>
        <p:spPr>
          <a:xfrm>
            <a:off x="2123728" y="170080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bound states that have very low energy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799" y="2204864"/>
            <a:ext cx="4162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boks 9"/>
          <p:cNvSpPr txBox="1"/>
          <p:nvPr/>
        </p:nvSpPr>
        <p:spPr>
          <a:xfrm>
            <a:off x="619944" y="3140968"/>
            <a:ext cx="748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means a very extended state</a:t>
            </a:r>
          </a:p>
          <a:p>
            <a:pPr algn="ctr"/>
            <a:r>
              <a:rPr lang="en-US" dirty="0" smtClean="0"/>
              <a:t>The wave function is mostly in the classically forbidden region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457" y="4077072"/>
            <a:ext cx="4371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boks 11"/>
          <p:cNvSpPr txBox="1"/>
          <p:nvPr/>
        </p:nvSpPr>
        <p:spPr>
          <a:xfrm>
            <a:off x="611560" y="530120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Relative wave function: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8431" y="5157192"/>
            <a:ext cx="1647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boks 14"/>
          <p:cNvSpPr txBox="1"/>
          <p:nvPr/>
        </p:nvSpPr>
        <p:spPr>
          <a:xfrm>
            <a:off x="1691680" y="612523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scattering length, </a:t>
            </a:r>
            <a:r>
              <a:rPr lang="en-US" sz="2000" i="1" dirty="0" smtClean="0"/>
              <a:t>a</a:t>
            </a:r>
            <a:r>
              <a:rPr lang="en-US" sz="2000" dirty="0" smtClean="0"/>
              <a:t>, can be very different from </a:t>
            </a:r>
            <a:r>
              <a:rPr lang="en-US" sz="2000" i="1" dirty="0" smtClean="0"/>
              <a:t>r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length</a:t>
            </a:r>
            <a:endParaRPr lang="en-US" dirty="0"/>
          </a:p>
        </p:txBody>
      </p:sp>
      <p:pic>
        <p:nvPicPr>
          <p:cNvPr id="5" name="Billede 4" descr="scat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556792"/>
            <a:ext cx="4816033" cy="35283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3752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boks 6"/>
          <p:cNvSpPr txBox="1"/>
          <p:nvPr/>
        </p:nvSpPr>
        <p:spPr>
          <a:xfrm>
            <a:off x="899592" y="13407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Asymptotic scattering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3705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boks 8"/>
          <p:cNvSpPr txBox="1"/>
          <p:nvPr/>
        </p:nvSpPr>
        <p:spPr>
          <a:xfrm>
            <a:off x="683568" y="29156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energy bound state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5456" y="5589240"/>
            <a:ext cx="4191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boks 12"/>
          <p:cNvSpPr txBox="1"/>
          <p:nvPr/>
        </p:nvSpPr>
        <p:spPr>
          <a:xfrm>
            <a:off x="467544" y="544522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energy bound states and low energy scattering dynamics are intimately connected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Low-energy and universality</a:t>
            </a:r>
            <a:endParaRPr lang="en-US" dirty="0"/>
          </a:p>
        </p:txBody>
      </p:sp>
      <p:pic>
        <p:nvPicPr>
          <p:cNvPr id="4" name="Billede 3" descr="bec-ev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2376781" cy="1656184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539552" y="321297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87</a:t>
            </a:r>
            <a:r>
              <a:rPr lang="en-US" sz="1400" dirty="0" smtClean="0"/>
              <a:t>Rb </a:t>
            </a:r>
            <a:r>
              <a:rPr lang="en-US" sz="1400" dirty="0" err="1" smtClean="0"/>
              <a:t>Rempe</a:t>
            </a:r>
            <a:r>
              <a:rPr lang="en-US" sz="1400" dirty="0" smtClean="0"/>
              <a:t> group, MPQ</a:t>
            </a:r>
            <a:endParaRPr lang="en-US" sz="1400" dirty="0"/>
          </a:p>
        </p:txBody>
      </p:sp>
      <p:sp>
        <p:nvSpPr>
          <p:cNvPr id="6" name="Tekstboks 5"/>
          <p:cNvSpPr txBox="1"/>
          <p:nvPr/>
        </p:nvSpPr>
        <p:spPr>
          <a:xfrm>
            <a:off x="4572000" y="155679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Cold atomic gases</a:t>
            </a:r>
            <a:endParaRPr lang="en-US" sz="2400" dirty="0"/>
          </a:p>
        </p:txBody>
      </p:sp>
      <p:sp>
        <p:nvSpPr>
          <p:cNvPr id="7" name="Tekstboks 6"/>
          <p:cNvSpPr txBox="1"/>
          <p:nvPr/>
        </p:nvSpPr>
        <p:spPr>
          <a:xfrm>
            <a:off x="3275856" y="234888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2400" dirty="0" smtClean="0"/>
              <a:t>Extremely cold, T~10-100nK</a:t>
            </a:r>
          </a:p>
          <a:p>
            <a:pPr marL="742950" indent="-742950">
              <a:buAutoNum type="arabicParenR"/>
            </a:pPr>
            <a:r>
              <a:rPr lang="en-US" sz="2400" dirty="0" smtClean="0"/>
              <a:t>Extremely dilute, n~10</a:t>
            </a:r>
            <a:r>
              <a:rPr lang="en-US" sz="2400" baseline="30000" dirty="0" smtClean="0"/>
              <a:t>12-15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-3</a:t>
            </a:r>
            <a:endParaRPr lang="en-US" sz="2400" baseline="30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60273"/>
            <a:ext cx="5904656" cy="58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056" y="4221088"/>
            <a:ext cx="53292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boks 9"/>
          <p:cNvSpPr txBox="1"/>
          <p:nvPr/>
        </p:nvSpPr>
        <p:spPr>
          <a:xfrm>
            <a:off x="899592" y="519958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Low-energy (elastic) scattering dominates, controlled by </a:t>
            </a:r>
            <a:r>
              <a:rPr lang="en-US" sz="2400" i="1" dirty="0" smtClean="0"/>
              <a:t>a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619672" y="57756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Expect that physics is independent of short-range details – it should be </a:t>
            </a:r>
            <a:r>
              <a:rPr lang="en-US" sz="2400" i="1" dirty="0" smtClean="0"/>
              <a:t>universal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en-US" dirty="0" smtClean="0"/>
              <a:t>A neat feature</a:t>
            </a:r>
            <a:endParaRPr lang="en-US" dirty="0"/>
          </a:p>
        </p:txBody>
      </p:sp>
      <p:sp>
        <p:nvSpPr>
          <p:cNvPr id="6" name="Tekstboks 5"/>
          <p:cNvSpPr txBox="1"/>
          <p:nvPr/>
        </p:nvSpPr>
        <p:spPr>
          <a:xfrm>
            <a:off x="467544" y="184482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Interactions are tunable!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032448" cy="31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/>
          <p:nvPr/>
        </p:nvSpPr>
        <p:spPr>
          <a:xfrm>
            <a:off x="467544" y="239127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Feshbach</a:t>
            </a:r>
            <a:r>
              <a:rPr lang="en-US" sz="2400" dirty="0" smtClean="0"/>
              <a:t> resonance</a:t>
            </a: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403678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39789"/>
            <a:ext cx="4104456" cy="597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boks 10"/>
          <p:cNvSpPr txBox="1"/>
          <p:nvPr/>
        </p:nvSpPr>
        <p:spPr>
          <a:xfrm>
            <a:off x="323528" y="6361583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C. Chin </a:t>
            </a:r>
            <a:r>
              <a:rPr lang="en-US" sz="1400" i="1" dirty="0" smtClean="0"/>
              <a:t>et al.</a:t>
            </a:r>
            <a:r>
              <a:rPr lang="en-US" sz="1400" dirty="0" smtClean="0"/>
              <a:t>, RMP </a:t>
            </a:r>
            <a:r>
              <a:rPr lang="en-US" sz="1400" b="1" dirty="0" smtClean="0"/>
              <a:t>82</a:t>
            </a:r>
            <a:r>
              <a:rPr lang="en-US" sz="1400" dirty="0" smtClean="0"/>
              <a:t>, </a:t>
            </a:r>
            <a:r>
              <a:rPr lang="da-DK" sz="1400" dirty="0" smtClean="0"/>
              <a:t>1225 (2010)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2" name="Tekstboks 11"/>
          <p:cNvSpPr txBox="1"/>
          <p:nvPr/>
        </p:nvSpPr>
        <p:spPr>
          <a:xfrm>
            <a:off x="5292080" y="116632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S. Inouye </a:t>
            </a:r>
            <a:r>
              <a:rPr lang="en-US" sz="1400" i="1" dirty="0" smtClean="0"/>
              <a:t>et al.</a:t>
            </a:r>
            <a:r>
              <a:rPr lang="en-US" sz="1400" dirty="0" smtClean="0"/>
              <a:t>, Nature </a:t>
            </a:r>
            <a:r>
              <a:rPr lang="en-US" sz="1400" b="1" dirty="0" smtClean="0"/>
              <a:t>392</a:t>
            </a:r>
            <a:r>
              <a:rPr lang="en-US" sz="1400" dirty="0" smtClean="0"/>
              <a:t>, </a:t>
            </a:r>
            <a:r>
              <a:rPr lang="da-DK" sz="1400" dirty="0" smtClean="0"/>
              <a:t>151 (1998)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2943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755576" y="191683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Tune onto the resonance itself where scattering length diverges but collision energy is still low</a:t>
            </a:r>
            <a:endParaRPr lang="en-US" sz="2000" dirty="0"/>
          </a:p>
        </p:txBody>
      </p:sp>
      <p:sp>
        <p:nvSpPr>
          <p:cNvPr id="6" name="Tekstboks 5"/>
          <p:cNvSpPr txBox="1"/>
          <p:nvPr/>
        </p:nvSpPr>
        <p:spPr>
          <a:xfrm>
            <a:off x="827584" y="367696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Anything I calculate in this limit </a:t>
            </a:r>
            <a:r>
              <a:rPr lang="en-US" sz="2000" i="1" dirty="0" smtClean="0"/>
              <a:t>cannot</a:t>
            </a:r>
            <a:r>
              <a:rPr lang="en-US" sz="2000" dirty="0" smtClean="0"/>
              <a:t> depend on scattering length!</a:t>
            </a:r>
            <a:endParaRPr lang="en-US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65104"/>
            <a:ext cx="1876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/>
          <p:nvPr/>
        </p:nvSpPr>
        <p:spPr>
          <a:xfrm>
            <a:off x="1475656" y="45811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example is a Fermi gas </a:t>
            </a:r>
            <a:endParaRPr lang="en-US" sz="2000" dirty="0"/>
          </a:p>
        </p:txBody>
      </p:sp>
      <p:sp>
        <p:nvSpPr>
          <p:cNvPr id="9" name="Tekstboks 8"/>
          <p:cNvSpPr txBox="1"/>
          <p:nvPr/>
        </p:nvSpPr>
        <p:spPr>
          <a:xfrm>
            <a:off x="539552" y="530120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regime of diverging a is called the universal regime</a:t>
            </a:r>
            <a:endParaRPr lang="en-US" sz="2000" dirty="0"/>
          </a:p>
        </p:txBody>
      </p:sp>
      <p:sp>
        <p:nvSpPr>
          <p:cNvPr id="10" name="Tekstboks 9"/>
          <p:cNvSpPr txBox="1"/>
          <p:nvPr/>
        </p:nvSpPr>
        <p:spPr>
          <a:xfrm>
            <a:off x="539552" y="598121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can study strongly-interacting systems!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three-body states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0384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oks 5"/>
          <p:cNvSpPr txBox="1"/>
          <p:nvPr/>
        </p:nvSpPr>
        <p:spPr>
          <a:xfrm>
            <a:off x="323528" y="6217567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Thøgersen</a:t>
            </a:r>
            <a:r>
              <a:rPr lang="en-US" sz="1400" dirty="0" smtClean="0"/>
              <a:t>, arXiv:0908.0852v1</a:t>
            </a:r>
            <a:endParaRPr lang="en-US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31527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/>
          <p:nvPr/>
        </p:nvSpPr>
        <p:spPr>
          <a:xfrm>
            <a:off x="5220072" y="191683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Zero-range model</a:t>
            </a:r>
            <a:endParaRPr lang="en-US" sz="2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437112"/>
            <a:ext cx="2762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005064"/>
            <a:ext cx="441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boks 10"/>
          <p:cNvSpPr txBox="1"/>
          <p:nvPr/>
        </p:nvSpPr>
        <p:spPr>
          <a:xfrm>
            <a:off x="4104456" y="3604954"/>
            <a:ext cx="478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Exact radial solution when a diverges</a:t>
            </a:r>
            <a:endParaRPr lang="en-US" sz="20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2520" y="5287863"/>
            <a:ext cx="601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boks 12"/>
          <p:cNvSpPr txBox="1"/>
          <p:nvPr/>
        </p:nvSpPr>
        <p:spPr>
          <a:xfrm>
            <a:off x="1691680" y="4901098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Log-periodic behavior! This is the </a:t>
            </a:r>
            <a:r>
              <a:rPr lang="en-US" sz="2000" dirty="0" err="1" smtClean="0"/>
              <a:t>Efimov</a:t>
            </a:r>
            <a:r>
              <a:rPr lang="en-US" sz="2000" dirty="0" smtClean="0"/>
              <a:t> effect!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1297</Words>
  <Application>Microsoft Office PowerPoint</Application>
  <PresentationFormat>Skærmshow (4:3)</PresentationFormat>
  <Paragraphs>198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Kontortema</vt:lpstr>
      <vt:lpstr>Few-body Physics in a Many-body World</vt:lpstr>
      <vt:lpstr>Quantum bound states</vt:lpstr>
      <vt:lpstr>When do bound states form?</vt:lpstr>
      <vt:lpstr>Low-energy and universality</vt:lpstr>
      <vt:lpstr>Scattering length</vt:lpstr>
      <vt:lpstr>Low-energy and universality</vt:lpstr>
      <vt:lpstr>A neat feature</vt:lpstr>
      <vt:lpstr>Universality</vt:lpstr>
      <vt:lpstr>Universal three-body states</vt:lpstr>
      <vt:lpstr>Universal three-body states</vt:lpstr>
      <vt:lpstr>Universal three-body physics</vt:lpstr>
      <vt:lpstr>Bound states and background</vt:lpstr>
      <vt:lpstr>Background Effects?</vt:lpstr>
      <vt:lpstr>Reductionism</vt:lpstr>
      <vt:lpstr>Three-body problem</vt:lpstr>
      <vt:lpstr>Implementing many-body </vt:lpstr>
      <vt:lpstr>Dias nummer 17</vt:lpstr>
      <vt:lpstr>Scaling in a background</vt:lpstr>
      <vt:lpstr>Real three fermion systems</vt:lpstr>
      <vt:lpstr>Outlook</vt:lpstr>
      <vt:lpstr>Observability?</vt:lpstr>
      <vt:lpstr>Trimers in Condensates</vt:lpstr>
      <vt:lpstr>Three angles of approach</vt:lpstr>
      <vt:lpstr>Characterization</vt:lpstr>
      <vt:lpstr>Messing with 2D quantum gases</vt:lpstr>
      <vt:lpstr>Polar molecules in 2D layers</vt:lpstr>
      <vt:lpstr>External field manipulation</vt:lpstr>
      <vt:lpstr>New ground state of 2D gas</vt:lpstr>
      <vt:lpstr>Dimensional crossover</vt:lpstr>
      <vt:lpstr>Condensed-matter applications</vt:lpstr>
      <vt:lpstr>Collaborators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Few-body Physics in a Many-body World</dc:title>
  <dc:creator>zinner</dc:creator>
  <cp:lastModifiedBy>zinner</cp:lastModifiedBy>
  <cp:revision>92</cp:revision>
  <dcterms:created xsi:type="dcterms:W3CDTF">2012-09-22T12:57:06Z</dcterms:created>
  <dcterms:modified xsi:type="dcterms:W3CDTF">2013-09-09T20:22:01Z</dcterms:modified>
</cp:coreProperties>
</file>