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60" r:id="rId4"/>
    <p:sldId id="351" r:id="rId5"/>
    <p:sldId id="262" r:id="rId6"/>
    <p:sldId id="263" r:id="rId7"/>
    <p:sldId id="300" r:id="rId8"/>
    <p:sldId id="349" r:id="rId9"/>
    <p:sldId id="265" r:id="rId10"/>
    <p:sldId id="320" r:id="rId11"/>
    <p:sldId id="266" r:id="rId12"/>
    <p:sldId id="291" r:id="rId13"/>
    <p:sldId id="296" r:id="rId14"/>
    <p:sldId id="298" r:id="rId15"/>
    <p:sldId id="267" r:id="rId16"/>
    <p:sldId id="268" r:id="rId17"/>
    <p:sldId id="322" r:id="rId18"/>
    <p:sldId id="271" r:id="rId19"/>
    <p:sldId id="334" r:id="rId20"/>
    <p:sldId id="335" r:id="rId21"/>
    <p:sldId id="336" r:id="rId22"/>
    <p:sldId id="348" r:id="rId23"/>
    <p:sldId id="337" r:id="rId24"/>
    <p:sldId id="338" r:id="rId25"/>
    <p:sldId id="339" r:id="rId26"/>
    <p:sldId id="340" r:id="rId27"/>
    <p:sldId id="341" r:id="rId28"/>
    <p:sldId id="346" r:id="rId29"/>
    <p:sldId id="347" r:id="rId30"/>
    <p:sldId id="288" r:id="rId31"/>
    <p:sldId id="289" r:id="rId32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FF33"/>
    <a:srgbClr val="339933"/>
    <a:srgbClr val="FF3300"/>
    <a:srgbClr val="9900CC"/>
    <a:srgbClr val="FFFFCC"/>
    <a:srgbClr val="FFCC00"/>
    <a:srgbClr val="CC3300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373" autoAdjust="0"/>
  </p:normalViewPr>
  <p:slideViewPr>
    <p:cSldViewPr>
      <p:cViewPr>
        <p:scale>
          <a:sx n="100" d="100"/>
          <a:sy n="100" d="100"/>
        </p:scale>
        <p:origin x="-486" y="-144"/>
      </p:cViewPr>
      <p:guideLst>
        <p:guide orient="horz" pos="2205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4200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6749205691393864E-2"/>
          <c:y val="6.4610269870112508E-2"/>
          <c:w val="0.87498381452318785"/>
          <c:h val="0.83693712199018599"/>
        </c:manualLayout>
      </c:layout>
      <c:scatterChart>
        <c:scatterStyle val="smoothMarker"/>
        <c:ser>
          <c:idx val="0"/>
          <c:order val="0"/>
          <c:xVal>
            <c:numRef>
              <c:f>Hoja1!$A$1:$A$5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Hoja1!$B$1:$B$5</c:f>
              <c:numCache>
                <c:formatCode>General</c:formatCode>
                <c:ptCount val="5"/>
                <c:pt idx="0">
                  <c:v>-3.6999999999999977E-2</c:v>
                </c:pt>
                <c:pt idx="1">
                  <c:v>-4.1999999999999822E-2</c:v>
                </c:pt>
                <c:pt idx="2">
                  <c:v>-5.4000000000000395E-2</c:v>
                </c:pt>
                <c:pt idx="3">
                  <c:v>-6.2000000000000395E-2</c:v>
                </c:pt>
                <c:pt idx="4">
                  <c:v>-6.9000000000000047E-2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Hoja1!$A$1:$A$5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Hoja1!$C$1:$C$5</c:f>
              <c:numCache>
                <c:formatCode>General</c:formatCode>
                <c:ptCount val="5"/>
                <c:pt idx="0">
                  <c:v>-3.2000000000000091E-2</c:v>
                </c:pt>
                <c:pt idx="1">
                  <c:v>0.11899999999999999</c:v>
                </c:pt>
                <c:pt idx="2">
                  <c:v>0.23399999999999993</c:v>
                </c:pt>
                <c:pt idx="3">
                  <c:v>0.30600000000000038</c:v>
                </c:pt>
                <c:pt idx="4">
                  <c:v>0.35500000000000026</c:v>
                </c:pt>
              </c:numCache>
            </c:numRef>
          </c:yVal>
          <c:smooth val="1"/>
        </c:ser>
        <c:axId val="64806912"/>
        <c:axId val="64808832"/>
      </c:scatterChart>
      <c:valAx>
        <c:axId val="64806912"/>
        <c:scaling>
          <c:orientation val="minMax"/>
          <c:max val="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M/m</a:t>
                </a:r>
              </a:p>
            </c:rich>
          </c:tx>
          <c:layout/>
        </c:title>
        <c:numFmt formatCode="General" sourceLinked="1"/>
        <c:majorTickMark val="cross"/>
        <c:tickLblPos val="nextTo"/>
        <c:crossAx val="64808832"/>
        <c:crossesAt val="0"/>
        <c:crossBetween val="midCat"/>
        <c:majorUnit val="1"/>
      </c:valAx>
      <c:valAx>
        <c:axId val="64808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sz="1400"/>
                  <a:t>Energy difference</a:t>
                </a:r>
              </a:p>
            </c:rich>
          </c:tx>
          <c:layout>
            <c:manualLayout>
              <c:xMode val="edge"/>
              <c:yMode val="edge"/>
              <c:x val="0"/>
              <c:y val="0.33083555859865382"/>
            </c:manualLayout>
          </c:layout>
        </c:title>
        <c:numFmt formatCode="General" sourceLinked="1"/>
        <c:tickLblPos val="nextTo"/>
        <c:crossAx val="64806912"/>
        <c:crosses val="autoZero"/>
        <c:crossBetween val="midCat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scatterChart>
        <c:scatterStyle val="smoothMarker"/>
        <c:ser>
          <c:idx val="0"/>
          <c:order val="0"/>
          <c:xVal>
            <c:numRef>
              <c:f>Hoja1!$A$1:$A$5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Hoja1!$B$1:$B$5</c:f>
              <c:numCache>
                <c:formatCode>General</c:formatCode>
                <c:ptCount val="5"/>
                <c:pt idx="0">
                  <c:v>-0.49099999999999999</c:v>
                </c:pt>
                <c:pt idx="1">
                  <c:v>-0.40500000000000003</c:v>
                </c:pt>
                <c:pt idx="2">
                  <c:v>-0.33400000000000002</c:v>
                </c:pt>
                <c:pt idx="3">
                  <c:v>-0.29399999999999998</c:v>
                </c:pt>
                <c:pt idx="4">
                  <c:v>-0.23300000000000001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Hoja1!$A$1:$A$5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Hoja1!$C$1:$C$5</c:f>
              <c:numCache>
                <c:formatCode>General</c:formatCode>
                <c:ptCount val="5"/>
                <c:pt idx="0">
                  <c:v>0</c:v>
                </c:pt>
                <c:pt idx="1">
                  <c:v>-2.1000000000000001E-2</c:v>
                </c:pt>
                <c:pt idx="2">
                  <c:v>-4.9000000000000002E-2</c:v>
                </c:pt>
                <c:pt idx="3">
                  <c:v>-7.1999999999999995E-2</c:v>
                </c:pt>
                <c:pt idx="4">
                  <c:v>-0.09</c:v>
                </c:pt>
              </c:numCache>
            </c:numRef>
          </c:yVal>
          <c:smooth val="1"/>
        </c:ser>
        <c:axId val="47954560"/>
        <c:axId val="116371840"/>
      </c:scatterChart>
      <c:valAx>
        <c:axId val="47954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M/m</a:t>
                </a:r>
              </a:p>
            </c:rich>
          </c:tx>
          <c:layout/>
        </c:title>
        <c:numFmt formatCode="General" sourceLinked="1"/>
        <c:majorTickMark val="in"/>
        <c:tickLblPos val="high"/>
        <c:crossAx val="116371840"/>
        <c:crosses val="autoZero"/>
        <c:crossBetween val="midCat"/>
      </c:valAx>
      <c:valAx>
        <c:axId val="116371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Energy difference</a:t>
                </a:r>
              </a:p>
            </c:rich>
          </c:tx>
          <c:layout/>
        </c:title>
        <c:numFmt formatCode="General" sourceLinked="1"/>
        <c:tickLblPos val="nextTo"/>
        <c:crossAx val="47954560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xVal>
            <c:numRef>
              <c:f>Hoja1!$A$1:$A$6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</c:numCache>
            </c:numRef>
          </c:xVal>
          <c:yVal>
            <c:numRef>
              <c:f>Hoja1!$E$1:$E$6</c:f>
              <c:numCache>
                <c:formatCode>General</c:formatCode>
                <c:ptCount val="6"/>
                <c:pt idx="0">
                  <c:v>2.5999999999999801E-2</c:v>
                </c:pt>
                <c:pt idx="1">
                  <c:v>2.7000000000000173E-2</c:v>
                </c:pt>
                <c:pt idx="2">
                  <c:v>2.5999999999999801E-2</c:v>
                </c:pt>
                <c:pt idx="3">
                  <c:v>1.199999999999956E-2</c:v>
                </c:pt>
                <c:pt idx="4">
                  <c:v>1.2000000000000021E-2</c:v>
                </c:pt>
                <c:pt idx="5">
                  <c:v>3.0000000000001176E-3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Hoja1!$A$1:$A$6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</c:numCache>
            </c:numRef>
          </c:xVal>
          <c:yVal>
            <c:numRef>
              <c:f>Hoja1!$F$1:$F$6</c:f>
              <c:numCache>
                <c:formatCode>General</c:formatCode>
                <c:ptCount val="6"/>
                <c:pt idx="0">
                  <c:v>-8.0000000000000127E-2</c:v>
                </c:pt>
                <c:pt idx="1">
                  <c:v>-8.8000000000000189E-2</c:v>
                </c:pt>
                <c:pt idx="2">
                  <c:v>-0.10200000000000041</c:v>
                </c:pt>
                <c:pt idx="3">
                  <c:v>-0.10700000000000022</c:v>
                </c:pt>
                <c:pt idx="4">
                  <c:v>-0.11400000000000032</c:v>
                </c:pt>
                <c:pt idx="5">
                  <c:v>-0.1460000000000001</c:v>
                </c:pt>
              </c:numCache>
            </c:numRef>
          </c:yVal>
          <c:smooth val="1"/>
        </c:ser>
        <c:axId val="49676288"/>
        <c:axId val="49678208"/>
      </c:scatterChart>
      <c:valAx>
        <c:axId val="49676288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sz="1400"/>
                  <a:t>M/m</a:t>
                </a:r>
              </a:p>
            </c:rich>
          </c:tx>
          <c:layout/>
        </c:title>
        <c:numFmt formatCode="General" sourceLinked="1"/>
        <c:tickLblPos val="nextTo"/>
        <c:crossAx val="49678208"/>
        <c:crosses val="autoZero"/>
        <c:crossBetween val="midCat"/>
      </c:valAx>
      <c:valAx>
        <c:axId val="49678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Energy difference</a:t>
                </a:r>
              </a:p>
            </c:rich>
          </c:tx>
          <c:layout/>
        </c:title>
        <c:numFmt formatCode="General" sourceLinked="1"/>
        <c:tickLblPos val="nextTo"/>
        <c:crossAx val="49676288"/>
        <c:crosses val="autoZero"/>
        <c:crossBetween val="midCat"/>
      </c:valAx>
    </c:plotArea>
    <c:plotVisOnly val="1"/>
  </c:chart>
  <c:spPr>
    <a:solidFill>
      <a:schemeClr val="bg1"/>
    </a:solidFill>
    <a:ln>
      <a:solidFill>
        <a:srgbClr val="000000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xVal>
            <c:numRef>
              <c:f>Hoja1!$A$1:$A$6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</c:numCache>
            </c:numRef>
          </c:xVal>
          <c:yVal>
            <c:numRef>
              <c:f>Hoja1!$E$1:$E$6</c:f>
              <c:numCache>
                <c:formatCode>General</c:formatCode>
                <c:ptCount val="6"/>
                <c:pt idx="0">
                  <c:v>0.127</c:v>
                </c:pt>
                <c:pt idx="1">
                  <c:v>5.7999999999999913E-2</c:v>
                </c:pt>
                <c:pt idx="2">
                  <c:v>4.4999999999999984E-2</c:v>
                </c:pt>
                <c:pt idx="3">
                  <c:v>4.3000000000000163E-2</c:v>
                </c:pt>
                <c:pt idx="4">
                  <c:v>4.2999999999999823E-2</c:v>
                </c:pt>
                <c:pt idx="5">
                  <c:v>2.8999999999999915E-2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Hoja1!$A$1:$A$6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</c:numCache>
            </c:numRef>
          </c:xVal>
          <c:yVal>
            <c:numRef>
              <c:f>Hoja1!$F$1:$F$6</c:f>
              <c:numCache>
                <c:formatCode>General</c:formatCode>
                <c:ptCount val="6"/>
                <c:pt idx="0">
                  <c:v>-3.2000000000000042E-2</c:v>
                </c:pt>
                <c:pt idx="1">
                  <c:v>-3.699999999999995E-2</c:v>
                </c:pt>
                <c:pt idx="2">
                  <c:v>-4.9000000000000432E-2</c:v>
                </c:pt>
                <c:pt idx="3">
                  <c:v>-5.7000000000000432E-2</c:v>
                </c:pt>
                <c:pt idx="4">
                  <c:v>-6.2000000000000409E-2</c:v>
                </c:pt>
                <c:pt idx="5">
                  <c:v>-8.9000000000000065E-2</c:v>
                </c:pt>
              </c:numCache>
            </c:numRef>
          </c:yVal>
          <c:smooth val="1"/>
        </c:ser>
        <c:axId val="49836800"/>
        <c:axId val="49838720"/>
      </c:scatterChart>
      <c:valAx>
        <c:axId val="49836800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sz="1400"/>
                  <a:t>M/m</a:t>
                </a:r>
              </a:p>
            </c:rich>
          </c:tx>
          <c:layout/>
        </c:title>
        <c:numFmt formatCode="General" sourceLinked="1"/>
        <c:tickLblPos val="nextTo"/>
        <c:crossAx val="49838720"/>
        <c:crosses val="autoZero"/>
        <c:crossBetween val="midCat"/>
      </c:valAx>
      <c:valAx>
        <c:axId val="49838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Energy difference</a:t>
                </a:r>
              </a:p>
            </c:rich>
          </c:tx>
          <c:layout/>
        </c:title>
        <c:numFmt formatCode="General" sourceLinked="1"/>
        <c:tickLblPos val="nextTo"/>
        <c:crossAx val="49836800"/>
        <c:crosses val="autoZero"/>
        <c:crossBetween val="midCat"/>
      </c:valAx>
    </c:plotArea>
    <c:plotVisOnly val="1"/>
  </c:chart>
  <c:spPr>
    <a:solidFill>
      <a:srgbClr val="FFFFFF"/>
    </a:solidFill>
    <a:ln>
      <a:solidFill>
        <a:srgbClr val="000000"/>
      </a:solidFill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8" tIns="47594" rIns="95188" bIns="47594" numCol="1" anchor="t" anchorCtr="0" compatLnSpc="1">
            <a:prstTxWarp prst="textNoShape">
              <a:avLst/>
            </a:prstTxWarp>
          </a:bodyPr>
          <a:lstStyle>
            <a:lvl1pPr algn="l" defTabSz="95250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8" tIns="47594" rIns="95188" bIns="47594" numCol="1" anchor="t" anchorCtr="0" compatLnSpc="1">
            <a:prstTxWarp prst="textNoShape">
              <a:avLst/>
            </a:prstTxWarp>
          </a:bodyPr>
          <a:lstStyle>
            <a:lvl1pPr algn="r" defTabSz="95250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6941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8" tIns="47594" rIns="95188" bIns="47594" numCol="1" anchor="b" anchorCtr="0" compatLnSpc="1">
            <a:prstTxWarp prst="textNoShape">
              <a:avLst/>
            </a:prstTxWarp>
          </a:bodyPr>
          <a:lstStyle>
            <a:lvl1pPr algn="l" defTabSz="95250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8" tIns="47594" rIns="95188" bIns="47594" numCol="1" anchor="b" anchorCtr="0" compatLnSpc="1">
            <a:prstTxWarp prst="textNoShape">
              <a:avLst/>
            </a:prstTxWarp>
          </a:bodyPr>
          <a:lstStyle>
            <a:lvl1pPr algn="r" defTabSz="952500">
              <a:defRPr sz="1200"/>
            </a:lvl1pPr>
          </a:lstStyle>
          <a:p>
            <a:pPr>
              <a:defRPr/>
            </a:pPr>
            <a:fld id="{17E0089E-0DCA-4BC7-A44F-CF4E2EA7738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8" tIns="47594" rIns="95188" bIns="47594" numCol="1" anchor="t" anchorCtr="0" compatLnSpc="1">
            <a:prstTxWarp prst="textNoShape">
              <a:avLst/>
            </a:prstTxWarp>
          </a:bodyPr>
          <a:lstStyle>
            <a:lvl1pPr algn="l" defTabSz="95250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8" tIns="47594" rIns="95188" bIns="47594" numCol="1" anchor="t" anchorCtr="0" compatLnSpc="1">
            <a:prstTxWarp prst="textNoShape">
              <a:avLst/>
            </a:prstTxWarp>
          </a:bodyPr>
          <a:lstStyle>
            <a:lvl1pPr algn="r" defTabSz="95250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101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8" tIns="47594" rIns="95188" bIns="47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8" tIns="47594" rIns="95188" bIns="47594" numCol="1" anchor="b" anchorCtr="0" compatLnSpc="1">
            <a:prstTxWarp prst="textNoShape">
              <a:avLst/>
            </a:prstTxWarp>
          </a:bodyPr>
          <a:lstStyle>
            <a:lvl1pPr algn="l" defTabSz="95250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8" tIns="47594" rIns="95188" bIns="47594" numCol="1" anchor="b" anchorCtr="0" compatLnSpc="1">
            <a:prstTxWarp prst="textNoShape">
              <a:avLst/>
            </a:prstTxWarp>
          </a:bodyPr>
          <a:lstStyle>
            <a:lvl1pPr algn="r" defTabSz="952500">
              <a:defRPr sz="1200"/>
            </a:lvl1pPr>
          </a:lstStyle>
          <a:p>
            <a:pPr>
              <a:defRPr/>
            </a:pPr>
            <a:fld id="{6F674439-3A4E-4DEF-A80B-286CC8B591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A96FB-5D93-4BD5-846E-C4A7CD169F6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70C7E-47D4-4D17-AB35-28656B6E2450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B06E7-C907-4B40-BFB6-BECC07178DF0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99FD1-02A2-409F-802B-BCE1B43478E8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EF1EE-BE2E-4908-8048-81BF8DDFCF49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F2A0A-C2D8-4293-B4CD-03EBD9A4281D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Numerar </a:t>
            </a:r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02E02-C34E-4AE5-BE37-DE44373CBD87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AA6C8-4B1C-4A29-B294-35ED1701B92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60924-D9A0-43B9-BFA9-40910FBB4868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FC65D-DB07-46FA-9C1A-3713616DE59F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Introducción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A871-679A-4B2C-8498-AA4772ECF986}" type="slidenum">
              <a:rPr lang="en-GB"/>
              <a:pPr>
                <a:defRPr/>
              </a:pPr>
              <a:t>‹Nº›</a:t>
            </a:fld>
            <a:r>
              <a:rPr lang="es-ES" dirty="0"/>
              <a:t>/37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EA34-2EA9-4D0D-A18A-BFD9E9C7B8AA}" type="slidenum">
              <a:rPr lang="en-GB"/>
              <a:pPr>
                <a:defRPr/>
              </a:pPr>
              <a:t>‹Nº›</a:t>
            </a:fld>
            <a:r>
              <a:rPr lang="es-ES" dirty="0"/>
              <a:t>/37</a:t>
            </a:r>
            <a:endParaRPr lang="en-GB" dirty="0"/>
          </a:p>
        </p:txBody>
      </p:sp>
      <p:sp>
        <p:nvSpPr>
          <p:cNvPr id="4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Introducción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38100" y="6500813"/>
            <a:ext cx="208597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454900" y="6427788"/>
            <a:ext cx="1725613" cy="457200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D26CD2AC-8FC1-48A3-A32D-5E8313038307}" type="slidenum">
              <a:rPr lang="en-GB"/>
              <a:pPr>
                <a:defRPr/>
              </a:pPr>
              <a:t>‹Nº›</a:t>
            </a:fld>
            <a:r>
              <a:rPr lang="es-ES" dirty="0"/>
              <a:t>/37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010400" cy="6858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15" tIns="45707" rIns="91415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" y="6448425"/>
            <a:ext cx="2301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7075" y="6448425"/>
            <a:ext cx="2981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3300"/>
                </a:solidFill>
              </a:defRPr>
            </a:lvl1pPr>
          </a:lstStyle>
          <a:p>
            <a:pPr>
              <a:defRPr/>
            </a:pPr>
            <a:r>
              <a:rPr lang="en-GB"/>
              <a:t>Introducción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48425"/>
            <a:ext cx="1901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87D98FC7-1B50-4EF3-8E16-20844548D316}" type="slidenum">
              <a:rPr lang="en-GB"/>
              <a:pPr>
                <a:defRPr/>
              </a:pPr>
              <a:t>‹Nº›</a:t>
            </a:fld>
            <a:r>
              <a:rPr lang="en-GB" dirty="0"/>
              <a:t>/37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405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2.wmf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wmf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chart" Target="../charts/chart1.xml"/><Relationship Id="rId9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chart" Target="../charts/chart2.x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3.bin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chart" Target="../charts/chart4.x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5.wmf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6 CuadroTexto"/>
          <p:cNvSpPr txBox="1">
            <a:spLocks noChangeArrowheads="1"/>
          </p:cNvSpPr>
          <p:nvPr/>
        </p:nvSpPr>
        <p:spPr bwMode="auto">
          <a:xfrm>
            <a:off x="3059113" y="4841875"/>
            <a:ext cx="3097212" cy="13239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J. Vijande</a:t>
            </a:r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7170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 dirty="0"/>
          </a:p>
        </p:txBody>
      </p:sp>
      <p:sp>
        <p:nvSpPr>
          <p:cNvPr id="7171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55D41C-2CAA-43AD-BDD6-76751B1FE34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28677" name="Picture 18" descr="http://hadron2009.fsu.edu/Media/transpa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11112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24"/>
          <p:cNvSpPr txBox="1">
            <a:spLocks noChangeArrowheads="1"/>
          </p:cNvSpPr>
          <p:nvPr/>
        </p:nvSpPr>
        <p:spPr bwMode="auto">
          <a:xfrm>
            <a:off x="228600" y="2133600"/>
            <a:ext cx="8686800" cy="1644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  <a:defRPr/>
            </a:pPr>
            <a:endParaRPr lang="es-ES" sz="1600" i="1" dirty="0">
              <a:cs typeface="Arial" charset="0"/>
            </a:endParaRPr>
          </a:p>
          <a:p>
            <a:pPr defTabSz="1042988">
              <a:spcBef>
                <a:spcPct val="50000"/>
              </a:spcBef>
              <a:defRPr/>
            </a:pPr>
            <a:r>
              <a:rPr lang="en-US" sz="2800" b="1" i="1" dirty="0" err="1">
                <a:cs typeface="Arial" charset="0"/>
              </a:rPr>
              <a:t>Multiquark</a:t>
            </a:r>
            <a:r>
              <a:rPr lang="en-US" sz="2800" b="1" i="1" dirty="0">
                <a:cs typeface="Arial" charset="0"/>
              </a:rPr>
              <a:t> systems from a quark model perspective</a:t>
            </a:r>
          </a:p>
          <a:p>
            <a:pPr defTabSz="1042988">
              <a:spcBef>
                <a:spcPct val="50000"/>
              </a:spcBef>
              <a:defRPr/>
            </a:pPr>
            <a:endParaRPr lang="en-US" sz="2800" b="1" i="1" dirty="0">
              <a:cs typeface="Arial" charset="0"/>
            </a:endParaRPr>
          </a:p>
        </p:txBody>
      </p:sp>
      <p:pic>
        <p:nvPicPr>
          <p:cNvPr id="28679" name="Picture 15" descr="http://www.uv.es/ordvided/images/logoU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225" y="5408613"/>
            <a:ext cx="1511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ttp://www.uv.es/bachille/FOTOS/PORTADA/escudo_u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300663"/>
            <a:ext cx="7096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1" name="14 Grupo"/>
          <p:cNvGrpSpPr>
            <a:grpSpLocks/>
          </p:cNvGrpSpPr>
          <p:nvPr/>
        </p:nvGrpSpPr>
        <p:grpSpPr bwMode="auto">
          <a:xfrm>
            <a:off x="250825" y="80963"/>
            <a:ext cx="8686800" cy="1260475"/>
            <a:chOff x="251520" y="177970"/>
            <a:chExt cx="8686800" cy="1259487"/>
          </a:xfrm>
        </p:grpSpPr>
        <p:sp>
          <p:nvSpPr>
            <p:cNvPr id="28682" name="Text Box 24"/>
            <p:cNvSpPr txBox="1">
              <a:spLocks noChangeArrowheads="1"/>
            </p:cNvSpPr>
            <p:nvPr/>
          </p:nvSpPr>
          <p:spPr bwMode="auto">
            <a:xfrm>
              <a:off x="251520" y="177970"/>
              <a:ext cx="8686800" cy="12594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306" tIns="52153" rIns="104306" bIns="52153">
              <a:spAutoFit/>
            </a:bodyPr>
            <a:lstStyle/>
            <a:p>
              <a:pPr algn="r" defTabSz="1042988">
                <a:spcBef>
                  <a:spcPct val="50000"/>
                </a:spcBef>
              </a:pPr>
              <a:endParaRPr lang="en-US" sz="1800" b="1" i="1">
                <a:cs typeface="Arial" charset="0"/>
              </a:endParaRPr>
            </a:p>
            <a:p>
              <a:pPr algn="r" defTabSz="1042988">
                <a:spcBef>
                  <a:spcPct val="50000"/>
                </a:spcBef>
              </a:pPr>
              <a:r>
                <a:rPr lang="en-US" sz="1800" b="1" i="1">
                  <a:cs typeface="Arial" charset="0"/>
                </a:rPr>
                <a:t>The 22nd European Conference on Few-Body Problems in Physics.</a:t>
              </a:r>
            </a:p>
            <a:p>
              <a:pPr defTabSz="1042988">
                <a:spcBef>
                  <a:spcPct val="50000"/>
                </a:spcBef>
              </a:pPr>
              <a:endParaRPr lang="en-GB">
                <a:cs typeface="Arial" charset="0"/>
              </a:endParaRPr>
            </a:p>
          </p:txBody>
        </p:sp>
        <p:pic>
          <p:nvPicPr>
            <p:cNvPr id="28683" name="13 Imagen" descr="EFB22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206001"/>
              <a:ext cx="2146789" cy="120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FF5ECF-B740-4183-8709-C1B12F7557C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52400"/>
            <a:ext cx="7010400" cy="685800"/>
          </a:xfrm>
        </p:spPr>
        <p:txBody>
          <a:bodyPr/>
          <a:lstStyle/>
          <a:p>
            <a:r>
              <a:rPr lang="es-ES_tradnl" smtClean="0"/>
              <a:t>The gift from nature to hadronic physicists</a:t>
            </a:r>
            <a:endParaRPr lang="es-ES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149600" y="1052513"/>
          <a:ext cx="3006725" cy="477837"/>
        </p:xfrm>
        <a:graphic>
          <a:graphicData uri="http://schemas.openxmlformats.org/presentationml/2006/ole">
            <p:oleObj spid="_x0000_s5122" name="Ecuación" r:id="rId3" imgW="1117440" imgH="177480" progId="Equation.3">
              <p:embed/>
            </p:oleObj>
          </a:graphicData>
        </a:graphic>
      </p:graphicFrame>
      <p:pic>
        <p:nvPicPr>
          <p:cNvPr id="5126" name="Picture 5" descr="lip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9900" y="1916113"/>
            <a:ext cx="5983288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6708775" y="1773238"/>
            <a:ext cx="1152525" cy="503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28" name="Group 11"/>
          <p:cNvGrpSpPr>
            <a:grpSpLocks/>
          </p:cNvGrpSpPr>
          <p:nvPr/>
        </p:nvGrpSpPr>
        <p:grpSpPr bwMode="auto">
          <a:xfrm>
            <a:off x="4768850" y="4278313"/>
            <a:ext cx="4267200" cy="1311275"/>
            <a:chOff x="2971" y="2523"/>
            <a:chExt cx="2688" cy="826"/>
          </a:xfrm>
        </p:grpSpPr>
        <p:pic>
          <p:nvPicPr>
            <p:cNvPr id="5131" name="Picture 7" descr="lip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2523"/>
              <a:ext cx="268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Rectangle 8"/>
            <p:cNvSpPr>
              <a:spLocks noChangeArrowheads="1"/>
            </p:cNvSpPr>
            <p:nvPr/>
          </p:nvSpPr>
          <p:spPr bwMode="auto">
            <a:xfrm>
              <a:off x="3969" y="2931"/>
              <a:ext cx="1678" cy="272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3" name="Rectangle 9"/>
            <p:cNvSpPr>
              <a:spLocks noChangeArrowheads="1"/>
            </p:cNvSpPr>
            <p:nvPr/>
          </p:nvSpPr>
          <p:spPr bwMode="auto">
            <a:xfrm>
              <a:off x="3016" y="3067"/>
              <a:ext cx="953" cy="272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4" name="Rectangle 10"/>
            <p:cNvSpPr>
              <a:spLocks noChangeArrowheads="1"/>
            </p:cNvSpPr>
            <p:nvPr/>
          </p:nvSpPr>
          <p:spPr bwMode="auto">
            <a:xfrm>
              <a:off x="3969" y="3203"/>
              <a:ext cx="589" cy="136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7969250" y="1484313"/>
            <a:ext cx="527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>
                <a:solidFill>
                  <a:srgbClr val="FF0000"/>
                </a:solidFill>
              </a:rPr>
              <a:t>!!</a:t>
            </a:r>
            <a:endParaRPr lang="es-ES" sz="4000">
              <a:solidFill>
                <a:srgbClr val="FF0000"/>
              </a:solidFill>
            </a:endParaRP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468313" y="4618038"/>
            <a:ext cx="405765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/>
              <a:t>These states cannot camouflage themselves in the mesonic jungle</a:t>
            </a:r>
            <a:endParaRPr lang="es-E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3DB930-7ECF-4BEF-942A-4AAB81E1C4A1}" type="slidenum">
              <a:rPr lang="en-GB"/>
              <a:pPr>
                <a:defRPr/>
              </a:pPr>
              <a:t>11</a:t>
            </a:fld>
            <a:r>
              <a:rPr lang="es-ES" dirty="0"/>
              <a:t> </a:t>
            </a:r>
            <a:endParaRPr lang="en-GB" dirty="0"/>
          </a:p>
        </p:txBody>
      </p:sp>
      <p:sp>
        <p:nvSpPr>
          <p:cNvPr id="33796" name="Rectangle 2050"/>
          <p:cNvSpPr>
            <a:spLocks noChangeArrowheads="1"/>
          </p:cNvSpPr>
          <p:nvPr/>
        </p:nvSpPr>
        <p:spPr bwMode="auto">
          <a:xfrm>
            <a:off x="684213" y="981075"/>
            <a:ext cx="7775575" cy="5111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3797" name="Group 2274"/>
          <p:cNvGrpSpPr>
            <a:grpSpLocks/>
          </p:cNvGrpSpPr>
          <p:nvPr/>
        </p:nvGrpSpPr>
        <p:grpSpPr bwMode="auto">
          <a:xfrm>
            <a:off x="1808163" y="1376363"/>
            <a:ext cx="5851525" cy="3902075"/>
            <a:chOff x="1139" y="867"/>
            <a:chExt cx="3686" cy="2458"/>
          </a:xfrm>
        </p:grpSpPr>
        <p:sp>
          <p:nvSpPr>
            <p:cNvPr id="34133" name="Line 2074"/>
            <p:cNvSpPr>
              <a:spLocks noChangeShapeType="1"/>
            </p:cNvSpPr>
            <p:nvPr/>
          </p:nvSpPr>
          <p:spPr bwMode="auto">
            <a:xfrm>
              <a:off x="1139" y="3284"/>
              <a:ext cx="36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34" name="Line 2075"/>
            <p:cNvSpPr>
              <a:spLocks noChangeShapeType="1"/>
            </p:cNvSpPr>
            <p:nvPr/>
          </p:nvSpPr>
          <p:spPr bwMode="auto">
            <a:xfrm>
              <a:off x="1292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35" name="Line 2076"/>
            <p:cNvSpPr>
              <a:spLocks noChangeShapeType="1"/>
            </p:cNvSpPr>
            <p:nvPr/>
          </p:nvSpPr>
          <p:spPr bwMode="auto">
            <a:xfrm>
              <a:off x="1600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36" name="Line 2077"/>
            <p:cNvSpPr>
              <a:spLocks noChangeShapeType="1"/>
            </p:cNvSpPr>
            <p:nvPr/>
          </p:nvSpPr>
          <p:spPr bwMode="auto">
            <a:xfrm>
              <a:off x="1907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37" name="Line 2078"/>
            <p:cNvSpPr>
              <a:spLocks noChangeShapeType="1"/>
            </p:cNvSpPr>
            <p:nvPr/>
          </p:nvSpPr>
          <p:spPr bwMode="auto">
            <a:xfrm>
              <a:off x="2214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38" name="Line 2079"/>
            <p:cNvSpPr>
              <a:spLocks noChangeShapeType="1"/>
            </p:cNvSpPr>
            <p:nvPr/>
          </p:nvSpPr>
          <p:spPr bwMode="auto">
            <a:xfrm>
              <a:off x="2521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39" name="Line 2080"/>
            <p:cNvSpPr>
              <a:spLocks noChangeShapeType="1"/>
            </p:cNvSpPr>
            <p:nvPr/>
          </p:nvSpPr>
          <p:spPr bwMode="auto">
            <a:xfrm>
              <a:off x="2829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0" name="Line 2081"/>
            <p:cNvSpPr>
              <a:spLocks noChangeShapeType="1"/>
            </p:cNvSpPr>
            <p:nvPr/>
          </p:nvSpPr>
          <p:spPr bwMode="auto">
            <a:xfrm>
              <a:off x="3136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1" name="Line 2082"/>
            <p:cNvSpPr>
              <a:spLocks noChangeShapeType="1"/>
            </p:cNvSpPr>
            <p:nvPr/>
          </p:nvSpPr>
          <p:spPr bwMode="auto">
            <a:xfrm>
              <a:off x="3443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2" name="Line 2083"/>
            <p:cNvSpPr>
              <a:spLocks noChangeShapeType="1"/>
            </p:cNvSpPr>
            <p:nvPr/>
          </p:nvSpPr>
          <p:spPr bwMode="auto">
            <a:xfrm>
              <a:off x="3750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3" name="Line 2084"/>
            <p:cNvSpPr>
              <a:spLocks noChangeShapeType="1"/>
            </p:cNvSpPr>
            <p:nvPr/>
          </p:nvSpPr>
          <p:spPr bwMode="auto">
            <a:xfrm>
              <a:off x="4057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4" name="Line 2085"/>
            <p:cNvSpPr>
              <a:spLocks noChangeShapeType="1"/>
            </p:cNvSpPr>
            <p:nvPr/>
          </p:nvSpPr>
          <p:spPr bwMode="auto">
            <a:xfrm>
              <a:off x="4365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5" name="Line 2086"/>
            <p:cNvSpPr>
              <a:spLocks noChangeShapeType="1"/>
            </p:cNvSpPr>
            <p:nvPr/>
          </p:nvSpPr>
          <p:spPr bwMode="auto">
            <a:xfrm>
              <a:off x="4672" y="328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6" name="Line 2087"/>
            <p:cNvSpPr>
              <a:spLocks noChangeShapeType="1"/>
            </p:cNvSpPr>
            <p:nvPr/>
          </p:nvSpPr>
          <p:spPr bwMode="auto">
            <a:xfrm flipV="1">
              <a:off x="1446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7" name="Line 2088"/>
            <p:cNvSpPr>
              <a:spLocks noChangeShapeType="1"/>
            </p:cNvSpPr>
            <p:nvPr/>
          </p:nvSpPr>
          <p:spPr bwMode="auto">
            <a:xfrm flipV="1">
              <a:off x="1446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8" name="Line 2089"/>
            <p:cNvSpPr>
              <a:spLocks noChangeShapeType="1"/>
            </p:cNvSpPr>
            <p:nvPr/>
          </p:nvSpPr>
          <p:spPr bwMode="auto">
            <a:xfrm flipV="1">
              <a:off x="1446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49" name="Line 2090"/>
            <p:cNvSpPr>
              <a:spLocks noChangeShapeType="1"/>
            </p:cNvSpPr>
            <p:nvPr/>
          </p:nvSpPr>
          <p:spPr bwMode="auto">
            <a:xfrm flipV="1">
              <a:off x="1446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0" name="Line 2091"/>
            <p:cNvSpPr>
              <a:spLocks noChangeShapeType="1"/>
            </p:cNvSpPr>
            <p:nvPr/>
          </p:nvSpPr>
          <p:spPr bwMode="auto">
            <a:xfrm flipV="1">
              <a:off x="1446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1" name="Line 2092"/>
            <p:cNvSpPr>
              <a:spLocks noChangeShapeType="1"/>
            </p:cNvSpPr>
            <p:nvPr/>
          </p:nvSpPr>
          <p:spPr bwMode="auto">
            <a:xfrm flipV="1">
              <a:off x="1446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2" name="Line 2093"/>
            <p:cNvSpPr>
              <a:spLocks noChangeShapeType="1"/>
            </p:cNvSpPr>
            <p:nvPr/>
          </p:nvSpPr>
          <p:spPr bwMode="auto">
            <a:xfrm flipV="1">
              <a:off x="1446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3" name="Line 2094"/>
            <p:cNvSpPr>
              <a:spLocks noChangeShapeType="1"/>
            </p:cNvSpPr>
            <p:nvPr/>
          </p:nvSpPr>
          <p:spPr bwMode="auto">
            <a:xfrm flipV="1">
              <a:off x="1446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4" name="Line 2095"/>
            <p:cNvSpPr>
              <a:spLocks noChangeShapeType="1"/>
            </p:cNvSpPr>
            <p:nvPr/>
          </p:nvSpPr>
          <p:spPr bwMode="auto">
            <a:xfrm flipV="1">
              <a:off x="1446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5" name="Line 2096"/>
            <p:cNvSpPr>
              <a:spLocks noChangeShapeType="1"/>
            </p:cNvSpPr>
            <p:nvPr/>
          </p:nvSpPr>
          <p:spPr bwMode="auto">
            <a:xfrm flipV="1">
              <a:off x="1446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6" name="Line 2097"/>
            <p:cNvSpPr>
              <a:spLocks noChangeShapeType="1"/>
            </p:cNvSpPr>
            <p:nvPr/>
          </p:nvSpPr>
          <p:spPr bwMode="auto">
            <a:xfrm flipV="1">
              <a:off x="1446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7" name="Line 2098"/>
            <p:cNvSpPr>
              <a:spLocks noChangeShapeType="1"/>
            </p:cNvSpPr>
            <p:nvPr/>
          </p:nvSpPr>
          <p:spPr bwMode="auto">
            <a:xfrm flipV="1">
              <a:off x="1446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8" name="Line 2099"/>
            <p:cNvSpPr>
              <a:spLocks noChangeShapeType="1"/>
            </p:cNvSpPr>
            <p:nvPr/>
          </p:nvSpPr>
          <p:spPr bwMode="auto">
            <a:xfrm flipV="1">
              <a:off x="1446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59" name="Line 2100"/>
            <p:cNvSpPr>
              <a:spLocks noChangeShapeType="1"/>
            </p:cNvSpPr>
            <p:nvPr/>
          </p:nvSpPr>
          <p:spPr bwMode="auto">
            <a:xfrm flipV="1">
              <a:off x="1446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0" name="Line 2101"/>
            <p:cNvSpPr>
              <a:spLocks noChangeShapeType="1"/>
            </p:cNvSpPr>
            <p:nvPr/>
          </p:nvSpPr>
          <p:spPr bwMode="auto">
            <a:xfrm flipV="1">
              <a:off x="1446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1" name="Line 2102"/>
            <p:cNvSpPr>
              <a:spLocks noChangeShapeType="1"/>
            </p:cNvSpPr>
            <p:nvPr/>
          </p:nvSpPr>
          <p:spPr bwMode="auto">
            <a:xfrm flipV="1">
              <a:off x="1446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2" name="Line 2103"/>
            <p:cNvSpPr>
              <a:spLocks noChangeShapeType="1"/>
            </p:cNvSpPr>
            <p:nvPr/>
          </p:nvSpPr>
          <p:spPr bwMode="auto">
            <a:xfrm flipV="1">
              <a:off x="1446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3" name="Line 2104"/>
            <p:cNvSpPr>
              <a:spLocks noChangeShapeType="1"/>
            </p:cNvSpPr>
            <p:nvPr/>
          </p:nvSpPr>
          <p:spPr bwMode="auto">
            <a:xfrm flipV="1">
              <a:off x="1446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4" name="Line 2105"/>
            <p:cNvSpPr>
              <a:spLocks noChangeShapeType="1"/>
            </p:cNvSpPr>
            <p:nvPr/>
          </p:nvSpPr>
          <p:spPr bwMode="auto">
            <a:xfrm flipV="1">
              <a:off x="1446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5" name="Line 2106"/>
            <p:cNvSpPr>
              <a:spLocks noChangeShapeType="1"/>
            </p:cNvSpPr>
            <p:nvPr/>
          </p:nvSpPr>
          <p:spPr bwMode="auto">
            <a:xfrm flipV="1">
              <a:off x="1446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6" name="Line 2107"/>
            <p:cNvSpPr>
              <a:spLocks noChangeShapeType="1"/>
            </p:cNvSpPr>
            <p:nvPr/>
          </p:nvSpPr>
          <p:spPr bwMode="auto">
            <a:xfrm flipV="1">
              <a:off x="1446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7" name="Line 2108"/>
            <p:cNvSpPr>
              <a:spLocks noChangeShapeType="1"/>
            </p:cNvSpPr>
            <p:nvPr/>
          </p:nvSpPr>
          <p:spPr bwMode="auto">
            <a:xfrm flipV="1">
              <a:off x="1446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8" name="Line 2109"/>
            <p:cNvSpPr>
              <a:spLocks noChangeShapeType="1"/>
            </p:cNvSpPr>
            <p:nvPr/>
          </p:nvSpPr>
          <p:spPr bwMode="auto">
            <a:xfrm flipV="1">
              <a:off x="1446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69" name="Line 2110"/>
            <p:cNvSpPr>
              <a:spLocks noChangeShapeType="1"/>
            </p:cNvSpPr>
            <p:nvPr/>
          </p:nvSpPr>
          <p:spPr bwMode="auto">
            <a:xfrm flipV="1">
              <a:off x="1446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0" name="Line 2111"/>
            <p:cNvSpPr>
              <a:spLocks noChangeShapeType="1"/>
            </p:cNvSpPr>
            <p:nvPr/>
          </p:nvSpPr>
          <p:spPr bwMode="auto">
            <a:xfrm flipV="1">
              <a:off x="1446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1" name="Line 2112"/>
            <p:cNvSpPr>
              <a:spLocks noChangeShapeType="1"/>
            </p:cNvSpPr>
            <p:nvPr/>
          </p:nvSpPr>
          <p:spPr bwMode="auto">
            <a:xfrm flipV="1">
              <a:off x="1446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2" name="Line 2113"/>
            <p:cNvSpPr>
              <a:spLocks noChangeShapeType="1"/>
            </p:cNvSpPr>
            <p:nvPr/>
          </p:nvSpPr>
          <p:spPr bwMode="auto">
            <a:xfrm flipV="1">
              <a:off x="1446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3" name="Line 2114"/>
            <p:cNvSpPr>
              <a:spLocks noChangeShapeType="1"/>
            </p:cNvSpPr>
            <p:nvPr/>
          </p:nvSpPr>
          <p:spPr bwMode="auto">
            <a:xfrm flipV="1">
              <a:off x="1446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4" name="Line 2115"/>
            <p:cNvSpPr>
              <a:spLocks noChangeShapeType="1"/>
            </p:cNvSpPr>
            <p:nvPr/>
          </p:nvSpPr>
          <p:spPr bwMode="auto">
            <a:xfrm flipV="1">
              <a:off x="1446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5" name="Line 2116"/>
            <p:cNvSpPr>
              <a:spLocks noChangeShapeType="1"/>
            </p:cNvSpPr>
            <p:nvPr/>
          </p:nvSpPr>
          <p:spPr bwMode="auto">
            <a:xfrm flipV="1">
              <a:off x="1446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6" name="Line 2117"/>
            <p:cNvSpPr>
              <a:spLocks noChangeShapeType="1"/>
            </p:cNvSpPr>
            <p:nvPr/>
          </p:nvSpPr>
          <p:spPr bwMode="auto">
            <a:xfrm flipV="1">
              <a:off x="1753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7" name="Line 2118"/>
            <p:cNvSpPr>
              <a:spLocks noChangeShapeType="1"/>
            </p:cNvSpPr>
            <p:nvPr/>
          </p:nvSpPr>
          <p:spPr bwMode="auto">
            <a:xfrm flipV="1">
              <a:off x="1753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8" name="Line 2119"/>
            <p:cNvSpPr>
              <a:spLocks noChangeShapeType="1"/>
            </p:cNvSpPr>
            <p:nvPr/>
          </p:nvSpPr>
          <p:spPr bwMode="auto">
            <a:xfrm flipV="1">
              <a:off x="1753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79" name="Line 2120"/>
            <p:cNvSpPr>
              <a:spLocks noChangeShapeType="1"/>
            </p:cNvSpPr>
            <p:nvPr/>
          </p:nvSpPr>
          <p:spPr bwMode="auto">
            <a:xfrm flipV="1">
              <a:off x="1753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0" name="Line 2121"/>
            <p:cNvSpPr>
              <a:spLocks noChangeShapeType="1"/>
            </p:cNvSpPr>
            <p:nvPr/>
          </p:nvSpPr>
          <p:spPr bwMode="auto">
            <a:xfrm flipV="1">
              <a:off x="1753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1" name="Line 2122"/>
            <p:cNvSpPr>
              <a:spLocks noChangeShapeType="1"/>
            </p:cNvSpPr>
            <p:nvPr/>
          </p:nvSpPr>
          <p:spPr bwMode="auto">
            <a:xfrm flipV="1">
              <a:off x="1753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2" name="Line 2123"/>
            <p:cNvSpPr>
              <a:spLocks noChangeShapeType="1"/>
            </p:cNvSpPr>
            <p:nvPr/>
          </p:nvSpPr>
          <p:spPr bwMode="auto">
            <a:xfrm flipV="1">
              <a:off x="1753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3" name="Line 2124"/>
            <p:cNvSpPr>
              <a:spLocks noChangeShapeType="1"/>
            </p:cNvSpPr>
            <p:nvPr/>
          </p:nvSpPr>
          <p:spPr bwMode="auto">
            <a:xfrm flipV="1">
              <a:off x="1753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4" name="Line 2125"/>
            <p:cNvSpPr>
              <a:spLocks noChangeShapeType="1"/>
            </p:cNvSpPr>
            <p:nvPr/>
          </p:nvSpPr>
          <p:spPr bwMode="auto">
            <a:xfrm flipV="1">
              <a:off x="1753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5" name="Line 2126"/>
            <p:cNvSpPr>
              <a:spLocks noChangeShapeType="1"/>
            </p:cNvSpPr>
            <p:nvPr/>
          </p:nvSpPr>
          <p:spPr bwMode="auto">
            <a:xfrm flipV="1">
              <a:off x="1753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6" name="Line 2127"/>
            <p:cNvSpPr>
              <a:spLocks noChangeShapeType="1"/>
            </p:cNvSpPr>
            <p:nvPr/>
          </p:nvSpPr>
          <p:spPr bwMode="auto">
            <a:xfrm flipV="1">
              <a:off x="1753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7" name="Line 2128"/>
            <p:cNvSpPr>
              <a:spLocks noChangeShapeType="1"/>
            </p:cNvSpPr>
            <p:nvPr/>
          </p:nvSpPr>
          <p:spPr bwMode="auto">
            <a:xfrm flipV="1">
              <a:off x="1753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8" name="Line 2129"/>
            <p:cNvSpPr>
              <a:spLocks noChangeShapeType="1"/>
            </p:cNvSpPr>
            <p:nvPr/>
          </p:nvSpPr>
          <p:spPr bwMode="auto">
            <a:xfrm flipV="1">
              <a:off x="1753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89" name="Line 2130"/>
            <p:cNvSpPr>
              <a:spLocks noChangeShapeType="1"/>
            </p:cNvSpPr>
            <p:nvPr/>
          </p:nvSpPr>
          <p:spPr bwMode="auto">
            <a:xfrm flipV="1">
              <a:off x="1753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0" name="Line 2131"/>
            <p:cNvSpPr>
              <a:spLocks noChangeShapeType="1"/>
            </p:cNvSpPr>
            <p:nvPr/>
          </p:nvSpPr>
          <p:spPr bwMode="auto">
            <a:xfrm flipV="1">
              <a:off x="1753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1" name="Line 2132"/>
            <p:cNvSpPr>
              <a:spLocks noChangeShapeType="1"/>
            </p:cNvSpPr>
            <p:nvPr/>
          </p:nvSpPr>
          <p:spPr bwMode="auto">
            <a:xfrm flipV="1">
              <a:off x="1753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2" name="Line 2133"/>
            <p:cNvSpPr>
              <a:spLocks noChangeShapeType="1"/>
            </p:cNvSpPr>
            <p:nvPr/>
          </p:nvSpPr>
          <p:spPr bwMode="auto">
            <a:xfrm flipV="1">
              <a:off x="1753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3" name="Line 2134"/>
            <p:cNvSpPr>
              <a:spLocks noChangeShapeType="1"/>
            </p:cNvSpPr>
            <p:nvPr/>
          </p:nvSpPr>
          <p:spPr bwMode="auto">
            <a:xfrm flipV="1">
              <a:off x="1753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4" name="Line 2135"/>
            <p:cNvSpPr>
              <a:spLocks noChangeShapeType="1"/>
            </p:cNvSpPr>
            <p:nvPr/>
          </p:nvSpPr>
          <p:spPr bwMode="auto">
            <a:xfrm flipV="1">
              <a:off x="1753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5" name="Line 2136"/>
            <p:cNvSpPr>
              <a:spLocks noChangeShapeType="1"/>
            </p:cNvSpPr>
            <p:nvPr/>
          </p:nvSpPr>
          <p:spPr bwMode="auto">
            <a:xfrm flipV="1">
              <a:off x="1753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6" name="Line 2137"/>
            <p:cNvSpPr>
              <a:spLocks noChangeShapeType="1"/>
            </p:cNvSpPr>
            <p:nvPr/>
          </p:nvSpPr>
          <p:spPr bwMode="auto">
            <a:xfrm flipV="1">
              <a:off x="1753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7" name="Line 2138"/>
            <p:cNvSpPr>
              <a:spLocks noChangeShapeType="1"/>
            </p:cNvSpPr>
            <p:nvPr/>
          </p:nvSpPr>
          <p:spPr bwMode="auto">
            <a:xfrm flipV="1">
              <a:off x="1753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8" name="Line 2139"/>
            <p:cNvSpPr>
              <a:spLocks noChangeShapeType="1"/>
            </p:cNvSpPr>
            <p:nvPr/>
          </p:nvSpPr>
          <p:spPr bwMode="auto">
            <a:xfrm flipV="1">
              <a:off x="1753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199" name="Line 2140"/>
            <p:cNvSpPr>
              <a:spLocks noChangeShapeType="1"/>
            </p:cNvSpPr>
            <p:nvPr/>
          </p:nvSpPr>
          <p:spPr bwMode="auto">
            <a:xfrm flipV="1">
              <a:off x="1753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0" name="Line 2141"/>
            <p:cNvSpPr>
              <a:spLocks noChangeShapeType="1"/>
            </p:cNvSpPr>
            <p:nvPr/>
          </p:nvSpPr>
          <p:spPr bwMode="auto">
            <a:xfrm flipV="1">
              <a:off x="1753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1" name="Line 2142"/>
            <p:cNvSpPr>
              <a:spLocks noChangeShapeType="1"/>
            </p:cNvSpPr>
            <p:nvPr/>
          </p:nvSpPr>
          <p:spPr bwMode="auto">
            <a:xfrm flipV="1">
              <a:off x="1753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2" name="Line 2143"/>
            <p:cNvSpPr>
              <a:spLocks noChangeShapeType="1"/>
            </p:cNvSpPr>
            <p:nvPr/>
          </p:nvSpPr>
          <p:spPr bwMode="auto">
            <a:xfrm flipV="1">
              <a:off x="1753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3" name="Line 2144"/>
            <p:cNvSpPr>
              <a:spLocks noChangeShapeType="1"/>
            </p:cNvSpPr>
            <p:nvPr/>
          </p:nvSpPr>
          <p:spPr bwMode="auto">
            <a:xfrm flipV="1">
              <a:off x="1753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4" name="Line 2145"/>
            <p:cNvSpPr>
              <a:spLocks noChangeShapeType="1"/>
            </p:cNvSpPr>
            <p:nvPr/>
          </p:nvSpPr>
          <p:spPr bwMode="auto">
            <a:xfrm flipV="1">
              <a:off x="1753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5" name="Line 2146"/>
            <p:cNvSpPr>
              <a:spLocks noChangeShapeType="1"/>
            </p:cNvSpPr>
            <p:nvPr/>
          </p:nvSpPr>
          <p:spPr bwMode="auto">
            <a:xfrm flipV="1">
              <a:off x="1753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6" name="Line 2147"/>
            <p:cNvSpPr>
              <a:spLocks noChangeShapeType="1"/>
            </p:cNvSpPr>
            <p:nvPr/>
          </p:nvSpPr>
          <p:spPr bwMode="auto">
            <a:xfrm flipV="1">
              <a:off x="2061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7" name="Line 2148"/>
            <p:cNvSpPr>
              <a:spLocks noChangeShapeType="1"/>
            </p:cNvSpPr>
            <p:nvPr/>
          </p:nvSpPr>
          <p:spPr bwMode="auto">
            <a:xfrm flipV="1">
              <a:off x="2061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8" name="Line 2149"/>
            <p:cNvSpPr>
              <a:spLocks noChangeShapeType="1"/>
            </p:cNvSpPr>
            <p:nvPr/>
          </p:nvSpPr>
          <p:spPr bwMode="auto">
            <a:xfrm flipV="1">
              <a:off x="2061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09" name="Line 2150"/>
            <p:cNvSpPr>
              <a:spLocks noChangeShapeType="1"/>
            </p:cNvSpPr>
            <p:nvPr/>
          </p:nvSpPr>
          <p:spPr bwMode="auto">
            <a:xfrm flipV="1">
              <a:off x="2061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0" name="Line 2151"/>
            <p:cNvSpPr>
              <a:spLocks noChangeShapeType="1"/>
            </p:cNvSpPr>
            <p:nvPr/>
          </p:nvSpPr>
          <p:spPr bwMode="auto">
            <a:xfrm flipV="1">
              <a:off x="2061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1" name="Line 2152"/>
            <p:cNvSpPr>
              <a:spLocks noChangeShapeType="1"/>
            </p:cNvSpPr>
            <p:nvPr/>
          </p:nvSpPr>
          <p:spPr bwMode="auto">
            <a:xfrm flipV="1">
              <a:off x="2061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2" name="Line 2153"/>
            <p:cNvSpPr>
              <a:spLocks noChangeShapeType="1"/>
            </p:cNvSpPr>
            <p:nvPr/>
          </p:nvSpPr>
          <p:spPr bwMode="auto">
            <a:xfrm flipV="1">
              <a:off x="2061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3" name="Line 2154"/>
            <p:cNvSpPr>
              <a:spLocks noChangeShapeType="1"/>
            </p:cNvSpPr>
            <p:nvPr/>
          </p:nvSpPr>
          <p:spPr bwMode="auto">
            <a:xfrm flipV="1">
              <a:off x="2061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4" name="Line 2155"/>
            <p:cNvSpPr>
              <a:spLocks noChangeShapeType="1"/>
            </p:cNvSpPr>
            <p:nvPr/>
          </p:nvSpPr>
          <p:spPr bwMode="auto">
            <a:xfrm flipV="1">
              <a:off x="2061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5" name="Line 2156"/>
            <p:cNvSpPr>
              <a:spLocks noChangeShapeType="1"/>
            </p:cNvSpPr>
            <p:nvPr/>
          </p:nvSpPr>
          <p:spPr bwMode="auto">
            <a:xfrm flipV="1">
              <a:off x="2061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6" name="Line 2157"/>
            <p:cNvSpPr>
              <a:spLocks noChangeShapeType="1"/>
            </p:cNvSpPr>
            <p:nvPr/>
          </p:nvSpPr>
          <p:spPr bwMode="auto">
            <a:xfrm flipV="1">
              <a:off x="2061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7" name="Line 2158"/>
            <p:cNvSpPr>
              <a:spLocks noChangeShapeType="1"/>
            </p:cNvSpPr>
            <p:nvPr/>
          </p:nvSpPr>
          <p:spPr bwMode="auto">
            <a:xfrm flipV="1">
              <a:off x="2061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8" name="Line 2159"/>
            <p:cNvSpPr>
              <a:spLocks noChangeShapeType="1"/>
            </p:cNvSpPr>
            <p:nvPr/>
          </p:nvSpPr>
          <p:spPr bwMode="auto">
            <a:xfrm flipV="1">
              <a:off x="2061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19" name="Line 2160"/>
            <p:cNvSpPr>
              <a:spLocks noChangeShapeType="1"/>
            </p:cNvSpPr>
            <p:nvPr/>
          </p:nvSpPr>
          <p:spPr bwMode="auto">
            <a:xfrm flipV="1">
              <a:off x="2061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0" name="Line 2161"/>
            <p:cNvSpPr>
              <a:spLocks noChangeShapeType="1"/>
            </p:cNvSpPr>
            <p:nvPr/>
          </p:nvSpPr>
          <p:spPr bwMode="auto">
            <a:xfrm flipV="1">
              <a:off x="2061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1" name="Line 2162"/>
            <p:cNvSpPr>
              <a:spLocks noChangeShapeType="1"/>
            </p:cNvSpPr>
            <p:nvPr/>
          </p:nvSpPr>
          <p:spPr bwMode="auto">
            <a:xfrm flipV="1">
              <a:off x="2061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2" name="Line 2163"/>
            <p:cNvSpPr>
              <a:spLocks noChangeShapeType="1"/>
            </p:cNvSpPr>
            <p:nvPr/>
          </p:nvSpPr>
          <p:spPr bwMode="auto">
            <a:xfrm flipV="1">
              <a:off x="2061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3" name="Line 2164"/>
            <p:cNvSpPr>
              <a:spLocks noChangeShapeType="1"/>
            </p:cNvSpPr>
            <p:nvPr/>
          </p:nvSpPr>
          <p:spPr bwMode="auto">
            <a:xfrm flipV="1">
              <a:off x="2061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4" name="Line 2165"/>
            <p:cNvSpPr>
              <a:spLocks noChangeShapeType="1"/>
            </p:cNvSpPr>
            <p:nvPr/>
          </p:nvSpPr>
          <p:spPr bwMode="auto">
            <a:xfrm flipV="1">
              <a:off x="2061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5" name="Line 2166"/>
            <p:cNvSpPr>
              <a:spLocks noChangeShapeType="1"/>
            </p:cNvSpPr>
            <p:nvPr/>
          </p:nvSpPr>
          <p:spPr bwMode="auto">
            <a:xfrm flipV="1">
              <a:off x="2061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6" name="Line 2167"/>
            <p:cNvSpPr>
              <a:spLocks noChangeShapeType="1"/>
            </p:cNvSpPr>
            <p:nvPr/>
          </p:nvSpPr>
          <p:spPr bwMode="auto">
            <a:xfrm flipV="1">
              <a:off x="2061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7" name="Line 2168"/>
            <p:cNvSpPr>
              <a:spLocks noChangeShapeType="1"/>
            </p:cNvSpPr>
            <p:nvPr/>
          </p:nvSpPr>
          <p:spPr bwMode="auto">
            <a:xfrm flipV="1">
              <a:off x="2061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8" name="Line 2169"/>
            <p:cNvSpPr>
              <a:spLocks noChangeShapeType="1"/>
            </p:cNvSpPr>
            <p:nvPr/>
          </p:nvSpPr>
          <p:spPr bwMode="auto">
            <a:xfrm flipV="1">
              <a:off x="2061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29" name="Line 2170"/>
            <p:cNvSpPr>
              <a:spLocks noChangeShapeType="1"/>
            </p:cNvSpPr>
            <p:nvPr/>
          </p:nvSpPr>
          <p:spPr bwMode="auto">
            <a:xfrm flipV="1">
              <a:off x="2061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0" name="Line 2171"/>
            <p:cNvSpPr>
              <a:spLocks noChangeShapeType="1"/>
            </p:cNvSpPr>
            <p:nvPr/>
          </p:nvSpPr>
          <p:spPr bwMode="auto">
            <a:xfrm flipV="1">
              <a:off x="2061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1" name="Line 2172"/>
            <p:cNvSpPr>
              <a:spLocks noChangeShapeType="1"/>
            </p:cNvSpPr>
            <p:nvPr/>
          </p:nvSpPr>
          <p:spPr bwMode="auto">
            <a:xfrm flipV="1">
              <a:off x="2061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2" name="Line 2173"/>
            <p:cNvSpPr>
              <a:spLocks noChangeShapeType="1"/>
            </p:cNvSpPr>
            <p:nvPr/>
          </p:nvSpPr>
          <p:spPr bwMode="auto">
            <a:xfrm flipV="1">
              <a:off x="2061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3" name="Line 2174"/>
            <p:cNvSpPr>
              <a:spLocks noChangeShapeType="1"/>
            </p:cNvSpPr>
            <p:nvPr/>
          </p:nvSpPr>
          <p:spPr bwMode="auto">
            <a:xfrm flipV="1">
              <a:off x="2061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4" name="Line 2175"/>
            <p:cNvSpPr>
              <a:spLocks noChangeShapeType="1"/>
            </p:cNvSpPr>
            <p:nvPr/>
          </p:nvSpPr>
          <p:spPr bwMode="auto">
            <a:xfrm flipV="1">
              <a:off x="2061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5" name="Line 2176"/>
            <p:cNvSpPr>
              <a:spLocks noChangeShapeType="1"/>
            </p:cNvSpPr>
            <p:nvPr/>
          </p:nvSpPr>
          <p:spPr bwMode="auto">
            <a:xfrm flipV="1">
              <a:off x="2061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6" name="Line 2177"/>
            <p:cNvSpPr>
              <a:spLocks noChangeShapeType="1"/>
            </p:cNvSpPr>
            <p:nvPr/>
          </p:nvSpPr>
          <p:spPr bwMode="auto">
            <a:xfrm flipV="1">
              <a:off x="2368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7" name="Line 2178"/>
            <p:cNvSpPr>
              <a:spLocks noChangeShapeType="1"/>
            </p:cNvSpPr>
            <p:nvPr/>
          </p:nvSpPr>
          <p:spPr bwMode="auto">
            <a:xfrm flipV="1">
              <a:off x="2368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8" name="Line 2179"/>
            <p:cNvSpPr>
              <a:spLocks noChangeShapeType="1"/>
            </p:cNvSpPr>
            <p:nvPr/>
          </p:nvSpPr>
          <p:spPr bwMode="auto">
            <a:xfrm flipV="1">
              <a:off x="2368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39" name="Line 2180"/>
            <p:cNvSpPr>
              <a:spLocks noChangeShapeType="1"/>
            </p:cNvSpPr>
            <p:nvPr/>
          </p:nvSpPr>
          <p:spPr bwMode="auto">
            <a:xfrm flipV="1">
              <a:off x="2368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0" name="Line 2181"/>
            <p:cNvSpPr>
              <a:spLocks noChangeShapeType="1"/>
            </p:cNvSpPr>
            <p:nvPr/>
          </p:nvSpPr>
          <p:spPr bwMode="auto">
            <a:xfrm flipV="1">
              <a:off x="2368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1" name="Line 2182"/>
            <p:cNvSpPr>
              <a:spLocks noChangeShapeType="1"/>
            </p:cNvSpPr>
            <p:nvPr/>
          </p:nvSpPr>
          <p:spPr bwMode="auto">
            <a:xfrm flipV="1">
              <a:off x="2368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2" name="Line 2183"/>
            <p:cNvSpPr>
              <a:spLocks noChangeShapeType="1"/>
            </p:cNvSpPr>
            <p:nvPr/>
          </p:nvSpPr>
          <p:spPr bwMode="auto">
            <a:xfrm flipV="1">
              <a:off x="2368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3" name="Line 2184"/>
            <p:cNvSpPr>
              <a:spLocks noChangeShapeType="1"/>
            </p:cNvSpPr>
            <p:nvPr/>
          </p:nvSpPr>
          <p:spPr bwMode="auto">
            <a:xfrm flipV="1">
              <a:off x="2368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4" name="Line 2185"/>
            <p:cNvSpPr>
              <a:spLocks noChangeShapeType="1"/>
            </p:cNvSpPr>
            <p:nvPr/>
          </p:nvSpPr>
          <p:spPr bwMode="auto">
            <a:xfrm flipV="1">
              <a:off x="2368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5" name="Line 2186"/>
            <p:cNvSpPr>
              <a:spLocks noChangeShapeType="1"/>
            </p:cNvSpPr>
            <p:nvPr/>
          </p:nvSpPr>
          <p:spPr bwMode="auto">
            <a:xfrm flipV="1">
              <a:off x="2368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6" name="Line 2187"/>
            <p:cNvSpPr>
              <a:spLocks noChangeShapeType="1"/>
            </p:cNvSpPr>
            <p:nvPr/>
          </p:nvSpPr>
          <p:spPr bwMode="auto">
            <a:xfrm flipV="1">
              <a:off x="2368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7" name="Line 2188"/>
            <p:cNvSpPr>
              <a:spLocks noChangeShapeType="1"/>
            </p:cNvSpPr>
            <p:nvPr/>
          </p:nvSpPr>
          <p:spPr bwMode="auto">
            <a:xfrm flipV="1">
              <a:off x="2368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8" name="Line 2189"/>
            <p:cNvSpPr>
              <a:spLocks noChangeShapeType="1"/>
            </p:cNvSpPr>
            <p:nvPr/>
          </p:nvSpPr>
          <p:spPr bwMode="auto">
            <a:xfrm flipV="1">
              <a:off x="2368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49" name="Line 2190"/>
            <p:cNvSpPr>
              <a:spLocks noChangeShapeType="1"/>
            </p:cNvSpPr>
            <p:nvPr/>
          </p:nvSpPr>
          <p:spPr bwMode="auto">
            <a:xfrm flipV="1">
              <a:off x="2368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0" name="Line 2191"/>
            <p:cNvSpPr>
              <a:spLocks noChangeShapeType="1"/>
            </p:cNvSpPr>
            <p:nvPr/>
          </p:nvSpPr>
          <p:spPr bwMode="auto">
            <a:xfrm flipV="1">
              <a:off x="2368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1" name="Line 2192"/>
            <p:cNvSpPr>
              <a:spLocks noChangeShapeType="1"/>
            </p:cNvSpPr>
            <p:nvPr/>
          </p:nvSpPr>
          <p:spPr bwMode="auto">
            <a:xfrm flipV="1">
              <a:off x="2368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2" name="Line 2193"/>
            <p:cNvSpPr>
              <a:spLocks noChangeShapeType="1"/>
            </p:cNvSpPr>
            <p:nvPr/>
          </p:nvSpPr>
          <p:spPr bwMode="auto">
            <a:xfrm flipV="1">
              <a:off x="2368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3" name="Line 2194"/>
            <p:cNvSpPr>
              <a:spLocks noChangeShapeType="1"/>
            </p:cNvSpPr>
            <p:nvPr/>
          </p:nvSpPr>
          <p:spPr bwMode="auto">
            <a:xfrm flipV="1">
              <a:off x="2368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4" name="Line 2195"/>
            <p:cNvSpPr>
              <a:spLocks noChangeShapeType="1"/>
            </p:cNvSpPr>
            <p:nvPr/>
          </p:nvSpPr>
          <p:spPr bwMode="auto">
            <a:xfrm flipV="1">
              <a:off x="2368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5" name="Line 2196"/>
            <p:cNvSpPr>
              <a:spLocks noChangeShapeType="1"/>
            </p:cNvSpPr>
            <p:nvPr/>
          </p:nvSpPr>
          <p:spPr bwMode="auto">
            <a:xfrm flipV="1">
              <a:off x="2368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6" name="Line 2197"/>
            <p:cNvSpPr>
              <a:spLocks noChangeShapeType="1"/>
            </p:cNvSpPr>
            <p:nvPr/>
          </p:nvSpPr>
          <p:spPr bwMode="auto">
            <a:xfrm flipV="1">
              <a:off x="2368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7" name="Line 2198"/>
            <p:cNvSpPr>
              <a:spLocks noChangeShapeType="1"/>
            </p:cNvSpPr>
            <p:nvPr/>
          </p:nvSpPr>
          <p:spPr bwMode="auto">
            <a:xfrm flipV="1">
              <a:off x="2368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8" name="Line 2199"/>
            <p:cNvSpPr>
              <a:spLocks noChangeShapeType="1"/>
            </p:cNvSpPr>
            <p:nvPr/>
          </p:nvSpPr>
          <p:spPr bwMode="auto">
            <a:xfrm flipV="1">
              <a:off x="2368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59" name="Line 2200"/>
            <p:cNvSpPr>
              <a:spLocks noChangeShapeType="1"/>
            </p:cNvSpPr>
            <p:nvPr/>
          </p:nvSpPr>
          <p:spPr bwMode="auto">
            <a:xfrm flipV="1">
              <a:off x="2368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0" name="Line 2201"/>
            <p:cNvSpPr>
              <a:spLocks noChangeShapeType="1"/>
            </p:cNvSpPr>
            <p:nvPr/>
          </p:nvSpPr>
          <p:spPr bwMode="auto">
            <a:xfrm flipV="1">
              <a:off x="2368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1" name="Line 2202"/>
            <p:cNvSpPr>
              <a:spLocks noChangeShapeType="1"/>
            </p:cNvSpPr>
            <p:nvPr/>
          </p:nvSpPr>
          <p:spPr bwMode="auto">
            <a:xfrm flipV="1">
              <a:off x="2368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2" name="Line 2203"/>
            <p:cNvSpPr>
              <a:spLocks noChangeShapeType="1"/>
            </p:cNvSpPr>
            <p:nvPr/>
          </p:nvSpPr>
          <p:spPr bwMode="auto">
            <a:xfrm flipV="1">
              <a:off x="2368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3" name="Line 2204"/>
            <p:cNvSpPr>
              <a:spLocks noChangeShapeType="1"/>
            </p:cNvSpPr>
            <p:nvPr/>
          </p:nvSpPr>
          <p:spPr bwMode="auto">
            <a:xfrm flipV="1">
              <a:off x="2368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4" name="Line 2205"/>
            <p:cNvSpPr>
              <a:spLocks noChangeShapeType="1"/>
            </p:cNvSpPr>
            <p:nvPr/>
          </p:nvSpPr>
          <p:spPr bwMode="auto">
            <a:xfrm flipV="1">
              <a:off x="2368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5" name="Line 2206"/>
            <p:cNvSpPr>
              <a:spLocks noChangeShapeType="1"/>
            </p:cNvSpPr>
            <p:nvPr/>
          </p:nvSpPr>
          <p:spPr bwMode="auto">
            <a:xfrm flipV="1">
              <a:off x="2368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6" name="Line 2207"/>
            <p:cNvSpPr>
              <a:spLocks noChangeShapeType="1"/>
            </p:cNvSpPr>
            <p:nvPr/>
          </p:nvSpPr>
          <p:spPr bwMode="auto">
            <a:xfrm flipV="1">
              <a:off x="2675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7" name="Line 2208"/>
            <p:cNvSpPr>
              <a:spLocks noChangeShapeType="1"/>
            </p:cNvSpPr>
            <p:nvPr/>
          </p:nvSpPr>
          <p:spPr bwMode="auto">
            <a:xfrm flipV="1">
              <a:off x="2675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8" name="Line 2209"/>
            <p:cNvSpPr>
              <a:spLocks noChangeShapeType="1"/>
            </p:cNvSpPr>
            <p:nvPr/>
          </p:nvSpPr>
          <p:spPr bwMode="auto">
            <a:xfrm flipV="1">
              <a:off x="2675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69" name="Line 2210"/>
            <p:cNvSpPr>
              <a:spLocks noChangeShapeType="1"/>
            </p:cNvSpPr>
            <p:nvPr/>
          </p:nvSpPr>
          <p:spPr bwMode="auto">
            <a:xfrm flipV="1">
              <a:off x="2675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0" name="Line 2211"/>
            <p:cNvSpPr>
              <a:spLocks noChangeShapeType="1"/>
            </p:cNvSpPr>
            <p:nvPr/>
          </p:nvSpPr>
          <p:spPr bwMode="auto">
            <a:xfrm flipV="1">
              <a:off x="2675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1" name="Line 2212"/>
            <p:cNvSpPr>
              <a:spLocks noChangeShapeType="1"/>
            </p:cNvSpPr>
            <p:nvPr/>
          </p:nvSpPr>
          <p:spPr bwMode="auto">
            <a:xfrm flipV="1">
              <a:off x="2675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2" name="Line 2213"/>
            <p:cNvSpPr>
              <a:spLocks noChangeShapeType="1"/>
            </p:cNvSpPr>
            <p:nvPr/>
          </p:nvSpPr>
          <p:spPr bwMode="auto">
            <a:xfrm flipV="1">
              <a:off x="2675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3" name="Line 2214"/>
            <p:cNvSpPr>
              <a:spLocks noChangeShapeType="1"/>
            </p:cNvSpPr>
            <p:nvPr/>
          </p:nvSpPr>
          <p:spPr bwMode="auto">
            <a:xfrm flipV="1">
              <a:off x="2675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4" name="Line 2215"/>
            <p:cNvSpPr>
              <a:spLocks noChangeShapeType="1"/>
            </p:cNvSpPr>
            <p:nvPr/>
          </p:nvSpPr>
          <p:spPr bwMode="auto">
            <a:xfrm flipV="1">
              <a:off x="2675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5" name="Line 2216"/>
            <p:cNvSpPr>
              <a:spLocks noChangeShapeType="1"/>
            </p:cNvSpPr>
            <p:nvPr/>
          </p:nvSpPr>
          <p:spPr bwMode="auto">
            <a:xfrm flipV="1">
              <a:off x="2675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6" name="Line 2217"/>
            <p:cNvSpPr>
              <a:spLocks noChangeShapeType="1"/>
            </p:cNvSpPr>
            <p:nvPr/>
          </p:nvSpPr>
          <p:spPr bwMode="auto">
            <a:xfrm flipV="1">
              <a:off x="2675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7" name="Line 2218"/>
            <p:cNvSpPr>
              <a:spLocks noChangeShapeType="1"/>
            </p:cNvSpPr>
            <p:nvPr/>
          </p:nvSpPr>
          <p:spPr bwMode="auto">
            <a:xfrm flipV="1">
              <a:off x="2675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8" name="Line 2219"/>
            <p:cNvSpPr>
              <a:spLocks noChangeShapeType="1"/>
            </p:cNvSpPr>
            <p:nvPr/>
          </p:nvSpPr>
          <p:spPr bwMode="auto">
            <a:xfrm flipV="1">
              <a:off x="2675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79" name="Line 2220"/>
            <p:cNvSpPr>
              <a:spLocks noChangeShapeType="1"/>
            </p:cNvSpPr>
            <p:nvPr/>
          </p:nvSpPr>
          <p:spPr bwMode="auto">
            <a:xfrm flipV="1">
              <a:off x="2675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0" name="Line 2221"/>
            <p:cNvSpPr>
              <a:spLocks noChangeShapeType="1"/>
            </p:cNvSpPr>
            <p:nvPr/>
          </p:nvSpPr>
          <p:spPr bwMode="auto">
            <a:xfrm flipV="1">
              <a:off x="2675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1" name="Line 2222"/>
            <p:cNvSpPr>
              <a:spLocks noChangeShapeType="1"/>
            </p:cNvSpPr>
            <p:nvPr/>
          </p:nvSpPr>
          <p:spPr bwMode="auto">
            <a:xfrm flipV="1">
              <a:off x="2675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2" name="Line 2223"/>
            <p:cNvSpPr>
              <a:spLocks noChangeShapeType="1"/>
            </p:cNvSpPr>
            <p:nvPr/>
          </p:nvSpPr>
          <p:spPr bwMode="auto">
            <a:xfrm flipV="1">
              <a:off x="2675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3" name="Line 2224"/>
            <p:cNvSpPr>
              <a:spLocks noChangeShapeType="1"/>
            </p:cNvSpPr>
            <p:nvPr/>
          </p:nvSpPr>
          <p:spPr bwMode="auto">
            <a:xfrm flipV="1">
              <a:off x="2675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4" name="Line 2225"/>
            <p:cNvSpPr>
              <a:spLocks noChangeShapeType="1"/>
            </p:cNvSpPr>
            <p:nvPr/>
          </p:nvSpPr>
          <p:spPr bwMode="auto">
            <a:xfrm flipV="1">
              <a:off x="2675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5" name="Line 2226"/>
            <p:cNvSpPr>
              <a:spLocks noChangeShapeType="1"/>
            </p:cNvSpPr>
            <p:nvPr/>
          </p:nvSpPr>
          <p:spPr bwMode="auto">
            <a:xfrm flipV="1">
              <a:off x="2675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6" name="Line 2227"/>
            <p:cNvSpPr>
              <a:spLocks noChangeShapeType="1"/>
            </p:cNvSpPr>
            <p:nvPr/>
          </p:nvSpPr>
          <p:spPr bwMode="auto">
            <a:xfrm flipV="1">
              <a:off x="2675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7" name="Line 2228"/>
            <p:cNvSpPr>
              <a:spLocks noChangeShapeType="1"/>
            </p:cNvSpPr>
            <p:nvPr/>
          </p:nvSpPr>
          <p:spPr bwMode="auto">
            <a:xfrm flipV="1">
              <a:off x="2675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8" name="Line 2229"/>
            <p:cNvSpPr>
              <a:spLocks noChangeShapeType="1"/>
            </p:cNvSpPr>
            <p:nvPr/>
          </p:nvSpPr>
          <p:spPr bwMode="auto">
            <a:xfrm flipV="1">
              <a:off x="2675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89" name="Line 2230"/>
            <p:cNvSpPr>
              <a:spLocks noChangeShapeType="1"/>
            </p:cNvSpPr>
            <p:nvPr/>
          </p:nvSpPr>
          <p:spPr bwMode="auto">
            <a:xfrm flipV="1">
              <a:off x="2675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0" name="Line 2231"/>
            <p:cNvSpPr>
              <a:spLocks noChangeShapeType="1"/>
            </p:cNvSpPr>
            <p:nvPr/>
          </p:nvSpPr>
          <p:spPr bwMode="auto">
            <a:xfrm flipV="1">
              <a:off x="2675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1" name="Line 2232"/>
            <p:cNvSpPr>
              <a:spLocks noChangeShapeType="1"/>
            </p:cNvSpPr>
            <p:nvPr/>
          </p:nvSpPr>
          <p:spPr bwMode="auto">
            <a:xfrm flipV="1">
              <a:off x="2675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2" name="Line 2233"/>
            <p:cNvSpPr>
              <a:spLocks noChangeShapeType="1"/>
            </p:cNvSpPr>
            <p:nvPr/>
          </p:nvSpPr>
          <p:spPr bwMode="auto">
            <a:xfrm flipV="1">
              <a:off x="2675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3" name="Line 2234"/>
            <p:cNvSpPr>
              <a:spLocks noChangeShapeType="1"/>
            </p:cNvSpPr>
            <p:nvPr/>
          </p:nvSpPr>
          <p:spPr bwMode="auto">
            <a:xfrm flipV="1">
              <a:off x="2675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4" name="Line 2235"/>
            <p:cNvSpPr>
              <a:spLocks noChangeShapeType="1"/>
            </p:cNvSpPr>
            <p:nvPr/>
          </p:nvSpPr>
          <p:spPr bwMode="auto">
            <a:xfrm flipV="1">
              <a:off x="2675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5" name="Line 2236"/>
            <p:cNvSpPr>
              <a:spLocks noChangeShapeType="1"/>
            </p:cNvSpPr>
            <p:nvPr/>
          </p:nvSpPr>
          <p:spPr bwMode="auto">
            <a:xfrm flipV="1">
              <a:off x="2675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6" name="Line 2237"/>
            <p:cNvSpPr>
              <a:spLocks noChangeShapeType="1"/>
            </p:cNvSpPr>
            <p:nvPr/>
          </p:nvSpPr>
          <p:spPr bwMode="auto">
            <a:xfrm flipV="1">
              <a:off x="2982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7" name="Line 2238"/>
            <p:cNvSpPr>
              <a:spLocks noChangeShapeType="1"/>
            </p:cNvSpPr>
            <p:nvPr/>
          </p:nvSpPr>
          <p:spPr bwMode="auto">
            <a:xfrm flipV="1">
              <a:off x="2982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8" name="Line 2239"/>
            <p:cNvSpPr>
              <a:spLocks noChangeShapeType="1"/>
            </p:cNvSpPr>
            <p:nvPr/>
          </p:nvSpPr>
          <p:spPr bwMode="auto">
            <a:xfrm flipV="1">
              <a:off x="2982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299" name="Line 2240"/>
            <p:cNvSpPr>
              <a:spLocks noChangeShapeType="1"/>
            </p:cNvSpPr>
            <p:nvPr/>
          </p:nvSpPr>
          <p:spPr bwMode="auto">
            <a:xfrm flipV="1">
              <a:off x="2982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0" name="Line 2241"/>
            <p:cNvSpPr>
              <a:spLocks noChangeShapeType="1"/>
            </p:cNvSpPr>
            <p:nvPr/>
          </p:nvSpPr>
          <p:spPr bwMode="auto">
            <a:xfrm flipV="1">
              <a:off x="2982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1" name="Line 2242"/>
            <p:cNvSpPr>
              <a:spLocks noChangeShapeType="1"/>
            </p:cNvSpPr>
            <p:nvPr/>
          </p:nvSpPr>
          <p:spPr bwMode="auto">
            <a:xfrm flipV="1">
              <a:off x="2982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2" name="Line 2243"/>
            <p:cNvSpPr>
              <a:spLocks noChangeShapeType="1"/>
            </p:cNvSpPr>
            <p:nvPr/>
          </p:nvSpPr>
          <p:spPr bwMode="auto">
            <a:xfrm flipV="1">
              <a:off x="2982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3" name="Line 2244"/>
            <p:cNvSpPr>
              <a:spLocks noChangeShapeType="1"/>
            </p:cNvSpPr>
            <p:nvPr/>
          </p:nvSpPr>
          <p:spPr bwMode="auto">
            <a:xfrm flipV="1">
              <a:off x="2982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4" name="Line 2245"/>
            <p:cNvSpPr>
              <a:spLocks noChangeShapeType="1"/>
            </p:cNvSpPr>
            <p:nvPr/>
          </p:nvSpPr>
          <p:spPr bwMode="auto">
            <a:xfrm flipV="1">
              <a:off x="2982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5" name="Line 2246"/>
            <p:cNvSpPr>
              <a:spLocks noChangeShapeType="1"/>
            </p:cNvSpPr>
            <p:nvPr/>
          </p:nvSpPr>
          <p:spPr bwMode="auto">
            <a:xfrm flipV="1">
              <a:off x="2982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6" name="Line 2247"/>
            <p:cNvSpPr>
              <a:spLocks noChangeShapeType="1"/>
            </p:cNvSpPr>
            <p:nvPr/>
          </p:nvSpPr>
          <p:spPr bwMode="auto">
            <a:xfrm flipV="1">
              <a:off x="2982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7" name="Line 2248"/>
            <p:cNvSpPr>
              <a:spLocks noChangeShapeType="1"/>
            </p:cNvSpPr>
            <p:nvPr/>
          </p:nvSpPr>
          <p:spPr bwMode="auto">
            <a:xfrm flipV="1">
              <a:off x="2982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8" name="Line 2249"/>
            <p:cNvSpPr>
              <a:spLocks noChangeShapeType="1"/>
            </p:cNvSpPr>
            <p:nvPr/>
          </p:nvSpPr>
          <p:spPr bwMode="auto">
            <a:xfrm flipV="1">
              <a:off x="2982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09" name="Line 2250"/>
            <p:cNvSpPr>
              <a:spLocks noChangeShapeType="1"/>
            </p:cNvSpPr>
            <p:nvPr/>
          </p:nvSpPr>
          <p:spPr bwMode="auto">
            <a:xfrm flipV="1">
              <a:off x="2982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0" name="Line 2251"/>
            <p:cNvSpPr>
              <a:spLocks noChangeShapeType="1"/>
            </p:cNvSpPr>
            <p:nvPr/>
          </p:nvSpPr>
          <p:spPr bwMode="auto">
            <a:xfrm flipV="1">
              <a:off x="2982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1" name="Line 2252"/>
            <p:cNvSpPr>
              <a:spLocks noChangeShapeType="1"/>
            </p:cNvSpPr>
            <p:nvPr/>
          </p:nvSpPr>
          <p:spPr bwMode="auto">
            <a:xfrm flipV="1">
              <a:off x="2982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2" name="Line 2253"/>
            <p:cNvSpPr>
              <a:spLocks noChangeShapeType="1"/>
            </p:cNvSpPr>
            <p:nvPr/>
          </p:nvSpPr>
          <p:spPr bwMode="auto">
            <a:xfrm flipV="1">
              <a:off x="2982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3" name="Line 2254"/>
            <p:cNvSpPr>
              <a:spLocks noChangeShapeType="1"/>
            </p:cNvSpPr>
            <p:nvPr/>
          </p:nvSpPr>
          <p:spPr bwMode="auto">
            <a:xfrm flipV="1">
              <a:off x="2982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4" name="Line 2255"/>
            <p:cNvSpPr>
              <a:spLocks noChangeShapeType="1"/>
            </p:cNvSpPr>
            <p:nvPr/>
          </p:nvSpPr>
          <p:spPr bwMode="auto">
            <a:xfrm flipV="1">
              <a:off x="2982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5" name="Line 2256"/>
            <p:cNvSpPr>
              <a:spLocks noChangeShapeType="1"/>
            </p:cNvSpPr>
            <p:nvPr/>
          </p:nvSpPr>
          <p:spPr bwMode="auto">
            <a:xfrm flipV="1">
              <a:off x="2982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6" name="Line 2257"/>
            <p:cNvSpPr>
              <a:spLocks noChangeShapeType="1"/>
            </p:cNvSpPr>
            <p:nvPr/>
          </p:nvSpPr>
          <p:spPr bwMode="auto">
            <a:xfrm flipV="1">
              <a:off x="2982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7" name="Line 2258"/>
            <p:cNvSpPr>
              <a:spLocks noChangeShapeType="1"/>
            </p:cNvSpPr>
            <p:nvPr/>
          </p:nvSpPr>
          <p:spPr bwMode="auto">
            <a:xfrm flipV="1">
              <a:off x="2982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8" name="Line 2259"/>
            <p:cNvSpPr>
              <a:spLocks noChangeShapeType="1"/>
            </p:cNvSpPr>
            <p:nvPr/>
          </p:nvSpPr>
          <p:spPr bwMode="auto">
            <a:xfrm flipV="1">
              <a:off x="2982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19" name="Line 2260"/>
            <p:cNvSpPr>
              <a:spLocks noChangeShapeType="1"/>
            </p:cNvSpPr>
            <p:nvPr/>
          </p:nvSpPr>
          <p:spPr bwMode="auto">
            <a:xfrm flipV="1">
              <a:off x="2982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0" name="Line 2261"/>
            <p:cNvSpPr>
              <a:spLocks noChangeShapeType="1"/>
            </p:cNvSpPr>
            <p:nvPr/>
          </p:nvSpPr>
          <p:spPr bwMode="auto">
            <a:xfrm flipV="1">
              <a:off x="2982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1" name="Line 2262"/>
            <p:cNvSpPr>
              <a:spLocks noChangeShapeType="1"/>
            </p:cNvSpPr>
            <p:nvPr/>
          </p:nvSpPr>
          <p:spPr bwMode="auto">
            <a:xfrm flipV="1">
              <a:off x="2982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2" name="Line 2263"/>
            <p:cNvSpPr>
              <a:spLocks noChangeShapeType="1"/>
            </p:cNvSpPr>
            <p:nvPr/>
          </p:nvSpPr>
          <p:spPr bwMode="auto">
            <a:xfrm flipV="1">
              <a:off x="2982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3" name="Line 2264"/>
            <p:cNvSpPr>
              <a:spLocks noChangeShapeType="1"/>
            </p:cNvSpPr>
            <p:nvPr/>
          </p:nvSpPr>
          <p:spPr bwMode="auto">
            <a:xfrm flipV="1">
              <a:off x="2982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4" name="Line 2265"/>
            <p:cNvSpPr>
              <a:spLocks noChangeShapeType="1"/>
            </p:cNvSpPr>
            <p:nvPr/>
          </p:nvSpPr>
          <p:spPr bwMode="auto">
            <a:xfrm flipV="1">
              <a:off x="2982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5" name="Line 2266"/>
            <p:cNvSpPr>
              <a:spLocks noChangeShapeType="1"/>
            </p:cNvSpPr>
            <p:nvPr/>
          </p:nvSpPr>
          <p:spPr bwMode="auto">
            <a:xfrm flipV="1">
              <a:off x="2982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6" name="Line 2267"/>
            <p:cNvSpPr>
              <a:spLocks noChangeShapeType="1"/>
            </p:cNvSpPr>
            <p:nvPr/>
          </p:nvSpPr>
          <p:spPr bwMode="auto">
            <a:xfrm flipV="1">
              <a:off x="3289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7" name="Line 2268"/>
            <p:cNvSpPr>
              <a:spLocks noChangeShapeType="1"/>
            </p:cNvSpPr>
            <p:nvPr/>
          </p:nvSpPr>
          <p:spPr bwMode="auto">
            <a:xfrm flipV="1">
              <a:off x="3289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8" name="Line 2269"/>
            <p:cNvSpPr>
              <a:spLocks noChangeShapeType="1"/>
            </p:cNvSpPr>
            <p:nvPr/>
          </p:nvSpPr>
          <p:spPr bwMode="auto">
            <a:xfrm flipV="1">
              <a:off x="3289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29" name="Line 2270"/>
            <p:cNvSpPr>
              <a:spLocks noChangeShapeType="1"/>
            </p:cNvSpPr>
            <p:nvPr/>
          </p:nvSpPr>
          <p:spPr bwMode="auto">
            <a:xfrm flipV="1">
              <a:off x="3289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30" name="Line 2271"/>
            <p:cNvSpPr>
              <a:spLocks noChangeShapeType="1"/>
            </p:cNvSpPr>
            <p:nvPr/>
          </p:nvSpPr>
          <p:spPr bwMode="auto">
            <a:xfrm flipV="1">
              <a:off x="3289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31" name="Line 2272"/>
            <p:cNvSpPr>
              <a:spLocks noChangeShapeType="1"/>
            </p:cNvSpPr>
            <p:nvPr/>
          </p:nvSpPr>
          <p:spPr bwMode="auto">
            <a:xfrm flipV="1">
              <a:off x="3289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332" name="Line 2273"/>
            <p:cNvSpPr>
              <a:spLocks noChangeShapeType="1"/>
            </p:cNvSpPr>
            <p:nvPr/>
          </p:nvSpPr>
          <p:spPr bwMode="auto">
            <a:xfrm flipV="1">
              <a:off x="3289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3798" name="Group 2475"/>
          <p:cNvGrpSpPr>
            <a:grpSpLocks/>
          </p:cNvGrpSpPr>
          <p:nvPr/>
        </p:nvGrpSpPr>
        <p:grpSpPr bwMode="auto">
          <a:xfrm>
            <a:off x="1371600" y="1252538"/>
            <a:ext cx="6289675" cy="4070350"/>
            <a:chOff x="864" y="789"/>
            <a:chExt cx="3962" cy="2564"/>
          </a:xfrm>
        </p:grpSpPr>
        <p:sp>
          <p:nvSpPr>
            <p:cNvPr id="33933" name="Line 2275"/>
            <p:cNvSpPr>
              <a:spLocks noChangeShapeType="1"/>
            </p:cNvSpPr>
            <p:nvPr/>
          </p:nvSpPr>
          <p:spPr bwMode="auto">
            <a:xfrm flipV="1">
              <a:off x="3289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34" name="Line 2276"/>
            <p:cNvSpPr>
              <a:spLocks noChangeShapeType="1"/>
            </p:cNvSpPr>
            <p:nvPr/>
          </p:nvSpPr>
          <p:spPr bwMode="auto">
            <a:xfrm flipV="1">
              <a:off x="3289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35" name="Line 2277"/>
            <p:cNvSpPr>
              <a:spLocks noChangeShapeType="1"/>
            </p:cNvSpPr>
            <p:nvPr/>
          </p:nvSpPr>
          <p:spPr bwMode="auto">
            <a:xfrm flipV="1">
              <a:off x="3289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36" name="Line 2278"/>
            <p:cNvSpPr>
              <a:spLocks noChangeShapeType="1"/>
            </p:cNvSpPr>
            <p:nvPr/>
          </p:nvSpPr>
          <p:spPr bwMode="auto">
            <a:xfrm flipV="1">
              <a:off x="3289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37" name="Line 2279"/>
            <p:cNvSpPr>
              <a:spLocks noChangeShapeType="1"/>
            </p:cNvSpPr>
            <p:nvPr/>
          </p:nvSpPr>
          <p:spPr bwMode="auto">
            <a:xfrm flipV="1">
              <a:off x="3289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38" name="Line 2280"/>
            <p:cNvSpPr>
              <a:spLocks noChangeShapeType="1"/>
            </p:cNvSpPr>
            <p:nvPr/>
          </p:nvSpPr>
          <p:spPr bwMode="auto">
            <a:xfrm flipV="1">
              <a:off x="3289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39" name="Line 2281"/>
            <p:cNvSpPr>
              <a:spLocks noChangeShapeType="1"/>
            </p:cNvSpPr>
            <p:nvPr/>
          </p:nvSpPr>
          <p:spPr bwMode="auto">
            <a:xfrm flipV="1">
              <a:off x="3289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0" name="Line 2282"/>
            <p:cNvSpPr>
              <a:spLocks noChangeShapeType="1"/>
            </p:cNvSpPr>
            <p:nvPr/>
          </p:nvSpPr>
          <p:spPr bwMode="auto">
            <a:xfrm flipV="1">
              <a:off x="3289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1" name="Line 2283"/>
            <p:cNvSpPr>
              <a:spLocks noChangeShapeType="1"/>
            </p:cNvSpPr>
            <p:nvPr/>
          </p:nvSpPr>
          <p:spPr bwMode="auto">
            <a:xfrm flipV="1">
              <a:off x="3289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2" name="Line 2284"/>
            <p:cNvSpPr>
              <a:spLocks noChangeShapeType="1"/>
            </p:cNvSpPr>
            <p:nvPr/>
          </p:nvSpPr>
          <p:spPr bwMode="auto">
            <a:xfrm flipV="1">
              <a:off x="3289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3" name="Line 2285"/>
            <p:cNvSpPr>
              <a:spLocks noChangeShapeType="1"/>
            </p:cNvSpPr>
            <p:nvPr/>
          </p:nvSpPr>
          <p:spPr bwMode="auto">
            <a:xfrm flipV="1">
              <a:off x="3289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4" name="Line 2286"/>
            <p:cNvSpPr>
              <a:spLocks noChangeShapeType="1"/>
            </p:cNvSpPr>
            <p:nvPr/>
          </p:nvSpPr>
          <p:spPr bwMode="auto">
            <a:xfrm flipV="1">
              <a:off x="3289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5" name="Line 2287"/>
            <p:cNvSpPr>
              <a:spLocks noChangeShapeType="1"/>
            </p:cNvSpPr>
            <p:nvPr/>
          </p:nvSpPr>
          <p:spPr bwMode="auto">
            <a:xfrm flipV="1">
              <a:off x="3289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6" name="Line 2288"/>
            <p:cNvSpPr>
              <a:spLocks noChangeShapeType="1"/>
            </p:cNvSpPr>
            <p:nvPr/>
          </p:nvSpPr>
          <p:spPr bwMode="auto">
            <a:xfrm flipV="1">
              <a:off x="3289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7" name="Line 2289"/>
            <p:cNvSpPr>
              <a:spLocks noChangeShapeType="1"/>
            </p:cNvSpPr>
            <p:nvPr/>
          </p:nvSpPr>
          <p:spPr bwMode="auto">
            <a:xfrm flipV="1">
              <a:off x="3289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8" name="Line 2290"/>
            <p:cNvSpPr>
              <a:spLocks noChangeShapeType="1"/>
            </p:cNvSpPr>
            <p:nvPr/>
          </p:nvSpPr>
          <p:spPr bwMode="auto">
            <a:xfrm flipV="1">
              <a:off x="3289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49" name="Line 2291"/>
            <p:cNvSpPr>
              <a:spLocks noChangeShapeType="1"/>
            </p:cNvSpPr>
            <p:nvPr/>
          </p:nvSpPr>
          <p:spPr bwMode="auto">
            <a:xfrm flipV="1">
              <a:off x="3289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0" name="Line 2292"/>
            <p:cNvSpPr>
              <a:spLocks noChangeShapeType="1"/>
            </p:cNvSpPr>
            <p:nvPr/>
          </p:nvSpPr>
          <p:spPr bwMode="auto">
            <a:xfrm flipV="1">
              <a:off x="3289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1" name="Line 2293"/>
            <p:cNvSpPr>
              <a:spLocks noChangeShapeType="1"/>
            </p:cNvSpPr>
            <p:nvPr/>
          </p:nvSpPr>
          <p:spPr bwMode="auto">
            <a:xfrm flipV="1">
              <a:off x="3289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2" name="Line 2294"/>
            <p:cNvSpPr>
              <a:spLocks noChangeShapeType="1"/>
            </p:cNvSpPr>
            <p:nvPr/>
          </p:nvSpPr>
          <p:spPr bwMode="auto">
            <a:xfrm flipV="1">
              <a:off x="3289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3" name="Line 2295"/>
            <p:cNvSpPr>
              <a:spLocks noChangeShapeType="1"/>
            </p:cNvSpPr>
            <p:nvPr/>
          </p:nvSpPr>
          <p:spPr bwMode="auto">
            <a:xfrm flipV="1">
              <a:off x="3289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4" name="Line 2296"/>
            <p:cNvSpPr>
              <a:spLocks noChangeShapeType="1"/>
            </p:cNvSpPr>
            <p:nvPr/>
          </p:nvSpPr>
          <p:spPr bwMode="auto">
            <a:xfrm flipV="1">
              <a:off x="3289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5" name="Line 2297"/>
            <p:cNvSpPr>
              <a:spLocks noChangeShapeType="1"/>
            </p:cNvSpPr>
            <p:nvPr/>
          </p:nvSpPr>
          <p:spPr bwMode="auto">
            <a:xfrm flipV="1">
              <a:off x="3289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6" name="Line 2298"/>
            <p:cNvSpPr>
              <a:spLocks noChangeShapeType="1"/>
            </p:cNvSpPr>
            <p:nvPr/>
          </p:nvSpPr>
          <p:spPr bwMode="auto">
            <a:xfrm flipV="1">
              <a:off x="3597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7" name="Line 2299"/>
            <p:cNvSpPr>
              <a:spLocks noChangeShapeType="1"/>
            </p:cNvSpPr>
            <p:nvPr/>
          </p:nvSpPr>
          <p:spPr bwMode="auto">
            <a:xfrm flipV="1">
              <a:off x="3597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8" name="Line 2300"/>
            <p:cNvSpPr>
              <a:spLocks noChangeShapeType="1"/>
            </p:cNvSpPr>
            <p:nvPr/>
          </p:nvSpPr>
          <p:spPr bwMode="auto">
            <a:xfrm flipV="1">
              <a:off x="3597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59" name="Line 2301"/>
            <p:cNvSpPr>
              <a:spLocks noChangeShapeType="1"/>
            </p:cNvSpPr>
            <p:nvPr/>
          </p:nvSpPr>
          <p:spPr bwMode="auto">
            <a:xfrm flipV="1">
              <a:off x="3597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0" name="Line 2302"/>
            <p:cNvSpPr>
              <a:spLocks noChangeShapeType="1"/>
            </p:cNvSpPr>
            <p:nvPr/>
          </p:nvSpPr>
          <p:spPr bwMode="auto">
            <a:xfrm flipV="1">
              <a:off x="3597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1" name="Line 2303"/>
            <p:cNvSpPr>
              <a:spLocks noChangeShapeType="1"/>
            </p:cNvSpPr>
            <p:nvPr/>
          </p:nvSpPr>
          <p:spPr bwMode="auto">
            <a:xfrm flipV="1">
              <a:off x="3597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2" name="Line 2304"/>
            <p:cNvSpPr>
              <a:spLocks noChangeShapeType="1"/>
            </p:cNvSpPr>
            <p:nvPr/>
          </p:nvSpPr>
          <p:spPr bwMode="auto">
            <a:xfrm flipV="1">
              <a:off x="3597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3" name="Line 2305"/>
            <p:cNvSpPr>
              <a:spLocks noChangeShapeType="1"/>
            </p:cNvSpPr>
            <p:nvPr/>
          </p:nvSpPr>
          <p:spPr bwMode="auto">
            <a:xfrm flipV="1">
              <a:off x="3597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4" name="Line 2306"/>
            <p:cNvSpPr>
              <a:spLocks noChangeShapeType="1"/>
            </p:cNvSpPr>
            <p:nvPr/>
          </p:nvSpPr>
          <p:spPr bwMode="auto">
            <a:xfrm flipV="1">
              <a:off x="3597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5" name="Line 2307"/>
            <p:cNvSpPr>
              <a:spLocks noChangeShapeType="1"/>
            </p:cNvSpPr>
            <p:nvPr/>
          </p:nvSpPr>
          <p:spPr bwMode="auto">
            <a:xfrm flipV="1">
              <a:off x="3597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6" name="Line 2308"/>
            <p:cNvSpPr>
              <a:spLocks noChangeShapeType="1"/>
            </p:cNvSpPr>
            <p:nvPr/>
          </p:nvSpPr>
          <p:spPr bwMode="auto">
            <a:xfrm flipV="1">
              <a:off x="3597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7" name="Line 2309"/>
            <p:cNvSpPr>
              <a:spLocks noChangeShapeType="1"/>
            </p:cNvSpPr>
            <p:nvPr/>
          </p:nvSpPr>
          <p:spPr bwMode="auto">
            <a:xfrm flipV="1">
              <a:off x="3597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8" name="Line 2310"/>
            <p:cNvSpPr>
              <a:spLocks noChangeShapeType="1"/>
            </p:cNvSpPr>
            <p:nvPr/>
          </p:nvSpPr>
          <p:spPr bwMode="auto">
            <a:xfrm flipV="1">
              <a:off x="3597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69" name="Line 2311"/>
            <p:cNvSpPr>
              <a:spLocks noChangeShapeType="1"/>
            </p:cNvSpPr>
            <p:nvPr/>
          </p:nvSpPr>
          <p:spPr bwMode="auto">
            <a:xfrm flipV="1">
              <a:off x="3597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0" name="Line 2312"/>
            <p:cNvSpPr>
              <a:spLocks noChangeShapeType="1"/>
            </p:cNvSpPr>
            <p:nvPr/>
          </p:nvSpPr>
          <p:spPr bwMode="auto">
            <a:xfrm flipV="1">
              <a:off x="3597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1" name="Line 2313"/>
            <p:cNvSpPr>
              <a:spLocks noChangeShapeType="1"/>
            </p:cNvSpPr>
            <p:nvPr/>
          </p:nvSpPr>
          <p:spPr bwMode="auto">
            <a:xfrm flipV="1">
              <a:off x="3597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2" name="Line 2314"/>
            <p:cNvSpPr>
              <a:spLocks noChangeShapeType="1"/>
            </p:cNvSpPr>
            <p:nvPr/>
          </p:nvSpPr>
          <p:spPr bwMode="auto">
            <a:xfrm flipV="1">
              <a:off x="3597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3" name="Line 2315"/>
            <p:cNvSpPr>
              <a:spLocks noChangeShapeType="1"/>
            </p:cNvSpPr>
            <p:nvPr/>
          </p:nvSpPr>
          <p:spPr bwMode="auto">
            <a:xfrm flipV="1">
              <a:off x="3597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4" name="Line 2316"/>
            <p:cNvSpPr>
              <a:spLocks noChangeShapeType="1"/>
            </p:cNvSpPr>
            <p:nvPr/>
          </p:nvSpPr>
          <p:spPr bwMode="auto">
            <a:xfrm flipV="1">
              <a:off x="3597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5" name="Line 2317"/>
            <p:cNvSpPr>
              <a:spLocks noChangeShapeType="1"/>
            </p:cNvSpPr>
            <p:nvPr/>
          </p:nvSpPr>
          <p:spPr bwMode="auto">
            <a:xfrm flipV="1">
              <a:off x="3597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6" name="Line 2318"/>
            <p:cNvSpPr>
              <a:spLocks noChangeShapeType="1"/>
            </p:cNvSpPr>
            <p:nvPr/>
          </p:nvSpPr>
          <p:spPr bwMode="auto">
            <a:xfrm flipV="1">
              <a:off x="3597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7" name="Line 2319"/>
            <p:cNvSpPr>
              <a:spLocks noChangeShapeType="1"/>
            </p:cNvSpPr>
            <p:nvPr/>
          </p:nvSpPr>
          <p:spPr bwMode="auto">
            <a:xfrm flipV="1">
              <a:off x="3597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8" name="Line 2320"/>
            <p:cNvSpPr>
              <a:spLocks noChangeShapeType="1"/>
            </p:cNvSpPr>
            <p:nvPr/>
          </p:nvSpPr>
          <p:spPr bwMode="auto">
            <a:xfrm flipV="1">
              <a:off x="3597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79" name="Line 2321"/>
            <p:cNvSpPr>
              <a:spLocks noChangeShapeType="1"/>
            </p:cNvSpPr>
            <p:nvPr/>
          </p:nvSpPr>
          <p:spPr bwMode="auto">
            <a:xfrm flipV="1">
              <a:off x="3597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0" name="Line 2322"/>
            <p:cNvSpPr>
              <a:spLocks noChangeShapeType="1"/>
            </p:cNvSpPr>
            <p:nvPr/>
          </p:nvSpPr>
          <p:spPr bwMode="auto">
            <a:xfrm flipV="1">
              <a:off x="3597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1" name="Line 2323"/>
            <p:cNvSpPr>
              <a:spLocks noChangeShapeType="1"/>
            </p:cNvSpPr>
            <p:nvPr/>
          </p:nvSpPr>
          <p:spPr bwMode="auto">
            <a:xfrm flipV="1">
              <a:off x="3597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2" name="Line 2324"/>
            <p:cNvSpPr>
              <a:spLocks noChangeShapeType="1"/>
            </p:cNvSpPr>
            <p:nvPr/>
          </p:nvSpPr>
          <p:spPr bwMode="auto">
            <a:xfrm flipV="1">
              <a:off x="3597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3" name="Line 2325"/>
            <p:cNvSpPr>
              <a:spLocks noChangeShapeType="1"/>
            </p:cNvSpPr>
            <p:nvPr/>
          </p:nvSpPr>
          <p:spPr bwMode="auto">
            <a:xfrm flipV="1">
              <a:off x="3597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4" name="Line 2326"/>
            <p:cNvSpPr>
              <a:spLocks noChangeShapeType="1"/>
            </p:cNvSpPr>
            <p:nvPr/>
          </p:nvSpPr>
          <p:spPr bwMode="auto">
            <a:xfrm flipV="1">
              <a:off x="3597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5" name="Line 2327"/>
            <p:cNvSpPr>
              <a:spLocks noChangeShapeType="1"/>
            </p:cNvSpPr>
            <p:nvPr/>
          </p:nvSpPr>
          <p:spPr bwMode="auto">
            <a:xfrm flipV="1">
              <a:off x="3597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6" name="Line 2328"/>
            <p:cNvSpPr>
              <a:spLocks noChangeShapeType="1"/>
            </p:cNvSpPr>
            <p:nvPr/>
          </p:nvSpPr>
          <p:spPr bwMode="auto">
            <a:xfrm flipV="1">
              <a:off x="3904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7" name="Line 2329"/>
            <p:cNvSpPr>
              <a:spLocks noChangeShapeType="1"/>
            </p:cNvSpPr>
            <p:nvPr/>
          </p:nvSpPr>
          <p:spPr bwMode="auto">
            <a:xfrm flipV="1">
              <a:off x="3904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8" name="Line 2330"/>
            <p:cNvSpPr>
              <a:spLocks noChangeShapeType="1"/>
            </p:cNvSpPr>
            <p:nvPr/>
          </p:nvSpPr>
          <p:spPr bwMode="auto">
            <a:xfrm flipV="1">
              <a:off x="3904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89" name="Line 2331"/>
            <p:cNvSpPr>
              <a:spLocks noChangeShapeType="1"/>
            </p:cNvSpPr>
            <p:nvPr/>
          </p:nvSpPr>
          <p:spPr bwMode="auto">
            <a:xfrm flipV="1">
              <a:off x="3904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0" name="Line 2332"/>
            <p:cNvSpPr>
              <a:spLocks noChangeShapeType="1"/>
            </p:cNvSpPr>
            <p:nvPr/>
          </p:nvSpPr>
          <p:spPr bwMode="auto">
            <a:xfrm flipV="1">
              <a:off x="3904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1" name="Line 2333"/>
            <p:cNvSpPr>
              <a:spLocks noChangeShapeType="1"/>
            </p:cNvSpPr>
            <p:nvPr/>
          </p:nvSpPr>
          <p:spPr bwMode="auto">
            <a:xfrm flipV="1">
              <a:off x="3904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2" name="Line 2334"/>
            <p:cNvSpPr>
              <a:spLocks noChangeShapeType="1"/>
            </p:cNvSpPr>
            <p:nvPr/>
          </p:nvSpPr>
          <p:spPr bwMode="auto">
            <a:xfrm flipV="1">
              <a:off x="3904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3" name="Line 2335"/>
            <p:cNvSpPr>
              <a:spLocks noChangeShapeType="1"/>
            </p:cNvSpPr>
            <p:nvPr/>
          </p:nvSpPr>
          <p:spPr bwMode="auto">
            <a:xfrm flipV="1">
              <a:off x="3904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4" name="Line 2336"/>
            <p:cNvSpPr>
              <a:spLocks noChangeShapeType="1"/>
            </p:cNvSpPr>
            <p:nvPr/>
          </p:nvSpPr>
          <p:spPr bwMode="auto">
            <a:xfrm flipV="1">
              <a:off x="3904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5" name="Line 2337"/>
            <p:cNvSpPr>
              <a:spLocks noChangeShapeType="1"/>
            </p:cNvSpPr>
            <p:nvPr/>
          </p:nvSpPr>
          <p:spPr bwMode="auto">
            <a:xfrm flipV="1">
              <a:off x="3904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6" name="Line 2338"/>
            <p:cNvSpPr>
              <a:spLocks noChangeShapeType="1"/>
            </p:cNvSpPr>
            <p:nvPr/>
          </p:nvSpPr>
          <p:spPr bwMode="auto">
            <a:xfrm flipV="1">
              <a:off x="3904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7" name="Line 2339"/>
            <p:cNvSpPr>
              <a:spLocks noChangeShapeType="1"/>
            </p:cNvSpPr>
            <p:nvPr/>
          </p:nvSpPr>
          <p:spPr bwMode="auto">
            <a:xfrm flipV="1">
              <a:off x="3904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8" name="Line 2340"/>
            <p:cNvSpPr>
              <a:spLocks noChangeShapeType="1"/>
            </p:cNvSpPr>
            <p:nvPr/>
          </p:nvSpPr>
          <p:spPr bwMode="auto">
            <a:xfrm flipV="1">
              <a:off x="3904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3999" name="Line 2341"/>
            <p:cNvSpPr>
              <a:spLocks noChangeShapeType="1"/>
            </p:cNvSpPr>
            <p:nvPr/>
          </p:nvSpPr>
          <p:spPr bwMode="auto">
            <a:xfrm flipV="1">
              <a:off x="3904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0" name="Line 2342"/>
            <p:cNvSpPr>
              <a:spLocks noChangeShapeType="1"/>
            </p:cNvSpPr>
            <p:nvPr/>
          </p:nvSpPr>
          <p:spPr bwMode="auto">
            <a:xfrm flipV="1">
              <a:off x="3904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1" name="Line 2343"/>
            <p:cNvSpPr>
              <a:spLocks noChangeShapeType="1"/>
            </p:cNvSpPr>
            <p:nvPr/>
          </p:nvSpPr>
          <p:spPr bwMode="auto">
            <a:xfrm flipV="1">
              <a:off x="3904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2" name="Line 2344"/>
            <p:cNvSpPr>
              <a:spLocks noChangeShapeType="1"/>
            </p:cNvSpPr>
            <p:nvPr/>
          </p:nvSpPr>
          <p:spPr bwMode="auto">
            <a:xfrm flipV="1">
              <a:off x="3904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3" name="Line 2345"/>
            <p:cNvSpPr>
              <a:spLocks noChangeShapeType="1"/>
            </p:cNvSpPr>
            <p:nvPr/>
          </p:nvSpPr>
          <p:spPr bwMode="auto">
            <a:xfrm flipV="1">
              <a:off x="3904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4" name="Line 2346"/>
            <p:cNvSpPr>
              <a:spLocks noChangeShapeType="1"/>
            </p:cNvSpPr>
            <p:nvPr/>
          </p:nvSpPr>
          <p:spPr bwMode="auto">
            <a:xfrm flipV="1">
              <a:off x="3904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5" name="Line 2347"/>
            <p:cNvSpPr>
              <a:spLocks noChangeShapeType="1"/>
            </p:cNvSpPr>
            <p:nvPr/>
          </p:nvSpPr>
          <p:spPr bwMode="auto">
            <a:xfrm flipV="1">
              <a:off x="3904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6" name="Line 2348"/>
            <p:cNvSpPr>
              <a:spLocks noChangeShapeType="1"/>
            </p:cNvSpPr>
            <p:nvPr/>
          </p:nvSpPr>
          <p:spPr bwMode="auto">
            <a:xfrm flipV="1">
              <a:off x="3904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7" name="Line 2349"/>
            <p:cNvSpPr>
              <a:spLocks noChangeShapeType="1"/>
            </p:cNvSpPr>
            <p:nvPr/>
          </p:nvSpPr>
          <p:spPr bwMode="auto">
            <a:xfrm flipV="1">
              <a:off x="3904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8" name="Line 2350"/>
            <p:cNvSpPr>
              <a:spLocks noChangeShapeType="1"/>
            </p:cNvSpPr>
            <p:nvPr/>
          </p:nvSpPr>
          <p:spPr bwMode="auto">
            <a:xfrm flipV="1">
              <a:off x="3904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09" name="Line 2351"/>
            <p:cNvSpPr>
              <a:spLocks noChangeShapeType="1"/>
            </p:cNvSpPr>
            <p:nvPr/>
          </p:nvSpPr>
          <p:spPr bwMode="auto">
            <a:xfrm flipV="1">
              <a:off x="3904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0" name="Line 2352"/>
            <p:cNvSpPr>
              <a:spLocks noChangeShapeType="1"/>
            </p:cNvSpPr>
            <p:nvPr/>
          </p:nvSpPr>
          <p:spPr bwMode="auto">
            <a:xfrm flipV="1">
              <a:off x="3904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1" name="Line 2353"/>
            <p:cNvSpPr>
              <a:spLocks noChangeShapeType="1"/>
            </p:cNvSpPr>
            <p:nvPr/>
          </p:nvSpPr>
          <p:spPr bwMode="auto">
            <a:xfrm flipV="1">
              <a:off x="3904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2" name="Line 2354"/>
            <p:cNvSpPr>
              <a:spLocks noChangeShapeType="1"/>
            </p:cNvSpPr>
            <p:nvPr/>
          </p:nvSpPr>
          <p:spPr bwMode="auto">
            <a:xfrm flipV="1">
              <a:off x="3904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3" name="Line 2355"/>
            <p:cNvSpPr>
              <a:spLocks noChangeShapeType="1"/>
            </p:cNvSpPr>
            <p:nvPr/>
          </p:nvSpPr>
          <p:spPr bwMode="auto">
            <a:xfrm flipV="1">
              <a:off x="3904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4" name="Line 2356"/>
            <p:cNvSpPr>
              <a:spLocks noChangeShapeType="1"/>
            </p:cNvSpPr>
            <p:nvPr/>
          </p:nvSpPr>
          <p:spPr bwMode="auto">
            <a:xfrm flipV="1">
              <a:off x="3904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5" name="Line 2357"/>
            <p:cNvSpPr>
              <a:spLocks noChangeShapeType="1"/>
            </p:cNvSpPr>
            <p:nvPr/>
          </p:nvSpPr>
          <p:spPr bwMode="auto">
            <a:xfrm flipV="1">
              <a:off x="3904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6" name="Line 2358"/>
            <p:cNvSpPr>
              <a:spLocks noChangeShapeType="1"/>
            </p:cNvSpPr>
            <p:nvPr/>
          </p:nvSpPr>
          <p:spPr bwMode="auto">
            <a:xfrm flipV="1">
              <a:off x="4211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7" name="Line 2359"/>
            <p:cNvSpPr>
              <a:spLocks noChangeShapeType="1"/>
            </p:cNvSpPr>
            <p:nvPr/>
          </p:nvSpPr>
          <p:spPr bwMode="auto">
            <a:xfrm flipV="1">
              <a:off x="4211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8" name="Line 2360"/>
            <p:cNvSpPr>
              <a:spLocks noChangeShapeType="1"/>
            </p:cNvSpPr>
            <p:nvPr/>
          </p:nvSpPr>
          <p:spPr bwMode="auto">
            <a:xfrm flipV="1">
              <a:off x="4211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19" name="Line 2361"/>
            <p:cNvSpPr>
              <a:spLocks noChangeShapeType="1"/>
            </p:cNvSpPr>
            <p:nvPr/>
          </p:nvSpPr>
          <p:spPr bwMode="auto">
            <a:xfrm flipV="1">
              <a:off x="4211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0" name="Line 2362"/>
            <p:cNvSpPr>
              <a:spLocks noChangeShapeType="1"/>
            </p:cNvSpPr>
            <p:nvPr/>
          </p:nvSpPr>
          <p:spPr bwMode="auto">
            <a:xfrm flipV="1">
              <a:off x="4211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1" name="Line 2363"/>
            <p:cNvSpPr>
              <a:spLocks noChangeShapeType="1"/>
            </p:cNvSpPr>
            <p:nvPr/>
          </p:nvSpPr>
          <p:spPr bwMode="auto">
            <a:xfrm flipV="1">
              <a:off x="4211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2" name="Line 2364"/>
            <p:cNvSpPr>
              <a:spLocks noChangeShapeType="1"/>
            </p:cNvSpPr>
            <p:nvPr/>
          </p:nvSpPr>
          <p:spPr bwMode="auto">
            <a:xfrm flipV="1">
              <a:off x="4211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3" name="Line 2365"/>
            <p:cNvSpPr>
              <a:spLocks noChangeShapeType="1"/>
            </p:cNvSpPr>
            <p:nvPr/>
          </p:nvSpPr>
          <p:spPr bwMode="auto">
            <a:xfrm flipV="1">
              <a:off x="4211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4" name="Line 2366"/>
            <p:cNvSpPr>
              <a:spLocks noChangeShapeType="1"/>
            </p:cNvSpPr>
            <p:nvPr/>
          </p:nvSpPr>
          <p:spPr bwMode="auto">
            <a:xfrm flipV="1">
              <a:off x="4211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5" name="Line 2367"/>
            <p:cNvSpPr>
              <a:spLocks noChangeShapeType="1"/>
            </p:cNvSpPr>
            <p:nvPr/>
          </p:nvSpPr>
          <p:spPr bwMode="auto">
            <a:xfrm flipV="1">
              <a:off x="4211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6" name="Line 2368"/>
            <p:cNvSpPr>
              <a:spLocks noChangeShapeType="1"/>
            </p:cNvSpPr>
            <p:nvPr/>
          </p:nvSpPr>
          <p:spPr bwMode="auto">
            <a:xfrm flipV="1">
              <a:off x="4211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7" name="Line 2369"/>
            <p:cNvSpPr>
              <a:spLocks noChangeShapeType="1"/>
            </p:cNvSpPr>
            <p:nvPr/>
          </p:nvSpPr>
          <p:spPr bwMode="auto">
            <a:xfrm flipV="1">
              <a:off x="4211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8" name="Line 2370"/>
            <p:cNvSpPr>
              <a:spLocks noChangeShapeType="1"/>
            </p:cNvSpPr>
            <p:nvPr/>
          </p:nvSpPr>
          <p:spPr bwMode="auto">
            <a:xfrm flipV="1">
              <a:off x="4211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29" name="Line 2371"/>
            <p:cNvSpPr>
              <a:spLocks noChangeShapeType="1"/>
            </p:cNvSpPr>
            <p:nvPr/>
          </p:nvSpPr>
          <p:spPr bwMode="auto">
            <a:xfrm flipV="1">
              <a:off x="4211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0" name="Line 2372"/>
            <p:cNvSpPr>
              <a:spLocks noChangeShapeType="1"/>
            </p:cNvSpPr>
            <p:nvPr/>
          </p:nvSpPr>
          <p:spPr bwMode="auto">
            <a:xfrm flipV="1">
              <a:off x="4211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1" name="Line 2373"/>
            <p:cNvSpPr>
              <a:spLocks noChangeShapeType="1"/>
            </p:cNvSpPr>
            <p:nvPr/>
          </p:nvSpPr>
          <p:spPr bwMode="auto">
            <a:xfrm flipV="1">
              <a:off x="4211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2" name="Line 2374"/>
            <p:cNvSpPr>
              <a:spLocks noChangeShapeType="1"/>
            </p:cNvSpPr>
            <p:nvPr/>
          </p:nvSpPr>
          <p:spPr bwMode="auto">
            <a:xfrm flipV="1">
              <a:off x="4211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3" name="Line 2375"/>
            <p:cNvSpPr>
              <a:spLocks noChangeShapeType="1"/>
            </p:cNvSpPr>
            <p:nvPr/>
          </p:nvSpPr>
          <p:spPr bwMode="auto">
            <a:xfrm flipV="1">
              <a:off x="4211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4" name="Line 2376"/>
            <p:cNvSpPr>
              <a:spLocks noChangeShapeType="1"/>
            </p:cNvSpPr>
            <p:nvPr/>
          </p:nvSpPr>
          <p:spPr bwMode="auto">
            <a:xfrm flipV="1">
              <a:off x="4211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5" name="Line 2377"/>
            <p:cNvSpPr>
              <a:spLocks noChangeShapeType="1"/>
            </p:cNvSpPr>
            <p:nvPr/>
          </p:nvSpPr>
          <p:spPr bwMode="auto">
            <a:xfrm flipV="1">
              <a:off x="4211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6" name="Line 2378"/>
            <p:cNvSpPr>
              <a:spLocks noChangeShapeType="1"/>
            </p:cNvSpPr>
            <p:nvPr/>
          </p:nvSpPr>
          <p:spPr bwMode="auto">
            <a:xfrm flipV="1">
              <a:off x="4211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7" name="Line 2379"/>
            <p:cNvSpPr>
              <a:spLocks noChangeShapeType="1"/>
            </p:cNvSpPr>
            <p:nvPr/>
          </p:nvSpPr>
          <p:spPr bwMode="auto">
            <a:xfrm flipV="1">
              <a:off x="4211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8" name="Line 2380"/>
            <p:cNvSpPr>
              <a:spLocks noChangeShapeType="1"/>
            </p:cNvSpPr>
            <p:nvPr/>
          </p:nvSpPr>
          <p:spPr bwMode="auto">
            <a:xfrm flipV="1">
              <a:off x="4211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39" name="Line 2381"/>
            <p:cNvSpPr>
              <a:spLocks noChangeShapeType="1"/>
            </p:cNvSpPr>
            <p:nvPr/>
          </p:nvSpPr>
          <p:spPr bwMode="auto">
            <a:xfrm flipV="1">
              <a:off x="4211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0" name="Line 2382"/>
            <p:cNvSpPr>
              <a:spLocks noChangeShapeType="1"/>
            </p:cNvSpPr>
            <p:nvPr/>
          </p:nvSpPr>
          <p:spPr bwMode="auto">
            <a:xfrm flipV="1">
              <a:off x="4211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1" name="Line 2383"/>
            <p:cNvSpPr>
              <a:spLocks noChangeShapeType="1"/>
            </p:cNvSpPr>
            <p:nvPr/>
          </p:nvSpPr>
          <p:spPr bwMode="auto">
            <a:xfrm flipV="1">
              <a:off x="4211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2" name="Line 2384"/>
            <p:cNvSpPr>
              <a:spLocks noChangeShapeType="1"/>
            </p:cNvSpPr>
            <p:nvPr/>
          </p:nvSpPr>
          <p:spPr bwMode="auto">
            <a:xfrm flipV="1">
              <a:off x="4211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3" name="Line 2385"/>
            <p:cNvSpPr>
              <a:spLocks noChangeShapeType="1"/>
            </p:cNvSpPr>
            <p:nvPr/>
          </p:nvSpPr>
          <p:spPr bwMode="auto">
            <a:xfrm flipV="1">
              <a:off x="4211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4" name="Line 2386"/>
            <p:cNvSpPr>
              <a:spLocks noChangeShapeType="1"/>
            </p:cNvSpPr>
            <p:nvPr/>
          </p:nvSpPr>
          <p:spPr bwMode="auto">
            <a:xfrm flipV="1">
              <a:off x="4211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5" name="Line 2387"/>
            <p:cNvSpPr>
              <a:spLocks noChangeShapeType="1"/>
            </p:cNvSpPr>
            <p:nvPr/>
          </p:nvSpPr>
          <p:spPr bwMode="auto">
            <a:xfrm flipV="1">
              <a:off x="4211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6" name="Line 2388"/>
            <p:cNvSpPr>
              <a:spLocks noChangeShapeType="1"/>
            </p:cNvSpPr>
            <p:nvPr/>
          </p:nvSpPr>
          <p:spPr bwMode="auto">
            <a:xfrm flipV="1">
              <a:off x="4518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7" name="Line 2389"/>
            <p:cNvSpPr>
              <a:spLocks noChangeShapeType="1"/>
            </p:cNvSpPr>
            <p:nvPr/>
          </p:nvSpPr>
          <p:spPr bwMode="auto">
            <a:xfrm flipV="1">
              <a:off x="4518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8" name="Line 2390"/>
            <p:cNvSpPr>
              <a:spLocks noChangeShapeType="1"/>
            </p:cNvSpPr>
            <p:nvPr/>
          </p:nvSpPr>
          <p:spPr bwMode="auto">
            <a:xfrm flipV="1">
              <a:off x="4518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49" name="Line 2391"/>
            <p:cNvSpPr>
              <a:spLocks noChangeShapeType="1"/>
            </p:cNvSpPr>
            <p:nvPr/>
          </p:nvSpPr>
          <p:spPr bwMode="auto">
            <a:xfrm flipV="1">
              <a:off x="4518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0" name="Line 2392"/>
            <p:cNvSpPr>
              <a:spLocks noChangeShapeType="1"/>
            </p:cNvSpPr>
            <p:nvPr/>
          </p:nvSpPr>
          <p:spPr bwMode="auto">
            <a:xfrm flipV="1">
              <a:off x="4518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1" name="Line 2393"/>
            <p:cNvSpPr>
              <a:spLocks noChangeShapeType="1"/>
            </p:cNvSpPr>
            <p:nvPr/>
          </p:nvSpPr>
          <p:spPr bwMode="auto">
            <a:xfrm flipV="1">
              <a:off x="4518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2" name="Line 2394"/>
            <p:cNvSpPr>
              <a:spLocks noChangeShapeType="1"/>
            </p:cNvSpPr>
            <p:nvPr/>
          </p:nvSpPr>
          <p:spPr bwMode="auto">
            <a:xfrm flipV="1">
              <a:off x="4518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3" name="Line 2395"/>
            <p:cNvSpPr>
              <a:spLocks noChangeShapeType="1"/>
            </p:cNvSpPr>
            <p:nvPr/>
          </p:nvSpPr>
          <p:spPr bwMode="auto">
            <a:xfrm flipV="1">
              <a:off x="4518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4" name="Line 2396"/>
            <p:cNvSpPr>
              <a:spLocks noChangeShapeType="1"/>
            </p:cNvSpPr>
            <p:nvPr/>
          </p:nvSpPr>
          <p:spPr bwMode="auto">
            <a:xfrm flipV="1">
              <a:off x="4518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5" name="Line 2397"/>
            <p:cNvSpPr>
              <a:spLocks noChangeShapeType="1"/>
            </p:cNvSpPr>
            <p:nvPr/>
          </p:nvSpPr>
          <p:spPr bwMode="auto">
            <a:xfrm flipV="1">
              <a:off x="4518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6" name="Line 2398"/>
            <p:cNvSpPr>
              <a:spLocks noChangeShapeType="1"/>
            </p:cNvSpPr>
            <p:nvPr/>
          </p:nvSpPr>
          <p:spPr bwMode="auto">
            <a:xfrm flipV="1">
              <a:off x="4518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7" name="Line 2399"/>
            <p:cNvSpPr>
              <a:spLocks noChangeShapeType="1"/>
            </p:cNvSpPr>
            <p:nvPr/>
          </p:nvSpPr>
          <p:spPr bwMode="auto">
            <a:xfrm flipV="1">
              <a:off x="4518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8" name="Line 2400"/>
            <p:cNvSpPr>
              <a:spLocks noChangeShapeType="1"/>
            </p:cNvSpPr>
            <p:nvPr/>
          </p:nvSpPr>
          <p:spPr bwMode="auto">
            <a:xfrm flipV="1">
              <a:off x="4518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59" name="Line 2401"/>
            <p:cNvSpPr>
              <a:spLocks noChangeShapeType="1"/>
            </p:cNvSpPr>
            <p:nvPr/>
          </p:nvSpPr>
          <p:spPr bwMode="auto">
            <a:xfrm flipV="1">
              <a:off x="4518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0" name="Line 2402"/>
            <p:cNvSpPr>
              <a:spLocks noChangeShapeType="1"/>
            </p:cNvSpPr>
            <p:nvPr/>
          </p:nvSpPr>
          <p:spPr bwMode="auto">
            <a:xfrm flipV="1">
              <a:off x="4518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1" name="Line 2403"/>
            <p:cNvSpPr>
              <a:spLocks noChangeShapeType="1"/>
            </p:cNvSpPr>
            <p:nvPr/>
          </p:nvSpPr>
          <p:spPr bwMode="auto">
            <a:xfrm flipV="1">
              <a:off x="4518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2" name="Line 2404"/>
            <p:cNvSpPr>
              <a:spLocks noChangeShapeType="1"/>
            </p:cNvSpPr>
            <p:nvPr/>
          </p:nvSpPr>
          <p:spPr bwMode="auto">
            <a:xfrm flipV="1">
              <a:off x="4518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3" name="Line 2405"/>
            <p:cNvSpPr>
              <a:spLocks noChangeShapeType="1"/>
            </p:cNvSpPr>
            <p:nvPr/>
          </p:nvSpPr>
          <p:spPr bwMode="auto">
            <a:xfrm flipV="1">
              <a:off x="4518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4" name="Line 2406"/>
            <p:cNvSpPr>
              <a:spLocks noChangeShapeType="1"/>
            </p:cNvSpPr>
            <p:nvPr/>
          </p:nvSpPr>
          <p:spPr bwMode="auto">
            <a:xfrm flipV="1">
              <a:off x="4518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5" name="Line 2407"/>
            <p:cNvSpPr>
              <a:spLocks noChangeShapeType="1"/>
            </p:cNvSpPr>
            <p:nvPr/>
          </p:nvSpPr>
          <p:spPr bwMode="auto">
            <a:xfrm flipV="1">
              <a:off x="4518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6" name="Line 2408"/>
            <p:cNvSpPr>
              <a:spLocks noChangeShapeType="1"/>
            </p:cNvSpPr>
            <p:nvPr/>
          </p:nvSpPr>
          <p:spPr bwMode="auto">
            <a:xfrm flipV="1">
              <a:off x="4518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7" name="Line 2409"/>
            <p:cNvSpPr>
              <a:spLocks noChangeShapeType="1"/>
            </p:cNvSpPr>
            <p:nvPr/>
          </p:nvSpPr>
          <p:spPr bwMode="auto">
            <a:xfrm flipV="1">
              <a:off x="4518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8" name="Line 2410"/>
            <p:cNvSpPr>
              <a:spLocks noChangeShapeType="1"/>
            </p:cNvSpPr>
            <p:nvPr/>
          </p:nvSpPr>
          <p:spPr bwMode="auto">
            <a:xfrm flipV="1">
              <a:off x="4518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69" name="Line 2411"/>
            <p:cNvSpPr>
              <a:spLocks noChangeShapeType="1"/>
            </p:cNvSpPr>
            <p:nvPr/>
          </p:nvSpPr>
          <p:spPr bwMode="auto">
            <a:xfrm flipV="1">
              <a:off x="4518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0" name="Line 2412"/>
            <p:cNvSpPr>
              <a:spLocks noChangeShapeType="1"/>
            </p:cNvSpPr>
            <p:nvPr/>
          </p:nvSpPr>
          <p:spPr bwMode="auto">
            <a:xfrm flipV="1">
              <a:off x="4518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1" name="Line 2413"/>
            <p:cNvSpPr>
              <a:spLocks noChangeShapeType="1"/>
            </p:cNvSpPr>
            <p:nvPr/>
          </p:nvSpPr>
          <p:spPr bwMode="auto">
            <a:xfrm flipV="1">
              <a:off x="4518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2" name="Line 2414"/>
            <p:cNvSpPr>
              <a:spLocks noChangeShapeType="1"/>
            </p:cNvSpPr>
            <p:nvPr/>
          </p:nvSpPr>
          <p:spPr bwMode="auto">
            <a:xfrm flipV="1">
              <a:off x="4518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3" name="Line 2415"/>
            <p:cNvSpPr>
              <a:spLocks noChangeShapeType="1"/>
            </p:cNvSpPr>
            <p:nvPr/>
          </p:nvSpPr>
          <p:spPr bwMode="auto">
            <a:xfrm flipV="1">
              <a:off x="4518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4" name="Line 2416"/>
            <p:cNvSpPr>
              <a:spLocks noChangeShapeType="1"/>
            </p:cNvSpPr>
            <p:nvPr/>
          </p:nvSpPr>
          <p:spPr bwMode="auto">
            <a:xfrm flipV="1">
              <a:off x="4518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5" name="Line 2417"/>
            <p:cNvSpPr>
              <a:spLocks noChangeShapeType="1"/>
            </p:cNvSpPr>
            <p:nvPr/>
          </p:nvSpPr>
          <p:spPr bwMode="auto">
            <a:xfrm flipV="1">
              <a:off x="4518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6" name="Line 2418"/>
            <p:cNvSpPr>
              <a:spLocks noChangeShapeType="1"/>
            </p:cNvSpPr>
            <p:nvPr/>
          </p:nvSpPr>
          <p:spPr bwMode="auto">
            <a:xfrm flipV="1">
              <a:off x="4825" y="324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7" name="Line 2419"/>
            <p:cNvSpPr>
              <a:spLocks noChangeShapeType="1"/>
            </p:cNvSpPr>
            <p:nvPr/>
          </p:nvSpPr>
          <p:spPr bwMode="auto">
            <a:xfrm flipV="1">
              <a:off x="4825" y="316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8" name="Line 2420"/>
            <p:cNvSpPr>
              <a:spLocks noChangeShapeType="1"/>
            </p:cNvSpPr>
            <p:nvPr/>
          </p:nvSpPr>
          <p:spPr bwMode="auto">
            <a:xfrm flipV="1">
              <a:off x="4825" y="307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79" name="Line 2421"/>
            <p:cNvSpPr>
              <a:spLocks noChangeShapeType="1"/>
            </p:cNvSpPr>
            <p:nvPr/>
          </p:nvSpPr>
          <p:spPr bwMode="auto">
            <a:xfrm flipV="1">
              <a:off x="4825" y="299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0" name="Line 2422"/>
            <p:cNvSpPr>
              <a:spLocks noChangeShapeType="1"/>
            </p:cNvSpPr>
            <p:nvPr/>
          </p:nvSpPr>
          <p:spPr bwMode="auto">
            <a:xfrm flipV="1">
              <a:off x="4825" y="291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1" name="Line 2423"/>
            <p:cNvSpPr>
              <a:spLocks noChangeShapeType="1"/>
            </p:cNvSpPr>
            <p:nvPr/>
          </p:nvSpPr>
          <p:spPr bwMode="auto">
            <a:xfrm flipV="1">
              <a:off x="4825" y="283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2" name="Line 2424"/>
            <p:cNvSpPr>
              <a:spLocks noChangeShapeType="1"/>
            </p:cNvSpPr>
            <p:nvPr/>
          </p:nvSpPr>
          <p:spPr bwMode="auto">
            <a:xfrm flipV="1">
              <a:off x="4825" y="275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3" name="Line 2425"/>
            <p:cNvSpPr>
              <a:spLocks noChangeShapeType="1"/>
            </p:cNvSpPr>
            <p:nvPr/>
          </p:nvSpPr>
          <p:spPr bwMode="auto">
            <a:xfrm flipV="1">
              <a:off x="4825" y="266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4" name="Line 2426"/>
            <p:cNvSpPr>
              <a:spLocks noChangeShapeType="1"/>
            </p:cNvSpPr>
            <p:nvPr/>
          </p:nvSpPr>
          <p:spPr bwMode="auto">
            <a:xfrm flipV="1">
              <a:off x="4825" y="258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5" name="Line 2427"/>
            <p:cNvSpPr>
              <a:spLocks noChangeShapeType="1"/>
            </p:cNvSpPr>
            <p:nvPr/>
          </p:nvSpPr>
          <p:spPr bwMode="auto">
            <a:xfrm flipV="1">
              <a:off x="4825" y="250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6" name="Line 2428"/>
            <p:cNvSpPr>
              <a:spLocks noChangeShapeType="1"/>
            </p:cNvSpPr>
            <p:nvPr/>
          </p:nvSpPr>
          <p:spPr bwMode="auto">
            <a:xfrm flipV="1">
              <a:off x="4825" y="242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7" name="Line 2429"/>
            <p:cNvSpPr>
              <a:spLocks noChangeShapeType="1"/>
            </p:cNvSpPr>
            <p:nvPr/>
          </p:nvSpPr>
          <p:spPr bwMode="auto">
            <a:xfrm flipV="1">
              <a:off x="4825" y="234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8" name="Line 2430"/>
            <p:cNvSpPr>
              <a:spLocks noChangeShapeType="1"/>
            </p:cNvSpPr>
            <p:nvPr/>
          </p:nvSpPr>
          <p:spPr bwMode="auto">
            <a:xfrm flipV="1">
              <a:off x="4825" y="226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89" name="Line 2431"/>
            <p:cNvSpPr>
              <a:spLocks noChangeShapeType="1"/>
            </p:cNvSpPr>
            <p:nvPr/>
          </p:nvSpPr>
          <p:spPr bwMode="auto">
            <a:xfrm flipV="1">
              <a:off x="4825" y="217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0" name="Line 2432"/>
            <p:cNvSpPr>
              <a:spLocks noChangeShapeType="1"/>
            </p:cNvSpPr>
            <p:nvPr/>
          </p:nvSpPr>
          <p:spPr bwMode="auto">
            <a:xfrm flipV="1">
              <a:off x="4825" y="209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1" name="Line 2433"/>
            <p:cNvSpPr>
              <a:spLocks noChangeShapeType="1"/>
            </p:cNvSpPr>
            <p:nvPr/>
          </p:nvSpPr>
          <p:spPr bwMode="auto">
            <a:xfrm flipV="1">
              <a:off x="4825" y="201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2" name="Line 2434"/>
            <p:cNvSpPr>
              <a:spLocks noChangeShapeType="1"/>
            </p:cNvSpPr>
            <p:nvPr/>
          </p:nvSpPr>
          <p:spPr bwMode="auto">
            <a:xfrm flipV="1">
              <a:off x="4825" y="193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3" name="Line 2435"/>
            <p:cNvSpPr>
              <a:spLocks noChangeShapeType="1"/>
            </p:cNvSpPr>
            <p:nvPr/>
          </p:nvSpPr>
          <p:spPr bwMode="auto">
            <a:xfrm flipV="1">
              <a:off x="4825" y="1850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4" name="Line 2436"/>
            <p:cNvSpPr>
              <a:spLocks noChangeShapeType="1"/>
            </p:cNvSpPr>
            <p:nvPr/>
          </p:nvSpPr>
          <p:spPr bwMode="auto">
            <a:xfrm flipV="1">
              <a:off x="4825" y="1768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5" name="Line 2437"/>
            <p:cNvSpPr>
              <a:spLocks noChangeShapeType="1"/>
            </p:cNvSpPr>
            <p:nvPr/>
          </p:nvSpPr>
          <p:spPr bwMode="auto">
            <a:xfrm flipV="1">
              <a:off x="4825" y="1686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6" name="Line 2438"/>
            <p:cNvSpPr>
              <a:spLocks noChangeShapeType="1"/>
            </p:cNvSpPr>
            <p:nvPr/>
          </p:nvSpPr>
          <p:spPr bwMode="auto">
            <a:xfrm flipV="1">
              <a:off x="4825" y="1604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7" name="Line 2439"/>
            <p:cNvSpPr>
              <a:spLocks noChangeShapeType="1"/>
            </p:cNvSpPr>
            <p:nvPr/>
          </p:nvSpPr>
          <p:spPr bwMode="auto">
            <a:xfrm flipV="1">
              <a:off x="4825" y="1522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8" name="Line 2440"/>
            <p:cNvSpPr>
              <a:spLocks noChangeShapeType="1"/>
            </p:cNvSpPr>
            <p:nvPr/>
          </p:nvSpPr>
          <p:spPr bwMode="auto">
            <a:xfrm flipV="1">
              <a:off x="4825" y="1441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099" name="Line 2441"/>
            <p:cNvSpPr>
              <a:spLocks noChangeShapeType="1"/>
            </p:cNvSpPr>
            <p:nvPr/>
          </p:nvSpPr>
          <p:spPr bwMode="auto">
            <a:xfrm flipV="1">
              <a:off x="4825" y="135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0" name="Line 2442"/>
            <p:cNvSpPr>
              <a:spLocks noChangeShapeType="1"/>
            </p:cNvSpPr>
            <p:nvPr/>
          </p:nvSpPr>
          <p:spPr bwMode="auto">
            <a:xfrm flipV="1">
              <a:off x="4825" y="127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1" name="Line 2443"/>
            <p:cNvSpPr>
              <a:spLocks noChangeShapeType="1"/>
            </p:cNvSpPr>
            <p:nvPr/>
          </p:nvSpPr>
          <p:spPr bwMode="auto">
            <a:xfrm flipV="1">
              <a:off x="4825" y="119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2" name="Line 2444"/>
            <p:cNvSpPr>
              <a:spLocks noChangeShapeType="1"/>
            </p:cNvSpPr>
            <p:nvPr/>
          </p:nvSpPr>
          <p:spPr bwMode="auto">
            <a:xfrm flipV="1">
              <a:off x="4825" y="111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3" name="Line 2445"/>
            <p:cNvSpPr>
              <a:spLocks noChangeShapeType="1"/>
            </p:cNvSpPr>
            <p:nvPr/>
          </p:nvSpPr>
          <p:spPr bwMode="auto">
            <a:xfrm flipV="1">
              <a:off x="4825" y="1031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4" name="Line 2446"/>
            <p:cNvSpPr>
              <a:spLocks noChangeShapeType="1"/>
            </p:cNvSpPr>
            <p:nvPr/>
          </p:nvSpPr>
          <p:spPr bwMode="auto">
            <a:xfrm flipV="1">
              <a:off x="4825" y="9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5" name="Line 2447"/>
            <p:cNvSpPr>
              <a:spLocks noChangeShapeType="1"/>
            </p:cNvSpPr>
            <p:nvPr/>
          </p:nvSpPr>
          <p:spPr bwMode="auto">
            <a:xfrm flipV="1">
              <a:off x="4825" y="867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6" name="Line 2448"/>
            <p:cNvSpPr>
              <a:spLocks noChangeShapeType="1"/>
            </p:cNvSpPr>
            <p:nvPr/>
          </p:nvSpPr>
          <p:spPr bwMode="auto">
            <a:xfrm flipV="1">
              <a:off x="1139" y="826"/>
              <a:ext cx="1" cy="2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7" name="Line 2449"/>
            <p:cNvSpPr>
              <a:spLocks noChangeShapeType="1"/>
            </p:cNvSpPr>
            <p:nvPr/>
          </p:nvSpPr>
          <p:spPr bwMode="auto">
            <a:xfrm flipH="1">
              <a:off x="1057" y="3284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8" name="Line 2450"/>
            <p:cNvSpPr>
              <a:spLocks noChangeShapeType="1"/>
            </p:cNvSpPr>
            <p:nvPr/>
          </p:nvSpPr>
          <p:spPr bwMode="auto">
            <a:xfrm flipH="1">
              <a:off x="1057" y="2977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09" name="Line 2451"/>
            <p:cNvSpPr>
              <a:spLocks noChangeShapeType="1"/>
            </p:cNvSpPr>
            <p:nvPr/>
          </p:nvSpPr>
          <p:spPr bwMode="auto">
            <a:xfrm flipH="1">
              <a:off x="1057" y="2669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0" name="Line 2452"/>
            <p:cNvSpPr>
              <a:spLocks noChangeShapeType="1"/>
            </p:cNvSpPr>
            <p:nvPr/>
          </p:nvSpPr>
          <p:spPr bwMode="auto">
            <a:xfrm flipH="1">
              <a:off x="1057" y="2362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1" name="Line 2453"/>
            <p:cNvSpPr>
              <a:spLocks noChangeShapeType="1"/>
            </p:cNvSpPr>
            <p:nvPr/>
          </p:nvSpPr>
          <p:spPr bwMode="auto">
            <a:xfrm flipH="1">
              <a:off x="1057" y="2055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2" name="Line 2454"/>
            <p:cNvSpPr>
              <a:spLocks noChangeShapeType="1"/>
            </p:cNvSpPr>
            <p:nvPr/>
          </p:nvSpPr>
          <p:spPr bwMode="auto">
            <a:xfrm flipH="1">
              <a:off x="1057" y="1748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3" name="Line 2455"/>
            <p:cNvSpPr>
              <a:spLocks noChangeShapeType="1"/>
            </p:cNvSpPr>
            <p:nvPr/>
          </p:nvSpPr>
          <p:spPr bwMode="auto">
            <a:xfrm flipH="1">
              <a:off x="1057" y="1441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4" name="Line 2456"/>
            <p:cNvSpPr>
              <a:spLocks noChangeShapeType="1"/>
            </p:cNvSpPr>
            <p:nvPr/>
          </p:nvSpPr>
          <p:spPr bwMode="auto">
            <a:xfrm flipH="1">
              <a:off x="1057" y="1133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5" name="Line 2457"/>
            <p:cNvSpPr>
              <a:spLocks noChangeShapeType="1"/>
            </p:cNvSpPr>
            <p:nvPr/>
          </p:nvSpPr>
          <p:spPr bwMode="auto">
            <a:xfrm flipH="1">
              <a:off x="1057" y="826"/>
              <a:ext cx="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6" name="Line 2458"/>
            <p:cNvSpPr>
              <a:spLocks noChangeShapeType="1"/>
            </p:cNvSpPr>
            <p:nvPr/>
          </p:nvSpPr>
          <p:spPr bwMode="auto">
            <a:xfrm flipH="1">
              <a:off x="1098" y="3130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7" name="Line 2459"/>
            <p:cNvSpPr>
              <a:spLocks noChangeShapeType="1"/>
            </p:cNvSpPr>
            <p:nvPr/>
          </p:nvSpPr>
          <p:spPr bwMode="auto">
            <a:xfrm flipH="1">
              <a:off x="1098" y="2823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8" name="Line 2460"/>
            <p:cNvSpPr>
              <a:spLocks noChangeShapeType="1"/>
            </p:cNvSpPr>
            <p:nvPr/>
          </p:nvSpPr>
          <p:spPr bwMode="auto">
            <a:xfrm flipH="1">
              <a:off x="1098" y="251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19" name="Line 2461"/>
            <p:cNvSpPr>
              <a:spLocks noChangeShapeType="1"/>
            </p:cNvSpPr>
            <p:nvPr/>
          </p:nvSpPr>
          <p:spPr bwMode="auto">
            <a:xfrm flipH="1">
              <a:off x="1098" y="2209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20" name="Line 2462"/>
            <p:cNvSpPr>
              <a:spLocks noChangeShapeType="1"/>
            </p:cNvSpPr>
            <p:nvPr/>
          </p:nvSpPr>
          <p:spPr bwMode="auto">
            <a:xfrm flipH="1">
              <a:off x="1098" y="1901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21" name="Line 2463"/>
            <p:cNvSpPr>
              <a:spLocks noChangeShapeType="1"/>
            </p:cNvSpPr>
            <p:nvPr/>
          </p:nvSpPr>
          <p:spPr bwMode="auto">
            <a:xfrm flipH="1">
              <a:off x="1098" y="1594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22" name="Line 2464"/>
            <p:cNvSpPr>
              <a:spLocks noChangeShapeType="1"/>
            </p:cNvSpPr>
            <p:nvPr/>
          </p:nvSpPr>
          <p:spPr bwMode="auto">
            <a:xfrm flipH="1">
              <a:off x="1098" y="1287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23" name="Line 2465"/>
            <p:cNvSpPr>
              <a:spLocks noChangeShapeType="1"/>
            </p:cNvSpPr>
            <p:nvPr/>
          </p:nvSpPr>
          <p:spPr bwMode="auto">
            <a:xfrm flipH="1">
              <a:off x="1098" y="980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34124" name="Rectangle 2466"/>
            <p:cNvSpPr>
              <a:spLocks noChangeArrowheads="1"/>
            </p:cNvSpPr>
            <p:nvPr/>
          </p:nvSpPr>
          <p:spPr bwMode="auto">
            <a:xfrm>
              <a:off x="864" y="3247"/>
              <a:ext cx="1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3800</a:t>
              </a:r>
              <a:endParaRPr lang="en-GB"/>
            </a:p>
          </p:txBody>
        </p:sp>
        <p:sp>
          <p:nvSpPr>
            <p:cNvPr id="34125" name="Rectangle 2467"/>
            <p:cNvSpPr>
              <a:spLocks noChangeArrowheads="1"/>
            </p:cNvSpPr>
            <p:nvPr/>
          </p:nvSpPr>
          <p:spPr bwMode="auto">
            <a:xfrm>
              <a:off x="864" y="2939"/>
              <a:ext cx="1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3900</a:t>
              </a:r>
              <a:endParaRPr lang="en-GB"/>
            </a:p>
          </p:txBody>
        </p:sp>
        <p:sp>
          <p:nvSpPr>
            <p:cNvPr id="34126" name="Rectangle 2468"/>
            <p:cNvSpPr>
              <a:spLocks noChangeArrowheads="1"/>
            </p:cNvSpPr>
            <p:nvPr/>
          </p:nvSpPr>
          <p:spPr bwMode="auto">
            <a:xfrm>
              <a:off x="864" y="2632"/>
              <a:ext cx="1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4000</a:t>
              </a:r>
              <a:endParaRPr lang="en-GB"/>
            </a:p>
          </p:txBody>
        </p:sp>
        <p:sp>
          <p:nvSpPr>
            <p:cNvPr id="34127" name="Rectangle 2469"/>
            <p:cNvSpPr>
              <a:spLocks noChangeArrowheads="1"/>
            </p:cNvSpPr>
            <p:nvPr/>
          </p:nvSpPr>
          <p:spPr bwMode="auto">
            <a:xfrm>
              <a:off x="864" y="2325"/>
              <a:ext cx="1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4100</a:t>
              </a:r>
              <a:endParaRPr lang="en-GB"/>
            </a:p>
          </p:txBody>
        </p:sp>
        <p:sp>
          <p:nvSpPr>
            <p:cNvPr id="34128" name="Rectangle 2470"/>
            <p:cNvSpPr>
              <a:spLocks noChangeArrowheads="1"/>
            </p:cNvSpPr>
            <p:nvPr/>
          </p:nvSpPr>
          <p:spPr bwMode="auto">
            <a:xfrm>
              <a:off x="864" y="2018"/>
              <a:ext cx="1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4200</a:t>
              </a:r>
              <a:endParaRPr lang="en-GB"/>
            </a:p>
          </p:txBody>
        </p:sp>
        <p:sp>
          <p:nvSpPr>
            <p:cNvPr id="34129" name="Rectangle 2471"/>
            <p:cNvSpPr>
              <a:spLocks noChangeArrowheads="1"/>
            </p:cNvSpPr>
            <p:nvPr/>
          </p:nvSpPr>
          <p:spPr bwMode="auto">
            <a:xfrm>
              <a:off x="864" y="1711"/>
              <a:ext cx="1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4300</a:t>
              </a:r>
              <a:endParaRPr lang="en-GB"/>
            </a:p>
          </p:txBody>
        </p:sp>
        <p:sp>
          <p:nvSpPr>
            <p:cNvPr id="34130" name="Rectangle 2472"/>
            <p:cNvSpPr>
              <a:spLocks noChangeArrowheads="1"/>
            </p:cNvSpPr>
            <p:nvPr/>
          </p:nvSpPr>
          <p:spPr bwMode="auto">
            <a:xfrm>
              <a:off x="864" y="1403"/>
              <a:ext cx="1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4400</a:t>
              </a:r>
              <a:endParaRPr lang="en-GB"/>
            </a:p>
          </p:txBody>
        </p:sp>
        <p:sp>
          <p:nvSpPr>
            <p:cNvPr id="34131" name="Rectangle 2473"/>
            <p:cNvSpPr>
              <a:spLocks noChangeArrowheads="1"/>
            </p:cNvSpPr>
            <p:nvPr/>
          </p:nvSpPr>
          <p:spPr bwMode="auto">
            <a:xfrm>
              <a:off x="864" y="1096"/>
              <a:ext cx="1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4500</a:t>
              </a:r>
              <a:endParaRPr lang="en-GB"/>
            </a:p>
          </p:txBody>
        </p:sp>
        <p:sp>
          <p:nvSpPr>
            <p:cNvPr id="34132" name="Rectangle 2474"/>
            <p:cNvSpPr>
              <a:spLocks noChangeArrowheads="1"/>
            </p:cNvSpPr>
            <p:nvPr/>
          </p:nvSpPr>
          <p:spPr bwMode="auto">
            <a:xfrm>
              <a:off x="864" y="789"/>
              <a:ext cx="1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4600</a:t>
              </a:r>
              <a:endParaRPr lang="en-GB"/>
            </a:p>
          </p:txBody>
        </p:sp>
      </p:grpSp>
      <p:sp>
        <p:nvSpPr>
          <p:cNvPr id="33799" name="Rectangle 2476"/>
          <p:cNvSpPr>
            <a:spLocks noChangeArrowheads="1"/>
          </p:cNvSpPr>
          <p:nvPr/>
        </p:nvSpPr>
        <p:spPr bwMode="auto">
          <a:xfrm rot="-5400000">
            <a:off x="1153319" y="3350419"/>
            <a:ext cx="1825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</a:rPr>
              <a:t>E</a:t>
            </a:r>
            <a:endParaRPr lang="en-GB"/>
          </a:p>
        </p:txBody>
      </p:sp>
      <p:sp>
        <p:nvSpPr>
          <p:cNvPr id="33800" name="Rectangle 2477"/>
          <p:cNvSpPr>
            <a:spLocks noChangeArrowheads="1"/>
          </p:cNvSpPr>
          <p:nvPr/>
        </p:nvSpPr>
        <p:spPr bwMode="auto">
          <a:xfrm rot="-5400000">
            <a:off x="1185863" y="3275013"/>
            <a:ext cx="117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</a:rPr>
              <a:t> </a:t>
            </a:r>
            <a:endParaRPr lang="en-GB"/>
          </a:p>
        </p:txBody>
      </p:sp>
      <p:sp>
        <p:nvSpPr>
          <p:cNvPr id="33801" name="Rectangle 2478"/>
          <p:cNvSpPr>
            <a:spLocks noChangeArrowheads="1"/>
          </p:cNvSpPr>
          <p:nvPr/>
        </p:nvSpPr>
        <p:spPr bwMode="auto">
          <a:xfrm rot="-5400000">
            <a:off x="1178720" y="3221831"/>
            <a:ext cx="1317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</a:rPr>
              <a:t>(</a:t>
            </a:r>
            <a:endParaRPr lang="en-GB"/>
          </a:p>
        </p:txBody>
      </p:sp>
      <p:sp>
        <p:nvSpPr>
          <p:cNvPr id="33802" name="Rectangle 2479"/>
          <p:cNvSpPr>
            <a:spLocks noChangeArrowheads="1"/>
          </p:cNvSpPr>
          <p:nvPr/>
        </p:nvSpPr>
        <p:spPr bwMode="auto">
          <a:xfrm rot="-5400000">
            <a:off x="1128713" y="3109913"/>
            <a:ext cx="231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</a:rPr>
              <a:t>M</a:t>
            </a:r>
            <a:endParaRPr lang="en-GB"/>
          </a:p>
        </p:txBody>
      </p:sp>
      <p:sp>
        <p:nvSpPr>
          <p:cNvPr id="33803" name="Rectangle 2480"/>
          <p:cNvSpPr>
            <a:spLocks noChangeArrowheads="1"/>
          </p:cNvSpPr>
          <p:nvPr/>
        </p:nvSpPr>
        <p:spPr bwMode="auto">
          <a:xfrm rot="-5400000">
            <a:off x="1168401" y="2987675"/>
            <a:ext cx="1524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</a:rPr>
              <a:t>e</a:t>
            </a:r>
            <a:endParaRPr lang="en-GB"/>
          </a:p>
        </p:txBody>
      </p:sp>
      <p:sp>
        <p:nvSpPr>
          <p:cNvPr id="33804" name="Rectangle 2481"/>
          <p:cNvSpPr>
            <a:spLocks noChangeArrowheads="1"/>
          </p:cNvSpPr>
          <p:nvPr/>
        </p:nvSpPr>
        <p:spPr bwMode="auto">
          <a:xfrm rot="-5400000">
            <a:off x="1143795" y="2878931"/>
            <a:ext cx="2016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</a:rPr>
              <a:t>V</a:t>
            </a:r>
            <a:endParaRPr lang="en-GB"/>
          </a:p>
        </p:txBody>
      </p:sp>
      <p:sp>
        <p:nvSpPr>
          <p:cNvPr id="33805" name="Rectangle 2482"/>
          <p:cNvSpPr>
            <a:spLocks noChangeArrowheads="1"/>
          </p:cNvSpPr>
          <p:nvPr/>
        </p:nvSpPr>
        <p:spPr bwMode="auto">
          <a:xfrm rot="-5400000">
            <a:off x="1178719" y="2788444"/>
            <a:ext cx="1317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</a:rPr>
              <a:t>)</a:t>
            </a:r>
            <a:endParaRPr lang="en-GB"/>
          </a:p>
        </p:txBody>
      </p:sp>
      <p:sp>
        <p:nvSpPr>
          <p:cNvPr id="33806" name="Rectangle 2483"/>
          <p:cNvSpPr>
            <a:spLocks noChangeArrowheads="1"/>
          </p:cNvSpPr>
          <p:nvPr/>
        </p:nvSpPr>
        <p:spPr bwMode="auto">
          <a:xfrm>
            <a:off x="1922463" y="2073275"/>
            <a:ext cx="258762" cy="269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07" name="Rectangle 2484"/>
          <p:cNvSpPr>
            <a:spLocks noChangeArrowheads="1"/>
          </p:cNvSpPr>
          <p:nvPr/>
        </p:nvSpPr>
        <p:spPr bwMode="auto">
          <a:xfrm>
            <a:off x="2409825" y="4902200"/>
            <a:ext cx="260350" cy="269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08" name="Rectangle 2485"/>
          <p:cNvSpPr>
            <a:spLocks noChangeArrowheads="1"/>
          </p:cNvSpPr>
          <p:nvPr/>
        </p:nvSpPr>
        <p:spPr bwMode="auto">
          <a:xfrm>
            <a:off x="2897188" y="1657350"/>
            <a:ext cx="260350" cy="285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09" name="Rectangle 2486"/>
          <p:cNvSpPr>
            <a:spLocks noChangeArrowheads="1"/>
          </p:cNvSpPr>
          <p:nvPr/>
        </p:nvSpPr>
        <p:spPr bwMode="auto">
          <a:xfrm>
            <a:off x="3384550" y="4243388"/>
            <a:ext cx="260350" cy="285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0" name="Rectangle 2487"/>
          <p:cNvSpPr>
            <a:spLocks noChangeArrowheads="1"/>
          </p:cNvSpPr>
          <p:nvPr/>
        </p:nvSpPr>
        <p:spPr bwMode="auto">
          <a:xfrm>
            <a:off x="3871913" y="4525963"/>
            <a:ext cx="260350" cy="285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1" name="Rectangle 2488"/>
          <p:cNvSpPr>
            <a:spLocks noChangeArrowheads="1"/>
          </p:cNvSpPr>
          <p:nvPr/>
        </p:nvSpPr>
        <p:spPr bwMode="auto">
          <a:xfrm>
            <a:off x="4360863" y="3970338"/>
            <a:ext cx="258762" cy="285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2" name="Rectangle 2489"/>
          <p:cNvSpPr>
            <a:spLocks noChangeArrowheads="1"/>
          </p:cNvSpPr>
          <p:nvPr/>
        </p:nvSpPr>
        <p:spPr bwMode="auto">
          <a:xfrm>
            <a:off x="4848225" y="4686300"/>
            <a:ext cx="260350" cy="285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3" name="Rectangle 2490"/>
          <p:cNvSpPr>
            <a:spLocks noChangeArrowheads="1"/>
          </p:cNvSpPr>
          <p:nvPr/>
        </p:nvSpPr>
        <p:spPr bwMode="auto">
          <a:xfrm>
            <a:off x="5335588" y="4359275"/>
            <a:ext cx="260350" cy="285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4" name="Rectangle 2491"/>
          <p:cNvSpPr>
            <a:spLocks noChangeArrowheads="1"/>
          </p:cNvSpPr>
          <p:nvPr/>
        </p:nvSpPr>
        <p:spPr bwMode="auto">
          <a:xfrm>
            <a:off x="5822950" y="4102100"/>
            <a:ext cx="260350" cy="269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5" name="Rectangle 2492"/>
          <p:cNvSpPr>
            <a:spLocks noChangeArrowheads="1"/>
          </p:cNvSpPr>
          <p:nvPr/>
        </p:nvSpPr>
        <p:spPr bwMode="auto">
          <a:xfrm>
            <a:off x="6311900" y="4203700"/>
            <a:ext cx="258763" cy="285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6" name="Rectangle 2493"/>
          <p:cNvSpPr>
            <a:spLocks noChangeArrowheads="1"/>
          </p:cNvSpPr>
          <p:nvPr/>
        </p:nvSpPr>
        <p:spPr bwMode="auto">
          <a:xfrm>
            <a:off x="6799263" y="2141538"/>
            <a:ext cx="260350" cy="269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7" name="Rectangle 2494"/>
          <p:cNvSpPr>
            <a:spLocks noChangeArrowheads="1"/>
          </p:cNvSpPr>
          <p:nvPr/>
        </p:nvSpPr>
        <p:spPr bwMode="auto">
          <a:xfrm>
            <a:off x="7286625" y="1974850"/>
            <a:ext cx="260350" cy="285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8" name="Line 2495"/>
          <p:cNvSpPr>
            <a:spLocks noChangeShapeType="1"/>
          </p:cNvSpPr>
          <p:nvPr/>
        </p:nvSpPr>
        <p:spPr bwMode="auto">
          <a:xfrm>
            <a:off x="1808163" y="1311275"/>
            <a:ext cx="5851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9" name="Rectangle 2496"/>
          <p:cNvSpPr>
            <a:spLocks noChangeArrowheads="1"/>
          </p:cNvSpPr>
          <p:nvPr/>
        </p:nvSpPr>
        <p:spPr bwMode="auto">
          <a:xfrm>
            <a:off x="1922463" y="2146300"/>
            <a:ext cx="258762" cy="2857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0" name="Rectangle 2497"/>
          <p:cNvSpPr>
            <a:spLocks noChangeArrowheads="1"/>
          </p:cNvSpPr>
          <p:nvPr/>
        </p:nvSpPr>
        <p:spPr bwMode="auto">
          <a:xfrm>
            <a:off x="2409825" y="4530725"/>
            <a:ext cx="260350" cy="2857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1" name="Rectangle 2499"/>
          <p:cNvSpPr>
            <a:spLocks noChangeArrowheads="1"/>
          </p:cNvSpPr>
          <p:nvPr/>
        </p:nvSpPr>
        <p:spPr bwMode="auto">
          <a:xfrm>
            <a:off x="3384550" y="4530725"/>
            <a:ext cx="260350" cy="2857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2" name="Rectangle 2500"/>
          <p:cNvSpPr>
            <a:spLocks noChangeArrowheads="1"/>
          </p:cNvSpPr>
          <p:nvPr/>
        </p:nvSpPr>
        <p:spPr bwMode="auto">
          <a:xfrm>
            <a:off x="3871913" y="4848225"/>
            <a:ext cx="260350" cy="2857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3" name="Rectangle 2502"/>
          <p:cNvSpPr>
            <a:spLocks noChangeArrowheads="1"/>
          </p:cNvSpPr>
          <p:nvPr/>
        </p:nvSpPr>
        <p:spPr bwMode="auto">
          <a:xfrm>
            <a:off x="4848225" y="4848225"/>
            <a:ext cx="260350" cy="2857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4" name="Rectangle 2503"/>
          <p:cNvSpPr>
            <a:spLocks noChangeArrowheads="1"/>
          </p:cNvSpPr>
          <p:nvPr/>
        </p:nvSpPr>
        <p:spPr bwMode="auto">
          <a:xfrm>
            <a:off x="5335588" y="4530725"/>
            <a:ext cx="260350" cy="2857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5" name="Rectangle 2505"/>
          <p:cNvSpPr>
            <a:spLocks noChangeArrowheads="1"/>
          </p:cNvSpPr>
          <p:nvPr/>
        </p:nvSpPr>
        <p:spPr bwMode="auto">
          <a:xfrm>
            <a:off x="6311900" y="4530725"/>
            <a:ext cx="258763" cy="2857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6" name="Rectangle 2508"/>
          <p:cNvSpPr>
            <a:spLocks noChangeArrowheads="1"/>
          </p:cNvSpPr>
          <p:nvPr/>
        </p:nvSpPr>
        <p:spPr bwMode="auto">
          <a:xfrm>
            <a:off x="1963738" y="5310188"/>
            <a:ext cx="146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</a:t>
            </a:r>
            <a:endParaRPr lang="en-GB"/>
          </a:p>
        </p:txBody>
      </p:sp>
      <p:sp>
        <p:nvSpPr>
          <p:cNvPr id="33827" name="Rectangle 2509"/>
          <p:cNvSpPr>
            <a:spLocks noChangeArrowheads="1"/>
          </p:cNvSpPr>
          <p:nvPr/>
        </p:nvSpPr>
        <p:spPr bwMode="auto">
          <a:xfrm>
            <a:off x="2044700" y="5319713"/>
            <a:ext cx="93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+</a:t>
            </a:r>
            <a:endParaRPr lang="en-GB"/>
          </a:p>
        </p:txBody>
      </p:sp>
      <p:sp>
        <p:nvSpPr>
          <p:cNvPr id="33828" name="Rectangle 2510"/>
          <p:cNvSpPr>
            <a:spLocks noChangeArrowheads="1"/>
          </p:cNvSpPr>
          <p:nvPr/>
        </p:nvSpPr>
        <p:spPr bwMode="auto">
          <a:xfrm>
            <a:off x="193040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29" name="Rectangle 2511"/>
          <p:cNvSpPr>
            <a:spLocks noChangeArrowheads="1"/>
          </p:cNvSpPr>
          <p:nvPr/>
        </p:nvSpPr>
        <p:spPr bwMode="auto">
          <a:xfrm>
            <a:off x="1985963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30" name="Rectangle 2512"/>
          <p:cNvSpPr>
            <a:spLocks noChangeArrowheads="1"/>
          </p:cNvSpPr>
          <p:nvPr/>
        </p:nvSpPr>
        <p:spPr bwMode="auto">
          <a:xfrm>
            <a:off x="2092325" y="5486400"/>
            <a:ext cx="76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8</a:t>
            </a:r>
            <a:endParaRPr lang="en-GB" sz="1200"/>
          </a:p>
        </p:txBody>
      </p:sp>
      <p:sp>
        <p:nvSpPr>
          <p:cNvPr id="33831" name="Rectangle 2513"/>
          <p:cNvSpPr>
            <a:spLocks noChangeArrowheads="1"/>
          </p:cNvSpPr>
          <p:nvPr/>
        </p:nvSpPr>
        <p:spPr bwMode="auto">
          <a:xfrm>
            <a:off x="214630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32" name="Rectangle 2514"/>
          <p:cNvSpPr>
            <a:spLocks noChangeArrowheads="1"/>
          </p:cNvSpPr>
          <p:nvPr/>
        </p:nvSpPr>
        <p:spPr bwMode="auto">
          <a:xfrm>
            <a:off x="2489200" y="5310188"/>
            <a:ext cx="1476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1</a:t>
            </a:r>
            <a:endParaRPr lang="en-GB"/>
          </a:p>
        </p:txBody>
      </p:sp>
      <p:sp>
        <p:nvSpPr>
          <p:cNvPr id="33833" name="Rectangle 2515"/>
          <p:cNvSpPr>
            <a:spLocks noChangeArrowheads="1"/>
          </p:cNvSpPr>
          <p:nvPr/>
        </p:nvSpPr>
        <p:spPr bwMode="auto">
          <a:xfrm>
            <a:off x="2571750" y="5319713"/>
            <a:ext cx="93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+</a:t>
            </a:r>
            <a:endParaRPr lang="en-GB"/>
          </a:p>
        </p:txBody>
      </p:sp>
      <p:sp>
        <p:nvSpPr>
          <p:cNvPr id="33834" name="Rectangle 2516"/>
          <p:cNvSpPr>
            <a:spLocks noChangeArrowheads="1"/>
          </p:cNvSpPr>
          <p:nvPr/>
        </p:nvSpPr>
        <p:spPr bwMode="auto">
          <a:xfrm>
            <a:off x="2455863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35" name="Rectangle 2517"/>
          <p:cNvSpPr>
            <a:spLocks noChangeArrowheads="1"/>
          </p:cNvSpPr>
          <p:nvPr/>
        </p:nvSpPr>
        <p:spPr bwMode="auto">
          <a:xfrm>
            <a:off x="2511425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36" name="Rectangle 2518"/>
          <p:cNvSpPr>
            <a:spLocks noChangeArrowheads="1"/>
          </p:cNvSpPr>
          <p:nvPr/>
        </p:nvSpPr>
        <p:spPr bwMode="auto">
          <a:xfrm>
            <a:off x="2593975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4</a:t>
            </a:r>
            <a:endParaRPr lang="en-GB" sz="1200"/>
          </a:p>
        </p:txBody>
      </p:sp>
      <p:sp>
        <p:nvSpPr>
          <p:cNvPr id="33837" name="Rectangle 2519"/>
          <p:cNvSpPr>
            <a:spLocks noChangeArrowheads="1"/>
          </p:cNvSpPr>
          <p:nvPr/>
        </p:nvSpPr>
        <p:spPr bwMode="auto">
          <a:xfrm>
            <a:off x="267335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38" name="Rectangle 2520"/>
          <p:cNvSpPr>
            <a:spLocks noChangeArrowheads="1"/>
          </p:cNvSpPr>
          <p:nvPr/>
        </p:nvSpPr>
        <p:spPr bwMode="auto">
          <a:xfrm>
            <a:off x="2951163" y="5310188"/>
            <a:ext cx="146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2</a:t>
            </a:r>
            <a:endParaRPr lang="en-GB"/>
          </a:p>
        </p:txBody>
      </p:sp>
      <p:sp>
        <p:nvSpPr>
          <p:cNvPr id="33839" name="Rectangle 2521"/>
          <p:cNvSpPr>
            <a:spLocks noChangeArrowheads="1"/>
          </p:cNvSpPr>
          <p:nvPr/>
        </p:nvSpPr>
        <p:spPr bwMode="auto">
          <a:xfrm>
            <a:off x="3032125" y="5319713"/>
            <a:ext cx="93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+</a:t>
            </a:r>
            <a:endParaRPr lang="en-GB"/>
          </a:p>
        </p:txBody>
      </p:sp>
      <p:sp>
        <p:nvSpPr>
          <p:cNvPr id="33840" name="Rectangle 2522"/>
          <p:cNvSpPr>
            <a:spLocks noChangeArrowheads="1"/>
          </p:cNvSpPr>
          <p:nvPr/>
        </p:nvSpPr>
        <p:spPr bwMode="auto">
          <a:xfrm>
            <a:off x="2917825" y="5491163"/>
            <a:ext cx="523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41" name="Rectangle 2523"/>
          <p:cNvSpPr>
            <a:spLocks noChangeArrowheads="1"/>
          </p:cNvSpPr>
          <p:nvPr/>
        </p:nvSpPr>
        <p:spPr bwMode="auto">
          <a:xfrm>
            <a:off x="2973388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3</a:t>
            </a:r>
            <a:endParaRPr lang="en-GB" sz="1200"/>
          </a:p>
        </p:txBody>
      </p:sp>
      <p:sp>
        <p:nvSpPr>
          <p:cNvPr id="33842" name="Rectangle 2524"/>
          <p:cNvSpPr>
            <a:spLocks noChangeArrowheads="1"/>
          </p:cNvSpPr>
          <p:nvPr/>
        </p:nvSpPr>
        <p:spPr bwMode="auto">
          <a:xfrm>
            <a:off x="3054350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0</a:t>
            </a:r>
            <a:endParaRPr lang="en-GB" sz="1200"/>
          </a:p>
        </p:txBody>
      </p:sp>
      <p:sp>
        <p:nvSpPr>
          <p:cNvPr id="33843" name="Rectangle 2525"/>
          <p:cNvSpPr>
            <a:spLocks noChangeArrowheads="1"/>
          </p:cNvSpPr>
          <p:nvPr/>
        </p:nvSpPr>
        <p:spPr bwMode="auto">
          <a:xfrm>
            <a:off x="3133725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44" name="Rectangle 2526"/>
          <p:cNvSpPr>
            <a:spLocks noChangeArrowheads="1"/>
          </p:cNvSpPr>
          <p:nvPr/>
        </p:nvSpPr>
        <p:spPr bwMode="auto">
          <a:xfrm>
            <a:off x="3433763" y="5310188"/>
            <a:ext cx="146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</a:t>
            </a:r>
            <a:endParaRPr lang="en-GB"/>
          </a:p>
        </p:txBody>
      </p:sp>
      <p:sp>
        <p:nvSpPr>
          <p:cNvPr id="33845" name="Rectangle 2527"/>
          <p:cNvSpPr>
            <a:spLocks noChangeArrowheads="1"/>
          </p:cNvSpPr>
          <p:nvPr/>
        </p:nvSpPr>
        <p:spPr bwMode="auto">
          <a:xfrm>
            <a:off x="3516313" y="5307013"/>
            <a:ext cx="111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90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GB"/>
          </a:p>
        </p:txBody>
      </p:sp>
      <p:sp>
        <p:nvSpPr>
          <p:cNvPr id="33846" name="Rectangle 2528"/>
          <p:cNvSpPr>
            <a:spLocks noChangeArrowheads="1"/>
          </p:cNvSpPr>
          <p:nvPr/>
        </p:nvSpPr>
        <p:spPr bwMode="auto">
          <a:xfrm>
            <a:off x="3400425" y="5491163"/>
            <a:ext cx="49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47" name="Rectangle 2529"/>
          <p:cNvSpPr>
            <a:spLocks noChangeArrowheads="1"/>
          </p:cNvSpPr>
          <p:nvPr/>
        </p:nvSpPr>
        <p:spPr bwMode="auto">
          <a:xfrm>
            <a:off x="3454400" y="5491163"/>
            <a:ext cx="777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48" name="Rectangle 2530"/>
          <p:cNvSpPr>
            <a:spLocks noChangeArrowheads="1"/>
          </p:cNvSpPr>
          <p:nvPr/>
        </p:nvSpPr>
        <p:spPr bwMode="auto">
          <a:xfrm>
            <a:off x="3536950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1</a:t>
            </a:r>
            <a:endParaRPr lang="en-GB" sz="1200"/>
          </a:p>
        </p:txBody>
      </p:sp>
      <p:sp>
        <p:nvSpPr>
          <p:cNvPr id="33849" name="Rectangle 2531"/>
          <p:cNvSpPr>
            <a:spLocks noChangeArrowheads="1"/>
          </p:cNvSpPr>
          <p:nvPr/>
        </p:nvSpPr>
        <p:spPr bwMode="auto">
          <a:xfrm>
            <a:off x="3614738" y="5491163"/>
            <a:ext cx="523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50" name="Rectangle 2532"/>
          <p:cNvSpPr>
            <a:spLocks noChangeArrowheads="1"/>
          </p:cNvSpPr>
          <p:nvPr/>
        </p:nvSpPr>
        <p:spPr bwMode="auto">
          <a:xfrm>
            <a:off x="3927475" y="5310188"/>
            <a:ext cx="146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1</a:t>
            </a:r>
            <a:endParaRPr lang="en-GB"/>
          </a:p>
        </p:txBody>
      </p:sp>
      <p:sp>
        <p:nvSpPr>
          <p:cNvPr id="33851" name="Rectangle 2533"/>
          <p:cNvSpPr>
            <a:spLocks noChangeArrowheads="1"/>
          </p:cNvSpPr>
          <p:nvPr/>
        </p:nvSpPr>
        <p:spPr bwMode="auto">
          <a:xfrm>
            <a:off x="4010025" y="5307013"/>
            <a:ext cx="1095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90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GB"/>
          </a:p>
        </p:txBody>
      </p:sp>
      <p:sp>
        <p:nvSpPr>
          <p:cNvPr id="33852" name="Rectangle 2534"/>
          <p:cNvSpPr>
            <a:spLocks noChangeArrowheads="1"/>
          </p:cNvSpPr>
          <p:nvPr/>
        </p:nvSpPr>
        <p:spPr bwMode="auto">
          <a:xfrm>
            <a:off x="389255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53" name="Rectangle 2535"/>
          <p:cNvSpPr>
            <a:spLocks noChangeArrowheads="1"/>
          </p:cNvSpPr>
          <p:nvPr/>
        </p:nvSpPr>
        <p:spPr bwMode="auto">
          <a:xfrm>
            <a:off x="3948113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54" name="Rectangle 2536"/>
          <p:cNvSpPr>
            <a:spLocks noChangeArrowheads="1"/>
          </p:cNvSpPr>
          <p:nvPr/>
        </p:nvSpPr>
        <p:spPr bwMode="auto">
          <a:xfrm>
            <a:off x="4029075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1</a:t>
            </a:r>
            <a:endParaRPr lang="en-GB" sz="1200"/>
          </a:p>
        </p:txBody>
      </p:sp>
      <p:sp>
        <p:nvSpPr>
          <p:cNvPr id="33855" name="Rectangle 2537"/>
          <p:cNvSpPr>
            <a:spLocks noChangeArrowheads="1"/>
          </p:cNvSpPr>
          <p:nvPr/>
        </p:nvSpPr>
        <p:spPr bwMode="auto">
          <a:xfrm>
            <a:off x="4110038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56" name="Rectangle 2538"/>
          <p:cNvSpPr>
            <a:spLocks noChangeArrowheads="1"/>
          </p:cNvSpPr>
          <p:nvPr/>
        </p:nvSpPr>
        <p:spPr bwMode="auto">
          <a:xfrm>
            <a:off x="4400550" y="5310188"/>
            <a:ext cx="146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2</a:t>
            </a:r>
            <a:endParaRPr lang="en-GB"/>
          </a:p>
        </p:txBody>
      </p:sp>
      <p:sp>
        <p:nvSpPr>
          <p:cNvPr id="33857" name="Rectangle 2539"/>
          <p:cNvSpPr>
            <a:spLocks noChangeArrowheads="1"/>
          </p:cNvSpPr>
          <p:nvPr/>
        </p:nvSpPr>
        <p:spPr bwMode="auto">
          <a:xfrm>
            <a:off x="4481513" y="5307013"/>
            <a:ext cx="111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90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GB"/>
          </a:p>
        </p:txBody>
      </p:sp>
      <p:sp>
        <p:nvSpPr>
          <p:cNvPr id="33858" name="Rectangle 2540"/>
          <p:cNvSpPr>
            <a:spLocks noChangeArrowheads="1"/>
          </p:cNvSpPr>
          <p:nvPr/>
        </p:nvSpPr>
        <p:spPr bwMode="auto">
          <a:xfrm>
            <a:off x="4364038" y="5491163"/>
            <a:ext cx="523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59" name="Rectangle 2541"/>
          <p:cNvSpPr>
            <a:spLocks noChangeArrowheads="1"/>
          </p:cNvSpPr>
          <p:nvPr/>
        </p:nvSpPr>
        <p:spPr bwMode="auto">
          <a:xfrm>
            <a:off x="4422775" y="5491163"/>
            <a:ext cx="74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60" name="Rectangle 2542"/>
          <p:cNvSpPr>
            <a:spLocks noChangeArrowheads="1"/>
          </p:cNvSpPr>
          <p:nvPr/>
        </p:nvSpPr>
        <p:spPr bwMode="auto">
          <a:xfrm>
            <a:off x="4502150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1</a:t>
            </a:r>
            <a:endParaRPr lang="en-GB" sz="1200"/>
          </a:p>
        </p:txBody>
      </p:sp>
      <p:sp>
        <p:nvSpPr>
          <p:cNvPr id="33861" name="Rectangle 2543"/>
          <p:cNvSpPr>
            <a:spLocks noChangeArrowheads="1"/>
          </p:cNvSpPr>
          <p:nvPr/>
        </p:nvSpPr>
        <p:spPr bwMode="auto">
          <a:xfrm>
            <a:off x="4579938" y="5491163"/>
            <a:ext cx="523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62" name="Line 2544"/>
          <p:cNvSpPr>
            <a:spLocks noChangeShapeType="1"/>
          </p:cNvSpPr>
          <p:nvPr/>
        </p:nvSpPr>
        <p:spPr bwMode="auto">
          <a:xfrm>
            <a:off x="7667625" y="1311275"/>
            <a:ext cx="0" cy="390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63" name="Rectangle 2545"/>
          <p:cNvSpPr>
            <a:spLocks noChangeArrowheads="1"/>
          </p:cNvSpPr>
          <p:nvPr/>
        </p:nvSpPr>
        <p:spPr bwMode="auto">
          <a:xfrm>
            <a:off x="4900613" y="5310188"/>
            <a:ext cx="146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</a:t>
            </a:r>
            <a:endParaRPr lang="en-GB"/>
          </a:p>
        </p:txBody>
      </p:sp>
      <p:sp>
        <p:nvSpPr>
          <p:cNvPr id="33864" name="Rectangle 2546"/>
          <p:cNvSpPr>
            <a:spLocks noChangeArrowheads="1"/>
          </p:cNvSpPr>
          <p:nvPr/>
        </p:nvSpPr>
        <p:spPr bwMode="auto">
          <a:xfrm>
            <a:off x="4983163" y="5319713"/>
            <a:ext cx="936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+</a:t>
            </a:r>
            <a:endParaRPr lang="en-GB"/>
          </a:p>
        </p:txBody>
      </p:sp>
      <p:sp>
        <p:nvSpPr>
          <p:cNvPr id="33865" name="Rectangle 2547"/>
          <p:cNvSpPr>
            <a:spLocks noChangeArrowheads="1"/>
          </p:cNvSpPr>
          <p:nvPr/>
        </p:nvSpPr>
        <p:spPr bwMode="auto">
          <a:xfrm>
            <a:off x="4867275" y="5491163"/>
            <a:ext cx="523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66" name="Rectangle 2548"/>
          <p:cNvSpPr>
            <a:spLocks noChangeArrowheads="1"/>
          </p:cNvSpPr>
          <p:nvPr/>
        </p:nvSpPr>
        <p:spPr bwMode="auto">
          <a:xfrm>
            <a:off x="4922838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67" name="Rectangle 2549"/>
          <p:cNvSpPr>
            <a:spLocks noChangeArrowheads="1"/>
          </p:cNvSpPr>
          <p:nvPr/>
        </p:nvSpPr>
        <p:spPr bwMode="auto">
          <a:xfrm>
            <a:off x="5002213" y="5491163"/>
            <a:ext cx="777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8</a:t>
            </a:r>
            <a:endParaRPr lang="en-GB" sz="1200"/>
          </a:p>
        </p:txBody>
      </p:sp>
      <p:sp>
        <p:nvSpPr>
          <p:cNvPr id="33868" name="Rectangle 2550"/>
          <p:cNvSpPr>
            <a:spLocks noChangeArrowheads="1"/>
          </p:cNvSpPr>
          <p:nvPr/>
        </p:nvSpPr>
        <p:spPr bwMode="auto">
          <a:xfrm>
            <a:off x="5084763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69" name="Rectangle 2551"/>
          <p:cNvSpPr>
            <a:spLocks noChangeArrowheads="1"/>
          </p:cNvSpPr>
          <p:nvPr/>
        </p:nvSpPr>
        <p:spPr bwMode="auto">
          <a:xfrm>
            <a:off x="5427663" y="5310188"/>
            <a:ext cx="146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1</a:t>
            </a:r>
            <a:endParaRPr lang="en-GB"/>
          </a:p>
        </p:txBody>
      </p:sp>
      <p:sp>
        <p:nvSpPr>
          <p:cNvPr id="33870" name="Rectangle 2552"/>
          <p:cNvSpPr>
            <a:spLocks noChangeArrowheads="1"/>
          </p:cNvSpPr>
          <p:nvPr/>
        </p:nvSpPr>
        <p:spPr bwMode="auto">
          <a:xfrm>
            <a:off x="5510213" y="5319713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+</a:t>
            </a:r>
            <a:endParaRPr lang="en-GB"/>
          </a:p>
        </p:txBody>
      </p:sp>
      <p:sp>
        <p:nvSpPr>
          <p:cNvPr id="33871" name="Rectangle 2553"/>
          <p:cNvSpPr>
            <a:spLocks noChangeArrowheads="1"/>
          </p:cNvSpPr>
          <p:nvPr/>
        </p:nvSpPr>
        <p:spPr bwMode="auto">
          <a:xfrm>
            <a:off x="5394325" y="5491163"/>
            <a:ext cx="49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72" name="Rectangle 2554"/>
          <p:cNvSpPr>
            <a:spLocks noChangeArrowheads="1"/>
          </p:cNvSpPr>
          <p:nvPr/>
        </p:nvSpPr>
        <p:spPr bwMode="auto">
          <a:xfrm>
            <a:off x="5449888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73" name="Rectangle 2555"/>
          <p:cNvSpPr>
            <a:spLocks noChangeArrowheads="1"/>
          </p:cNvSpPr>
          <p:nvPr/>
        </p:nvSpPr>
        <p:spPr bwMode="auto">
          <a:xfrm>
            <a:off x="5530850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4</a:t>
            </a:r>
            <a:endParaRPr lang="en-GB" sz="1200"/>
          </a:p>
        </p:txBody>
      </p:sp>
      <p:sp>
        <p:nvSpPr>
          <p:cNvPr id="33874" name="Rectangle 2556"/>
          <p:cNvSpPr>
            <a:spLocks noChangeArrowheads="1"/>
          </p:cNvSpPr>
          <p:nvPr/>
        </p:nvSpPr>
        <p:spPr bwMode="auto">
          <a:xfrm>
            <a:off x="5610225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75" name="Rectangle 2557"/>
          <p:cNvSpPr>
            <a:spLocks noChangeArrowheads="1"/>
          </p:cNvSpPr>
          <p:nvPr/>
        </p:nvSpPr>
        <p:spPr bwMode="auto">
          <a:xfrm>
            <a:off x="5888038" y="5310188"/>
            <a:ext cx="146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2</a:t>
            </a:r>
            <a:endParaRPr lang="en-GB"/>
          </a:p>
        </p:txBody>
      </p:sp>
      <p:sp>
        <p:nvSpPr>
          <p:cNvPr id="33876" name="Rectangle 2558"/>
          <p:cNvSpPr>
            <a:spLocks noChangeArrowheads="1"/>
          </p:cNvSpPr>
          <p:nvPr/>
        </p:nvSpPr>
        <p:spPr bwMode="auto">
          <a:xfrm>
            <a:off x="5970588" y="5319713"/>
            <a:ext cx="936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+</a:t>
            </a:r>
            <a:endParaRPr lang="en-GB"/>
          </a:p>
        </p:txBody>
      </p:sp>
      <p:sp>
        <p:nvSpPr>
          <p:cNvPr id="33877" name="Rectangle 2559"/>
          <p:cNvSpPr>
            <a:spLocks noChangeArrowheads="1"/>
          </p:cNvSpPr>
          <p:nvPr/>
        </p:nvSpPr>
        <p:spPr bwMode="auto">
          <a:xfrm>
            <a:off x="585470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78" name="Rectangle 2560"/>
          <p:cNvSpPr>
            <a:spLocks noChangeArrowheads="1"/>
          </p:cNvSpPr>
          <p:nvPr/>
        </p:nvSpPr>
        <p:spPr bwMode="auto">
          <a:xfrm>
            <a:off x="5910263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3</a:t>
            </a:r>
            <a:endParaRPr lang="en-GB" sz="1200"/>
          </a:p>
        </p:txBody>
      </p:sp>
      <p:sp>
        <p:nvSpPr>
          <p:cNvPr id="33879" name="Rectangle 2561"/>
          <p:cNvSpPr>
            <a:spLocks noChangeArrowheads="1"/>
          </p:cNvSpPr>
          <p:nvPr/>
        </p:nvSpPr>
        <p:spPr bwMode="auto">
          <a:xfrm>
            <a:off x="5991225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0</a:t>
            </a:r>
            <a:endParaRPr lang="en-GB" sz="1200"/>
          </a:p>
        </p:txBody>
      </p:sp>
      <p:sp>
        <p:nvSpPr>
          <p:cNvPr id="33880" name="Rectangle 2562"/>
          <p:cNvSpPr>
            <a:spLocks noChangeArrowheads="1"/>
          </p:cNvSpPr>
          <p:nvPr/>
        </p:nvSpPr>
        <p:spPr bwMode="auto">
          <a:xfrm>
            <a:off x="607060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81" name="Rectangle 2563"/>
          <p:cNvSpPr>
            <a:spLocks noChangeArrowheads="1"/>
          </p:cNvSpPr>
          <p:nvPr/>
        </p:nvSpPr>
        <p:spPr bwMode="auto">
          <a:xfrm>
            <a:off x="6373813" y="5310188"/>
            <a:ext cx="1444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</a:t>
            </a:r>
            <a:endParaRPr lang="en-GB"/>
          </a:p>
        </p:txBody>
      </p:sp>
      <p:sp>
        <p:nvSpPr>
          <p:cNvPr id="33882" name="Rectangle 2564"/>
          <p:cNvSpPr>
            <a:spLocks noChangeArrowheads="1"/>
          </p:cNvSpPr>
          <p:nvPr/>
        </p:nvSpPr>
        <p:spPr bwMode="auto">
          <a:xfrm>
            <a:off x="6453188" y="5307013"/>
            <a:ext cx="111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90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GB"/>
          </a:p>
        </p:txBody>
      </p:sp>
      <p:sp>
        <p:nvSpPr>
          <p:cNvPr id="33883" name="Rectangle 2565"/>
          <p:cNvSpPr>
            <a:spLocks noChangeArrowheads="1"/>
          </p:cNvSpPr>
          <p:nvPr/>
        </p:nvSpPr>
        <p:spPr bwMode="auto">
          <a:xfrm>
            <a:off x="633730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84" name="Rectangle 2566"/>
          <p:cNvSpPr>
            <a:spLocks noChangeArrowheads="1"/>
          </p:cNvSpPr>
          <p:nvPr/>
        </p:nvSpPr>
        <p:spPr bwMode="auto">
          <a:xfrm>
            <a:off x="6392863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85" name="Rectangle 2567"/>
          <p:cNvSpPr>
            <a:spLocks noChangeArrowheads="1"/>
          </p:cNvSpPr>
          <p:nvPr/>
        </p:nvSpPr>
        <p:spPr bwMode="auto">
          <a:xfrm>
            <a:off x="6473825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1</a:t>
            </a:r>
            <a:endParaRPr lang="en-GB" sz="1200"/>
          </a:p>
        </p:txBody>
      </p:sp>
      <p:sp>
        <p:nvSpPr>
          <p:cNvPr id="33886" name="Rectangle 2568"/>
          <p:cNvSpPr>
            <a:spLocks noChangeArrowheads="1"/>
          </p:cNvSpPr>
          <p:nvPr/>
        </p:nvSpPr>
        <p:spPr bwMode="auto">
          <a:xfrm>
            <a:off x="655320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87" name="Rectangle 2569"/>
          <p:cNvSpPr>
            <a:spLocks noChangeArrowheads="1"/>
          </p:cNvSpPr>
          <p:nvPr/>
        </p:nvSpPr>
        <p:spPr bwMode="auto">
          <a:xfrm>
            <a:off x="6865938" y="5310188"/>
            <a:ext cx="146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1</a:t>
            </a:r>
            <a:endParaRPr lang="en-GB"/>
          </a:p>
        </p:txBody>
      </p:sp>
      <p:sp>
        <p:nvSpPr>
          <p:cNvPr id="33888" name="Rectangle 2570"/>
          <p:cNvSpPr>
            <a:spLocks noChangeArrowheads="1"/>
          </p:cNvSpPr>
          <p:nvPr/>
        </p:nvSpPr>
        <p:spPr bwMode="auto">
          <a:xfrm>
            <a:off x="6946900" y="5307013"/>
            <a:ext cx="111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90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GB"/>
          </a:p>
        </p:txBody>
      </p:sp>
      <p:sp>
        <p:nvSpPr>
          <p:cNvPr id="33889" name="Rectangle 2571"/>
          <p:cNvSpPr>
            <a:spLocks noChangeArrowheads="1"/>
          </p:cNvSpPr>
          <p:nvPr/>
        </p:nvSpPr>
        <p:spPr bwMode="auto">
          <a:xfrm>
            <a:off x="6831013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90" name="Rectangle 2572"/>
          <p:cNvSpPr>
            <a:spLocks noChangeArrowheads="1"/>
          </p:cNvSpPr>
          <p:nvPr/>
        </p:nvSpPr>
        <p:spPr bwMode="auto">
          <a:xfrm>
            <a:off x="6886575" y="5491163"/>
            <a:ext cx="777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91" name="Rectangle 2573"/>
          <p:cNvSpPr>
            <a:spLocks noChangeArrowheads="1"/>
          </p:cNvSpPr>
          <p:nvPr/>
        </p:nvSpPr>
        <p:spPr bwMode="auto">
          <a:xfrm>
            <a:off x="6967538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1</a:t>
            </a:r>
            <a:endParaRPr lang="en-GB" sz="1200"/>
          </a:p>
        </p:txBody>
      </p:sp>
      <p:sp>
        <p:nvSpPr>
          <p:cNvPr id="33892" name="Rectangle 2574"/>
          <p:cNvSpPr>
            <a:spLocks noChangeArrowheads="1"/>
          </p:cNvSpPr>
          <p:nvPr/>
        </p:nvSpPr>
        <p:spPr bwMode="auto">
          <a:xfrm>
            <a:off x="7046913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93" name="Rectangle 2575"/>
          <p:cNvSpPr>
            <a:spLocks noChangeArrowheads="1"/>
          </p:cNvSpPr>
          <p:nvPr/>
        </p:nvSpPr>
        <p:spPr bwMode="auto">
          <a:xfrm>
            <a:off x="7339013" y="5310188"/>
            <a:ext cx="1444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2</a:t>
            </a:r>
            <a:endParaRPr lang="en-GB"/>
          </a:p>
        </p:txBody>
      </p:sp>
      <p:sp>
        <p:nvSpPr>
          <p:cNvPr id="33894" name="Rectangle 2576"/>
          <p:cNvSpPr>
            <a:spLocks noChangeArrowheads="1"/>
          </p:cNvSpPr>
          <p:nvPr/>
        </p:nvSpPr>
        <p:spPr bwMode="auto">
          <a:xfrm>
            <a:off x="7418388" y="5307013"/>
            <a:ext cx="111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90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en-GB"/>
          </a:p>
        </p:txBody>
      </p:sp>
      <p:sp>
        <p:nvSpPr>
          <p:cNvPr id="33895" name="Rectangle 2577"/>
          <p:cNvSpPr>
            <a:spLocks noChangeArrowheads="1"/>
          </p:cNvSpPr>
          <p:nvPr/>
        </p:nvSpPr>
        <p:spPr bwMode="auto">
          <a:xfrm>
            <a:off x="730250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(</a:t>
            </a:r>
            <a:endParaRPr lang="en-GB" sz="1200"/>
          </a:p>
        </p:txBody>
      </p:sp>
      <p:sp>
        <p:nvSpPr>
          <p:cNvPr id="33896" name="Rectangle 2578"/>
          <p:cNvSpPr>
            <a:spLocks noChangeArrowheads="1"/>
          </p:cNvSpPr>
          <p:nvPr/>
        </p:nvSpPr>
        <p:spPr bwMode="auto">
          <a:xfrm>
            <a:off x="7358063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2</a:t>
            </a:r>
            <a:endParaRPr lang="en-GB" sz="1200"/>
          </a:p>
        </p:txBody>
      </p:sp>
      <p:sp>
        <p:nvSpPr>
          <p:cNvPr id="33897" name="Rectangle 2579"/>
          <p:cNvSpPr>
            <a:spLocks noChangeArrowheads="1"/>
          </p:cNvSpPr>
          <p:nvPr/>
        </p:nvSpPr>
        <p:spPr bwMode="auto">
          <a:xfrm>
            <a:off x="7439025" y="549116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1</a:t>
            </a:r>
            <a:endParaRPr lang="en-GB" sz="1200"/>
          </a:p>
        </p:txBody>
      </p:sp>
      <p:sp>
        <p:nvSpPr>
          <p:cNvPr id="33898" name="Rectangle 2580"/>
          <p:cNvSpPr>
            <a:spLocks noChangeArrowheads="1"/>
          </p:cNvSpPr>
          <p:nvPr/>
        </p:nvSpPr>
        <p:spPr bwMode="auto">
          <a:xfrm>
            <a:off x="7518400" y="5491163"/>
            <a:ext cx="5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)</a:t>
            </a:r>
            <a:endParaRPr lang="en-GB" sz="1200"/>
          </a:p>
        </p:txBody>
      </p:sp>
      <p:sp>
        <p:nvSpPr>
          <p:cNvPr id="33899" name="Rectangle 2581"/>
          <p:cNvSpPr>
            <a:spLocks noChangeArrowheads="1"/>
          </p:cNvSpPr>
          <p:nvPr/>
        </p:nvSpPr>
        <p:spPr bwMode="auto">
          <a:xfrm>
            <a:off x="6088063" y="5819775"/>
            <a:ext cx="133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i="1">
                <a:solidFill>
                  <a:srgbClr val="000000"/>
                </a:solidFill>
              </a:rPr>
              <a:t>I</a:t>
            </a:r>
            <a:endParaRPr lang="en-GB"/>
          </a:p>
        </p:txBody>
      </p:sp>
      <p:sp>
        <p:nvSpPr>
          <p:cNvPr id="33900" name="Rectangle 2582"/>
          <p:cNvSpPr>
            <a:spLocks noChangeArrowheads="1"/>
          </p:cNvSpPr>
          <p:nvPr/>
        </p:nvSpPr>
        <p:spPr bwMode="auto">
          <a:xfrm>
            <a:off x="6149975" y="5819775"/>
            <a:ext cx="1952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i="1">
                <a:solidFill>
                  <a:srgbClr val="000000"/>
                </a:solidFill>
              </a:rPr>
              <a:t>=</a:t>
            </a:r>
            <a:endParaRPr lang="en-GB"/>
          </a:p>
        </p:txBody>
      </p:sp>
      <p:sp>
        <p:nvSpPr>
          <p:cNvPr id="33901" name="Rectangle 2583"/>
          <p:cNvSpPr>
            <a:spLocks noChangeArrowheads="1"/>
          </p:cNvSpPr>
          <p:nvPr/>
        </p:nvSpPr>
        <p:spPr bwMode="auto">
          <a:xfrm>
            <a:off x="6270625" y="5819775"/>
            <a:ext cx="1635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i="1">
                <a:solidFill>
                  <a:srgbClr val="000000"/>
                </a:solidFill>
              </a:rPr>
              <a:t>1</a:t>
            </a:r>
            <a:endParaRPr lang="en-GB"/>
          </a:p>
        </p:txBody>
      </p:sp>
      <p:sp>
        <p:nvSpPr>
          <p:cNvPr id="33902" name="Rectangle 2584"/>
          <p:cNvSpPr>
            <a:spLocks noChangeArrowheads="1"/>
          </p:cNvSpPr>
          <p:nvPr/>
        </p:nvSpPr>
        <p:spPr bwMode="auto">
          <a:xfrm>
            <a:off x="3162300" y="5819775"/>
            <a:ext cx="133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i="1">
                <a:solidFill>
                  <a:srgbClr val="000000"/>
                </a:solidFill>
              </a:rPr>
              <a:t>I</a:t>
            </a:r>
            <a:endParaRPr lang="en-GB"/>
          </a:p>
        </p:txBody>
      </p:sp>
      <p:sp>
        <p:nvSpPr>
          <p:cNvPr id="33903" name="Rectangle 2585"/>
          <p:cNvSpPr>
            <a:spLocks noChangeArrowheads="1"/>
          </p:cNvSpPr>
          <p:nvPr/>
        </p:nvSpPr>
        <p:spPr bwMode="auto">
          <a:xfrm>
            <a:off x="3222625" y="5819775"/>
            <a:ext cx="1968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i="1">
                <a:solidFill>
                  <a:srgbClr val="000000"/>
                </a:solidFill>
              </a:rPr>
              <a:t>=</a:t>
            </a:r>
            <a:endParaRPr lang="en-GB"/>
          </a:p>
        </p:txBody>
      </p:sp>
      <p:sp>
        <p:nvSpPr>
          <p:cNvPr id="33904" name="Rectangle 2586"/>
          <p:cNvSpPr>
            <a:spLocks noChangeArrowheads="1"/>
          </p:cNvSpPr>
          <p:nvPr/>
        </p:nvSpPr>
        <p:spPr bwMode="auto">
          <a:xfrm>
            <a:off x="3344863" y="5819775"/>
            <a:ext cx="1619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i="1">
                <a:solidFill>
                  <a:srgbClr val="000000"/>
                </a:solidFill>
              </a:rPr>
              <a:t>0</a:t>
            </a:r>
            <a:endParaRPr lang="en-GB"/>
          </a:p>
        </p:txBody>
      </p:sp>
      <p:sp>
        <p:nvSpPr>
          <p:cNvPr id="33905" name="Line 2587"/>
          <p:cNvSpPr>
            <a:spLocks noChangeShapeType="1"/>
          </p:cNvSpPr>
          <p:nvPr/>
        </p:nvSpPr>
        <p:spPr bwMode="auto">
          <a:xfrm>
            <a:off x="1809750" y="5789613"/>
            <a:ext cx="28749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06" name="Freeform 2588"/>
          <p:cNvSpPr>
            <a:spLocks/>
          </p:cNvSpPr>
          <p:nvPr/>
        </p:nvSpPr>
        <p:spPr bwMode="auto">
          <a:xfrm>
            <a:off x="1809750" y="5756275"/>
            <a:ext cx="65088" cy="65088"/>
          </a:xfrm>
          <a:custGeom>
            <a:avLst/>
            <a:gdLst>
              <a:gd name="T0" fmla="*/ 2147483647 w 123"/>
              <a:gd name="T1" fmla="*/ 2147483647 h 123"/>
              <a:gd name="T2" fmla="*/ 0 w 123"/>
              <a:gd name="T3" fmla="*/ 2147483647 h 123"/>
              <a:gd name="T4" fmla="*/ 2147483647 w 123"/>
              <a:gd name="T5" fmla="*/ 0 h 123"/>
              <a:gd name="T6" fmla="*/ 2147483647 w 123"/>
              <a:gd name="T7" fmla="*/ 2147483647 h 123"/>
              <a:gd name="T8" fmla="*/ 2147483647 w 123"/>
              <a:gd name="T9" fmla="*/ 2147483647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123"/>
              <a:gd name="T17" fmla="*/ 123 w 12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123">
                <a:moveTo>
                  <a:pt x="123" y="123"/>
                </a:moveTo>
                <a:lnTo>
                  <a:pt x="0" y="61"/>
                </a:lnTo>
                <a:lnTo>
                  <a:pt x="123" y="0"/>
                </a:lnTo>
                <a:lnTo>
                  <a:pt x="62" y="61"/>
                </a:lnTo>
                <a:lnTo>
                  <a:pt x="123" y="123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07" name="Freeform 2589"/>
          <p:cNvSpPr>
            <a:spLocks/>
          </p:cNvSpPr>
          <p:nvPr/>
        </p:nvSpPr>
        <p:spPr bwMode="auto">
          <a:xfrm>
            <a:off x="4619625" y="5756275"/>
            <a:ext cx="65088" cy="65088"/>
          </a:xfrm>
          <a:custGeom>
            <a:avLst/>
            <a:gdLst>
              <a:gd name="T0" fmla="*/ 0 w 123"/>
              <a:gd name="T1" fmla="*/ 0 h 123"/>
              <a:gd name="T2" fmla="*/ 2147483647 w 123"/>
              <a:gd name="T3" fmla="*/ 2147483647 h 123"/>
              <a:gd name="T4" fmla="*/ 0 w 123"/>
              <a:gd name="T5" fmla="*/ 2147483647 h 123"/>
              <a:gd name="T6" fmla="*/ 2147483647 w 123"/>
              <a:gd name="T7" fmla="*/ 2147483647 h 123"/>
              <a:gd name="T8" fmla="*/ 0 w 123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123"/>
              <a:gd name="T17" fmla="*/ 123 w 12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123">
                <a:moveTo>
                  <a:pt x="0" y="0"/>
                </a:moveTo>
                <a:lnTo>
                  <a:pt x="123" y="61"/>
                </a:lnTo>
                <a:lnTo>
                  <a:pt x="0" y="123"/>
                </a:lnTo>
                <a:lnTo>
                  <a:pt x="61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08" name="Line 2590"/>
          <p:cNvSpPr>
            <a:spLocks noChangeShapeType="1"/>
          </p:cNvSpPr>
          <p:nvPr/>
        </p:nvSpPr>
        <p:spPr bwMode="auto">
          <a:xfrm>
            <a:off x="4732338" y="5789613"/>
            <a:ext cx="28733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09" name="Freeform 2591"/>
          <p:cNvSpPr>
            <a:spLocks/>
          </p:cNvSpPr>
          <p:nvPr/>
        </p:nvSpPr>
        <p:spPr bwMode="auto">
          <a:xfrm>
            <a:off x="4732338" y="5756275"/>
            <a:ext cx="66675" cy="65088"/>
          </a:xfrm>
          <a:custGeom>
            <a:avLst/>
            <a:gdLst>
              <a:gd name="T0" fmla="*/ 2147483647 w 123"/>
              <a:gd name="T1" fmla="*/ 2147483647 h 123"/>
              <a:gd name="T2" fmla="*/ 0 w 123"/>
              <a:gd name="T3" fmla="*/ 2147483647 h 123"/>
              <a:gd name="T4" fmla="*/ 2147483647 w 123"/>
              <a:gd name="T5" fmla="*/ 0 h 123"/>
              <a:gd name="T6" fmla="*/ 2147483647 w 123"/>
              <a:gd name="T7" fmla="*/ 2147483647 h 123"/>
              <a:gd name="T8" fmla="*/ 2147483647 w 123"/>
              <a:gd name="T9" fmla="*/ 2147483647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123"/>
              <a:gd name="T17" fmla="*/ 123 w 12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123">
                <a:moveTo>
                  <a:pt x="123" y="123"/>
                </a:moveTo>
                <a:lnTo>
                  <a:pt x="0" y="61"/>
                </a:lnTo>
                <a:lnTo>
                  <a:pt x="123" y="0"/>
                </a:lnTo>
                <a:lnTo>
                  <a:pt x="61" y="61"/>
                </a:lnTo>
                <a:lnTo>
                  <a:pt x="123" y="123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10" name="Freeform 2592"/>
          <p:cNvSpPr>
            <a:spLocks/>
          </p:cNvSpPr>
          <p:nvPr/>
        </p:nvSpPr>
        <p:spPr bwMode="auto">
          <a:xfrm>
            <a:off x="7540625" y="5756275"/>
            <a:ext cx="65088" cy="65088"/>
          </a:xfrm>
          <a:custGeom>
            <a:avLst/>
            <a:gdLst>
              <a:gd name="T0" fmla="*/ 0 w 123"/>
              <a:gd name="T1" fmla="*/ 0 h 123"/>
              <a:gd name="T2" fmla="*/ 2147483647 w 123"/>
              <a:gd name="T3" fmla="*/ 2147483647 h 123"/>
              <a:gd name="T4" fmla="*/ 0 w 123"/>
              <a:gd name="T5" fmla="*/ 2147483647 h 123"/>
              <a:gd name="T6" fmla="*/ 2147483647 w 123"/>
              <a:gd name="T7" fmla="*/ 2147483647 h 123"/>
              <a:gd name="T8" fmla="*/ 0 w 123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123"/>
              <a:gd name="T17" fmla="*/ 123 w 12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123">
                <a:moveTo>
                  <a:pt x="0" y="0"/>
                </a:moveTo>
                <a:lnTo>
                  <a:pt x="123" y="61"/>
                </a:lnTo>
                <a:lnTo>
                  <a:pt x="0" y="123"/>
                </a:lnTo>
                <a:lnTo>
                  <a:pt x="6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11" name="Text Box 2055"/>
          <p:cNvSpPr txBox="1">
            <a:spLocks noChangeArrowheads="1"/>
          </p:cNvSpPr>
          <p:nvPr/>
        </p:nvSpPr>
        <p:spPr bwMode="auto">
          <a:xfrm>
            <a:off x="3752850" y="1306513"/>
            <a:ext cx="1725613" cy="665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5" tIns="45707" rIns="91415" bIns="45707">
            <a:spAutoFit/>
          </a:bodyPr>
          <a:lstStyle/>
          <a:p>
            <a:pPr algn="l"/>
            <a:r>
              <a:rPr lang="es-ES" sz="1800"/>
              <a:t>4q energies</a:t>
            </a:r>
          </a:p>
          <a:p>
            <a:pPr algn="l"/>
            <a:r>
              <a:rPr lang="es-ES" sz="1900">
                <a:solidFill>
                  <a:srgbClr val="FF0000"/>
                </a:solidFill>
              </a:rPr>
              <a:t>M</a:t>
            </a:r>
            <a:r>
              <a:rPr lang="es-ES" sz="1900" baseline="-25000">
                <a:solidFill>
                  <a:srgbClr val="FF0000"/>
                </a:solidFill>
              </a:rPr>
              <a:t>1</a:t>
            </a:r>
            <a:r>
              <a:rPr lang="es-ES" sz="1900">
                <a:solidFill>
                  <a:srgbClr val="FF0000"/>
                </a:solidFill>
              </a:rPr>
              <a:t>M</a:t>
            </a:r>
            <a:r>
              <a:rPr lang="es-ES" sz="1900" baseline="-25000">
                <a:solidFill>
                  <a:srgbClr val="FF0000"/>
                </a:solidFill>
              </a:rPr>
              <a:t>2 </a:t>
            </a:r>
            <a:r>
              <a:rPr lang="es-ES" sz="1900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33912" name="Line 2057"/>
          <p:cNvSpPr>
            <a:spLocks noChangeShapeType="1"/>
          </p:cNvSpPr>
          <p:nvPr/>
        </p:nvSpPr>
        <p:spPr bwMode="auto">
          <a:xfrm flipV="1">
            <a:off x="1906588" y="2166938"/>
            <a:ext cx="2889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13" name="Line 2058"/>
          <p:cNvSpPr>
            <a:spLocks noChangeShapeType="1"/>
          </p:cNvSpPr>
          <p:nvPr/>
        </p:nvSpPr>
        <p:spPr bwMode="auto">
          <a:xfrm flipV="1">
            <a:off x="4837113" y="4868863"/>
            <a:ext cx="287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14" name="Line 2059"/>
          <p:cNvSpPr>
            <a:spLocks noChangeShapeType="1"/>
          </p:cNvSpPr>
          <p:nvPr/>
        </p:nvSpPr>
        <p:spPr bwMode="auto">
          <a:xfrm flipV="1">
            <a:off x="2400300" y="4548188"/>
            <a:ext cx="287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15" name="Line 2060"/>
          <p:cNvSpPr>
            <a:spLocks noChangeShapeType="1"/>
          </p:cNvSpPr>
          <p:nvPr/>
        </p:nvSpPr>
        <p:spPr bwMode="auto">
          <a:xfrm flipV="1">
            <a:off x="5330825" y="4559300"/>
            <a:ext cx="287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16" name="Line 2061"/>
          <p:cNvSpPr>
            <a:spLocks noChangeShapeType="1"/>
          </p:cNvSpPr>
          <p:nvPr/>
        </p:nvSpPr>
        <p:spPr bwMode="auto">
          <a:xfrm flipV="1">
            <a:off x="2871788" y="4552950"/>
            <a:ext cx="287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17" name="Line 2062"/>
          <p:cNvSpPr>
            <a:spLocks noChangeShapeType="1"/>
          </p:cNvSpPr>
          <p:nvPr/>
        </p:nvSpPr>
        <p:spPr bwMode="auto">
          <a:xfrm flipV="1">
            <a:off x="5829300" y="4868863"/>
            <a:ext cx="287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18" name="Line 2063"/>
          <p:cNvSpPr>
            <a:spLocks noChangeShapeType="1"/>
          </p:cNvSpPr>
          <p:nvPr/>
        </p:nvSpPr>
        <p:spPr bwMode="auto">
          <a:xfrm flipV="1">
            <a:off x="3386138" y="4559300"/>
            <a:ext cx="287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19" name="Line 2064"/>
          <p:cNvSpPr>
            <a:spLocks noChangeShapeType="1"/>
          </p:cNvSpPr>
          <p:nvPr/>
        </p:nvSpPr>
        <p:spPr bwMode="auto">
          <a:xfrm flipV="1">
            <a:off x="7308850" y="4559300"/>
            <a:ext cx="287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20" name="Line 2065"/>
          <p:cNvSpPr>
            <a:spLocks noChangeShapeType="1"/>
          </p:cNvSpPr>
          <p:nvPr/>
        </p:nvSpPr>
        <p:spPr bwMode="auto">
          <a:xfrm flipV="1">
            <a:off x="6802438" y="4559300"/>
            <a:ext cx="2889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21" name="Line 2066"/>
          <p:cNvSpPr>
            <a:spLocks noChangeShapeType="1"/>
          </p:cNvSpPr>
          <p:nvPr/>
        </p:nvSpPr>
        <p:spPr bwMode="auto">
          <a:xfrm flipV="1">
            <a:off x="3862388" y="4868863"/>
            <a:ext cx="2889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22" name="Line 2067"/>
          <p:cNvSpPr>
            <a:spLocks noChangeShapeType="1"/>
          </p:cNvSpPr>
          <p:nvPr/>
        </p:nvSpPr>
        <p:spPr bwMode="auto">
          <a:xfrm flipV="1">
            <a:off x="6300788" y="4559300"/>
            <a:ext cx="2889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23" name="Line 2068"/>
          <p:cNvSpPr>
            <a:spLocks noChangeShapeType="1"/>
          </p:cNvSpPr>
          <p:nvPr/>
        </p:nvSpPr>
        <p:spPr bwMode="auto">
          <a:xfrm flipV="1">
            <a:off x="4349750" y="4541838"/>
            <a:ext cx="2889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9877" name="Oval 2069"/>
          <p:cNvSpPr>
            <a:spLocks noChangeArrowheads="1"/>
          </p:cNvSpPr>
          <p:nvPr/>
        </p:nvSpPr>
        <p:spPr bwMode="auto">
          <a:xfrm>
            <a:off x="2195513" y="4292600"/>
            <a:ext cx="720725" cy="865188"/>
          </a:xfrm>
          <a:prstGeom prst="ellips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925" name="Text Box 2593"/>
          <p:cNvSpPr txBox="1">
            <a:spLocks noChangeArrowheads="1"/>
          </p:cNvSpPr>
          <p:nvPr/>
        </p:nvSpPr>
        <p:spPr bwMode="auto">
          <a:xfrm rot="-5400000">
            <a:off x="-1943100" y="3311525"/>
            <a:ext cx="464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7" rIns="91415" bIns="45707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>
                <a:solidFill>
                  <a:srgbClr val="CC00FF"/>
                </a:solidFill>
              </a:rPr>
              <a:t>J.V., A.V., N.B., Phys. Rev. D79, 074010 (2009)</a:t>
            </a:r>
          </a:p>
        </p:txBody>
      </p:sp>
      <p:sp>
        <p:nvSpPr>
          <p:cNvPr id="33926" name="Text Box 2595"/>
          <p:cNvSpPr txBox="1">
            <a:spLocks noChangeArrowheads="1"/>
          </p:cNvSpPr>
          <p:nvPr/>
        </p:nvSpPr>
        <p:spPr bwMode="auto">
          <a:xfrm>
            <a:off x="1219200" y="152400"/>
            <a:ext cx="6477000" cy="406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System: cncn. Model: CQC</a:t>
            </a:r>
            <a:endParaRPr lang="en-GB"/>
          </a:p>
        </p:txBody>
      </p:sp>
      <p:sp>
        <p:nvSpPr>
          <p:cNvPr id="33927" name="Line 2596"/>
          <p:cNvSpPr>
            <a:spLocks noChangeShapeType="1"/>
          </p:cNvSpPr>
          <p:nvPr/>
        </p:nvSpPr>
        <p:spPr bwMode="auto">
          <a:xfrm>
            <a:off x="4268788" y="293688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928" name="Line 2597"/>
          <p:cNvSpPr>
            <a:spLocks noChangeShapeType="1"/>
          </p:cNvSpPr>
          <p:nvPr/>
        </p:nvSpPr>
        <p:spPr bwMode="auto">
          <a:xfrm>
            <a:off x="4049713" y="293688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4" name="Group 2599"/>
          <p:cNvGrpSpPr>
            <a:grpSpLocks/>
          </p:cNvGrpSpPr>
          <p:nvPr/>
        </p:nvGrpSpPr>
        <p:grpSpPr bwMode="auto">
          <a:xfrm>
            <a:off x="1905000" y="2635250"/>
            <a:ext cx="5345113" cy="590550"/>
            <a:chOff x="1200" y="1660"/>
            <a:chExt cx="3367" cy="372"/>
          </a:xfrm>
        </p:grpSpPr>
        <p:sp>
          <p:nvSpPr>
            <p:cNvPr id="33930" name="Text Box 2600"/>
            <p:cNvSpPr txBox="1">
              <a:spLocks noChangeArrowheads="1"/>
            </p:cNvSpPr>
            <p:nvPr/>
          </p:nvSpPr>
          <p:spPr bwMode="auto">
            <a:xfrm rot="-1800000">
              <a:off x="1200" y="1776"/>
              <a:ext cx="336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Font typeface="Wingdings" pitchFamily="2" charset="2"/>
                <a:buChar char="ü"/>
              </a:pPr>
              <a:r>
                <a:rPr lang="es-ES">
                  <a:solidFill>
                    <a:schemeClr val="accent2"/>
                  </a:solidFill>
                </a:rPr>
                <a:t> One compact state in the ccnn system (J</a:t>
              </a:r>
              <a:r>
                <a:rPr lang="es-ES" baseline="30000">
                  <a:solidFill>
                    <a:schemeClr val="accent2"/>
                  </a:solidFill>
                </a:rPr>
                <a:t>P</a:t>
              </a:r>
              <a:r>
                <a:rPr lang="es-ES">
                  <a:solidFill>
                    <a:schemeClr val="accent2"/>
                  </a:solidFill>
                </a:rPr>
                <a:t>=1</a:t>
              </a:r>
              <a:r>
                <a:rPr lang="es-ES" baseline="30000">
                  <a:solidFill>
                    <a:schemeClr val="accent2"/>
                  </a:solidFill>
                </a:rPr>
                <a:t>+</a:t>
              </a:r>
              <a:r>
                <a:rPr lang="es-ES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3931" name="Line 2601"/>
            <p:cNvSpPr>
              <a:spLocks noChangeShapeType="1"/>
            </p:cNvSpPr>
            <p:nvPr/>
          </p:nvSpPr>
          <p:spPr bwMode="auto">
            <a:xfrm rot="-1800000">
              <a:off x="3115" y="1703"/>
              <a:ext cx="79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932" name="Line 2602"/>
            <p:cNvSpPr>
              <a:spLocks noChangeShapeType="1"/>
            </p:cNvSpPr>
            <p:nvPr/>
          </p:nvSpPr>
          <p:spPr bwMode="auto">
            <a:xfrm rot="-1800000">
              <a:off x="3188" y="1660"/>
              <a:ext cx="79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60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3FDDCC-0FD5-4B7A-A472-8841F6E87D40}" type="slidenum">
              <a:rPr lang="en-GB"/>
              <a:pPr>
                <a:defRPr/>
              </a:pPr>
              <a:t>12</a:t>
            </a:fld>
            <a:r>
              <a:rPr lang="es-ES" dirty="0"/>
              <a:t> </a:t>
            </a:r>
            <a:endParaRPr lang="en-GB" dirty="0"/>
          </a:p>
        </p:txBody>
      </p:sp>
      <p:grpSp>
        <p:nvGrpSpPr>
          <p:cNvPr id="6151" name="Group 60"/>
          <p:cNvGrpSpPr>
            <a:grpSpLocks/>
          </p:cNvGrpSpPr>
          <p:nvPr/>
        </p:nvGrpSpPr>
        <p:grpSpPr bwMode="auto">
          <a:xfrm>
            <a:off x="1042988" y="2492375"/>
            <a:ext cx="2665412" cy="3457575"/>
            <a:chOff x="657" y="1570"/>
            <a:chExt cx="1679" cy="2178"/>
          </a:xfrm>
        </p:grpSpPr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657" y="1570"/>
              <a:ext cx="1679" cy="2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36" y="1803"/>
            <a:ext cx="372" cy="1866"/>
          </p:xfrm>
          <a:graphic>
            <a:graphicData uri="http://schemas.openxmlformats.org/presentationml/2006/ole">
              <p:oleObj spid="_x0000_s6146" name="Plot Document" r:id="rId3" imgW="9211680" imgH="6707160" progId="">
                <p:embed/>
              </p:oleObj>
            </a:graphicData>
          </a:graphic>
        </p:graphicFrame>
        <p:graphicFrame>
          <p:nvGraphicFramePr>
            <p:cNvPr id="6147" name="Object 3"/>
            <p:cNvGraphicFramePr>
              <a:graphicFrameLocks noChangeAspect="1"/>
            </p:cNvGraphicFramePr>
            <p:nvPr/>
          </p:nvGraphicFramePr>
          <p:xfrm>
            <a:off x="1624" y="1797"/>
            <a:ext cx="408" cy="1860"/>
          </p:xfrm>
          <a:graphic>
            <a:graphicData uri="http://schemas.openxmlformats.org/presentationml/2006/ole">
              <p:oleObj spid="_x0000_s6147" name="Plot Document" r:id="rId4" imgW="9211680" imgH="6707160" progId="">
                <p:embed/>
              </p:oleObj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928" y="1758"/>
            <a:ext cx="454" cy="1911"/>
          </p:xfrm>
          <a:graphic>
            <a:graphicData uri="http://schemas.openxmlformats.org/presentationml/2006/ole">
              <p:oleObj spid="_x0000_s6148" name="Plot Document" r:id="rId5" imgW="9211680" imgH="6707160" progId="">
                <p:embed/>
              </p:oleObj>
            </a:graphicData>
          </a:graphic>
        </p:graphicFrame>
        <p:sp>
          <p:nvSpPr>
            <p:cNvPr id="6201" name="Rectangle 49"/>
            <p:cNvSpPr>
              <a:spLocks noChangeArrowheads="1"/>
            </p:cNvSpPr>
            <p:nvPr/>
          </p:nvSpPr>
          <p:spPr bwMode="auto">
            <a:xfrm>
              <a:off x="1299" y="3385"/>
              <a:ext cx="680" cy="2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202" name="Picture 50"/>
            <p:cNvPicPr>
              <a:picLocks noChangeAspect="1" noChangeArrowheads="1"/>
            </p:cNvPicPr>
            <p:nvPr/>
          </p:nvPicPr>
          <p:blipFill>
            <a:blip r:embed="rId6" cstate="print"/>
            <a:srcRect l="28009" t="2249" r="61496" b="88651"/>
            <a:stretch>
              <a:fillRect/>
            </a:stretch>
          </p:blipFill>
          <p:spPr bwMode="auto">
            <a:xfrm>
              <a:off x="1695" y="3384"/>
              <a:ext cx="2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3" name="Picture 51"/>
            <p:cNvPicPr>
              <a:picLocks noChangeAspect="1" noChangeArrowheads="1"/>
            </p:cNvPicPr>
            <p:nvPr/>
          </p:nvPicPr>
          <p:blipFill>
            <a:blip r:embed="rId6" cstate="print"/>
            <a:srcRect l="40239" t="2249" r="51003" b="88651"/>
            <a:stretch>
              <a:fillRect/>
            </a:stretch>
          </p:blipFill>
          <p:spPr bwMode="auto">
            <a:xfrm>
              <a:off x="1411" y="3385"/>
              <a:ext cx="22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52400"/>
            <a:ext cx="4016375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3" name="Group 4"/>
          <p:cNvGrpSpPr>
            <a:grpSpLocks/>
          </p:cNvGrpSpPr>
          <p:nvPr/>
        </p:nvGrpSpPr>
        <p:grpSpPr bwMode="auto">
          <a:xfrm>
            <a:off x="609600" y="228600"/>
            <a:ext cx="3429000" cy="2133600"/>
            <a:chOff x="384" y="144"/>
            <a:chExt cx="2160" cy="1344"/>
          </a:xfrm>
        </p:grpSpPr>
        <p:sp>
          <p:nvSpPr>
            <p:cNvPr id="6181" name="Rectangle 5"/>
            <p:cNvSpPr>
              <a:spLocks noChangeArrowheads="1"/>
            </p:cNvSpPr>
            <p:nvPr/>
          </p:nvSpPr>
          <p:spPr bwMode="auto">
            <a:xfrm>
              <a:off x="384" y="144"/>
              <a:ext cx="2160" cy="134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6182" name="Oval 6"/>
            <p:cNvSpPr>
              <a:spLocks noChangeArrowheads="1"/>
            </p:cNvSpPr>
            <p:nvPr/>
          </p:nvSpPr>
          <p:spPr bwMode="auto">
            <a:xfrm flipV="1">
              <a:off x="777" y="295"/>
              <a:ext cx="126" cy="10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83" name="Oval 7"/>
            <p:cNvSpPr>
              <a:spLocks noChangeArrowheads="1"/>
            </p:cNvSpPr>
            <p:nvPr/>
          </p:nvSpPr>
          <p:spPr bwMode="auto">
            <a:xfrm flipV="1">
              <a:off x="440" y="971"/>
              <a:ext cx="127" cy="10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84" name="Oval 8"/>
            <p:cNvSpPr>
              <a:spLocks noChangeArrowheads="1"/>
            </p:cNvSpPr>
            <p:nvPr/>
          </p:nvSpPr>
          <p:spPr bwMode="auto">
            <a:xfrm>
              <a:off x="2038" y="224"/>
              <a:ext cx="126" cy="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85" name="Oval 9"/>
            <p:cNvSpPr>
              <a:spLocks noChangeArrowheads="1"/>
            </p:cNvSpPr>
            <p:nvPr/>
          </p:nvSpPr>
          <p:spPr bwMode="auto">
            <a:xfrm>
              <a:off x="2249" y="900"/>
              <a:ext cx="126" cy="1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86" name="Line 10"/>
            <p:cNvSpPr>
              <a:spLocks noChangeShapeType="1"/>
            </p:cNvSpPr>
            <p:nvPr/>
          </p:nvSpPr>
          <p:spPr bwMode="auto">
            <a:xfrm flipV="1">
              <a:off x="525" y="402"/>
              <a:ext cx="295" cy="6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6187" name="Line 11"/>
            <p:cNvSpPr>
              <a:spLocks noChangeShapeType="1"/>
            </p:cNvSpPr>
            <p:nvPr/>
          </p:nvSpPr>
          <p:spPr bwMode="auto">
            <a:xfrm flipH="1" flipV="1">
              <a:off x="2123" y="331"/>
              <a:ext cx="167" cy="5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6188" name="Line 12"/>
            <p:cNvSpPr>
              <a:spLocks noChangeShapeType="1"/>
            </p:cNvSpPr>
            <p:nvPr/>
          </p:nvSpPr>
          <p:spPr bwMode="auto">
            <a:xfrm flipV="1">
              <a:off x="679" y="629"/>
              <a:ext cx="1514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6189" name="Text Box 13"/>
            <p:cNvSpPr txBox="1">
              <a:spLocks noChangeArrowheads="1"/>
            </p:cNvSpPr>
            <p:nvPr/>
          </p:nvSpPr>
          <p:spPr bwMode="auto">
            <a:xfrm>
              <a:off x="466" y="53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chemeClr val="tx2"/>
                  </a:solidFill>
                  <a:sym typeface="Symbol" pitchFamily="18" charset="2"/>
                </a:rPr>
                <a:t>x</a:t>
              </a:r>
              <a:endParaRPr lang="es-ES" baseline="-25000">
                <a:solidFill>
                  <a:schemeClr val="tx2"/>
                </a:solidFill>
              </a:endParaRPr>
            </a:p>
          </p:txBody>
        </p:sp>
        <p:sp>
          <p:nvSpPr>
            <p:cNvPr id="6190" name="Text Box 14"/>
            <p:cNvSpPr txBox="1">
              <a:spLocks noChangeArrowheads="1"/>
            </p:cNvSpPr>
            <p:nvPr/>
          </p:nvSpPr>
          <p:spPr bwMode="auto">
            <a:xfrm>
              <a:off x="1320" y="730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chemeClr val="tx2"/>
                  </a:solidFill>
                  <a:sym typeface="Symbol" pitchFamily="18" charset="2"/>
                </a:rPr>
                <a:t>z</a:t>
              </a:r>
              <a:endParaRPr lang="es-ES" baseline="-25000">
                <a:solidFill>
                  <a:schemeClr val="tx2"/>
                </a:solidFill>
              </a:endParaRPr>
            </a:p>
          </p:txBody>
        </p:sp>
        <p:sp>
          <p:nvSpPr>
            <p:cNvPr id="6191" name="Text Box 15"/>
            <p:cNvSpPr txBox="1">
              <a:spLocks noChangeArrowheads="1"/>
            </p:cNvSpPr>
            <p:nvPr/>
          </p:nvSpPr>
          <p:spPr bwMode="auto">
            <a:xfrm>
              <a:off x="2275" y="5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chemeClr val="tx2"/>
                  </a:solidFill>
                  <a:sym typeface="Symbol" pitchFamily="18" charset="2"/>
                </a:rPr>
                <a:t>y</a:t>
              </a:r>
              <a:endParaRPr lang="es-ES" baseline="-25000">
                <a:solidFill>
                  <a:schemeClr val="tx2"/>
                </a:solidFill>
              </a:endParaRPr>
            </a:p>
          </p:txBody>
        </p:sp>
        <p:sp>
          <p:nvSpPr>
            <p:cNvPr id="6192" name="Text Box 16"/>
            <p:cNvSpPr txBox="1">
              <a:spLocks noChangeArrowheads="1"/>
            </p:cNvSpPr>
            <p:nvPr/>
          </p:nvSpPr>
          <p:spPr bwMode="auto">
            <a:xfrm>
              <a:off x="849" y="28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/>
                <a:t>1</a:t>
              </a:r>
            </a:p>
          </p:txBody>
        </p:sp>
        <p:sp>
          <p:nvSpPr>
            <p:cNvPr id="6193" name="Text Box 17"/>
            <p:cNvSpPr txBox="1">
              <a:spLocks noChangeArrowheads="1"/>
            </p:cNvSpPr>
            <p:nvPr/>
          </p:nvSpPr>
          <p:spPr bwMode="auto">
            <a:xfrm>
              <a:off x="561" y="9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/>
                <a:t>2</a:t>
              </a:r>
            </a:p>
          </p:txBody>
        </p:sp>
        <p:sp>
          <p:nvSpPr>
            <p:cNvPr id="6194" name="Text Box 18"/>
            <p:cNvSpPr txBox="1">
              <a:spLocks noChangeArrowheads="1"/>
            </p:cNvSpPr>
            <p:nvPr/>
          </p:nvSpPr>
          <p:spPr bwMode="auto">
            <a:xfrm>
              <a:off x="1905" y="18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/>
                <a:t>3</a:t>
              </a:r>
            </a:p>
          </p:txBody>
        </p:sp>
        <p:sp>
          <p:nvSpPr>
            <p:cNvPr id="6195" name="Text Box 19"/>
            <p:cNvSpPr txBox="1">
              <a:spLocks noChangeArrowheads="1"/>
            </p:cNvSpPr>
            <p:nvPr/>
          </p:nvSpPr>
          <p:spPr bwMode="auto">
            <a:xfrm>
              <a:off x="2097" y="81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/>
                <a:t>4</a:t>
              </a:r>
            </a:p>
          </p:txBody>
        </p:sp>
        <p:sp>
          <p:nvSpPr>
            <p:cNvPr id="6196" name="Text Box 20"/>
            <p:cNvSpPr txBox="1">
              <a:spLocks noChangeArrowheads="1"/>
            </p:cNvSpPr>
            <p:nvPr/>
          </p:nvSpPr>
          <p:spPr bwMode="auto">
            <a:xfrm>
              <a:off x="753" y="1081"/>
              <a:ext cx="6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/>
                <a:t>1,2 </a:t>
              </a:r>
              <a:r>
                <a:rPr lang="es-ES">
                  <a:sym typeface="Symbol" pitchFamily="18" charset="2"/>
                </a:rPr>
                <a:t></a:t>
              </a:r>
              <a:r>
                <a:rPr lang="es-ES"/>
                <a:t> c</a:t>
              </a:r>
            </a:p>
          </p:txBody>
        </p:sp>
        <p:sp>
          <p:nvSpPr>
            <p:cNvPr id="6197" name="Text Box 21"/>
            <p:cNvSpPr txBox="1">
              <a:spLocks noChangeArrowheads="1"/>
            </p:cNvSpPr>
            <p:nvPr/>
          </p:nvSpPr>
          <p:spPr bwMode="auto">
            <a:xfrm>
              <a:off x="1425" y="1081"/>
              <a:ext cx="6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/>
                <a:t>3,4 </a:t>
              </a:r>
              <a:r>
                <a:rPr lang="es-ES">
                  <a:sym typeface="Symbol" pitchFamily="18" charset="2"/>
                </a:rPr>
                <a:t></a:t>
              </a:r>
              <a:r>
                <a:rPr lang="es-ES"/>
                <a:t> n</a:t>
              </a:r>
            </a:p>
          </p:txBody>
        </p:sp>
        <p:sp>
          <p:nvSpPr>
            <p:cNvPr id="6198" name="Text Box 22"/>
            <p:cNvSpPr txBox="1">
              <a:spLocks noChangeArrowheads="1"/>
            </p:cNvSpPr>
            <p:nvPr/>
          </p:nvSpPr>
          <p:spPr bwMode="auto">
            <a:xfrm>
              <a:off x="1246" y="229"/>
              <a:ext cx="424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/>
                <a:t>ccnn</a:t>
              </a:r>
            </a:p>
          </p:txBody>
        </p:sp>
        <p:sp>
          <p:nvSpPr>
            <p:cNvPr id="6199" name="Line 23"/>
            <p:cNvSpPr>
              <a:spLocks noChangeShapeType="1"/>
            </p:cNvSpPr>
            <p:nvPr/>
          </p:nvSpPr>
          <p:spPr bwMode="auto">
            <a:xfrm>
              <a:off x="1458" y="31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827088" y="179388"/>
            <a:ext cx="6553200" cy="5832475"/>
            <a:chOff x="521" y="113"/>
            <a:chExt cx="4128" cy="3674"/>
          </a:xfrm>
        </p:grpSpPr>
        <p:grpSp>
          <p:nvGrpSpPr>
            <p:cNvPr id="6168" name="Group 55"/>
            <p:cNvGrpSpPr>
              <a:grpSpLocks/>
            </p:cNvGrpSpPr>
            <p:nvPr/>
          </p:nvGrpSpPr>
          <p:grpSpPr bwMode="auto">
            <a:xfrm>
              <a:off x="521" y="2523"/>
              <a:ext cx="1179" cy="716"/>
              <a:chOff x="521" y="2523"/>
              <a:chExt cx="1179" cy="716"/>
            </a:xfrm>
          </p:grpSpPr>
          <p:sp>
            <p:nvSpPr>
              <p:cNvPr id="6178" name="Oval 26"/>
              <p:cNvSpPr>
                <a:spLocks noChangeArrowheads="1"/>
              </p:cNvSpPr>
              <p:nvPr/>
            </p:nvSpPr>
            <p:spPr bwMode="auto">
              <a:xfrm>
                <a:off x="1316" y="2807"/>
                <a:ext cx="384" cy="432"/>
              </a:xfrm>
              <a:prstGeom prst="ellips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9" name="Line 53"/>
              <p:cNvSpPr>
                <a:spLocks noChangeShapeType="1"/>
              </p:cNvSpPr>
              <p:nvPr/>
            </p:nvSpPr>
            <p:spPr bwMode="auto">
              <a:xfrm flipH="1" flipV="1">
                <a:off x="884" y="2704"/>
                <a:ext cx="454" cy="227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80" name="Text Box 44"/>
              <p:cNvSpPr txBox="1">
                <a:spLocks noChangeArrowheads="1"/>
              </p:cNvSpPr>
              <p:nvPr/>
            </p:nvSpPr>
            <p:spPr bwMode="auto">
              <a:xfrm>
                <a:off x="521" y="2523"/>
                <a:ext cx="589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_tradnl">
                    <a:solidFill>
                      <a:srgbClr val="FF3300"/>
                    </a:solidFill>
                  </a:rPr>
                  <a:t>Bound.</a:t>
                </a:r>
                <a:endParaRPr lang="es-ES">
                  <a:solidFill>
                    <a:srgbClr val="FF3300"/>
                  </a:solidFill>
                </a:endParaRPr>
              </a:p>
            </p:txBody>
          </p:sp>
        </p:grpSp>
        <p:grpSp>
          <p:nvGrpSpPr>
            <p:cNvPr id="6169" name="Group 58"/>
            <p:cNvGrpSpPr>
              <a:grpSpLocks/>
            </p:cNvGrpSpPr>
            <p:nvPr/>
          </p:nvGrpSpPr>
          <p:grpSpPr bwMode="auto">
            <a:xfrm>
              <a:off x="4240" y="113"/>
              <a:ext cx="409" cy="3674"/>
              <a:chOff x="4240" y="113"/>
              <a:chExt cx="409" cy="3674"/>
            </a:xfrm>
          </p:grpSpPr>
          <p:sp>
            <p:nvSpPr>
              <p:cNvPr id="6170" name="Oval 28"/>
              <p:cNvSpPr>
                <a:spLocks noChangeArrowheads="1"/>
              </p:cNvSpPr>
              <p:nvPr/>
            </p:nvSpPr>
            <p:spPr bwMode="auto">
              <a:xfrm>
                <a:off x="4250" y="119"/>
                <a:ext cx="384" cy="432"/>
              </a:xfrm>
              <a:prstGeom prst="ellips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1" name="Oval 29"/>
              <p:cNvSpPr>
                <a:spLocks noChangeArrowheads="1"/>
              </p:cNvSpPr>
              <p:nvPr/>
            </p:nvSpPr>
            <p:spPr bwMode="auto">
              <a:xfrm>
                <a:off x="4310" y="947"/>
                <a:ext cx="288" cy="28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6172" name="Group 57"/>
              <p:cNvGrpSpPr>
                <a:grpSpLocks/>
              </p:cNvGrpSpPr>
              <p:nvPr/>
            </p:nvGrpSpPr>
            <p:grpSpPr bwMode="auto">
              <a:xfrm>
                <a:off x="4240" y="113"/>
                <a:ext cx="409" cy="3674"/>
                <a:chOff x="4240" y="113"/>
                <a:chExt cx="409" cy="3674"/>
              </a:xfrm>
            </p:grpSpPr>
            <p:grpSp>
              <p:nvGrpSpPr>
                <p:cNvPr id="6173" name="Group 40"/>
                <p:cNvGrpSpPr>
                  <a:grpSpLocks/>
                </p:cNvGrpSpPr>
                <p:nvPr/>
              </p:nvGrpSpPr>
              <p:grpSpPr bwMode="auto">
                <a:xfrm>
                  <a:off x="4240" y="1201"/>
                  <a:ext cx="408" cy="2586"/>
                  <a:chOff x="3905" y="1207"/>
                  <a:chExt cx="318" cy="2586"/>
                </a:xfrm>
              </p:grpSpPr>
              <p:sp>
                <p:nvSpPr>
                  <p:cNvPr id="617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905" y="1207"/>
                    <a:ext cx="318" cy="862"/>
                  </a:xfrm>
                  <a:prstGeom prst="rect">
                    <a:avLst/>
                  </a:prstGeom>
                  <a:solidFill>
                    <a:schemeClr val="accent2">
                      <a:alpha val="16862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617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905" y="2069"/>
                    <a:ext cx="318" cy="641"/>
                  </a:xfrm>
                  <a:prstGeom prst="rect">
                    <a:avLst/>
                  </a:prstGeom>
                  <a:solidFill>
                    <a:schemeClr val="accent1">
                      <a:alpha val="16862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617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905" y="2708"/>
                    <a:ext cx="318" cy="1085"/>
                  </a:xfrm>
                  <a:prstGeom prst="rect">
                    <a:avLst/>
                  </a:prstGeom>
                  <a:solidFill>
                    <a:srgbClr val="FF00FF">
                      <a:alpha val="16862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6174" name="Rectangle 56"/>
                <p:cNvSpPr>
                  <a:spLocks noChangeArrowheads="1"/>
                </p:cNvSpPr>
                <p:nvPr/>
              </p:nvSpPr>
              <p:spPr bwMode="auto">
                <a:xfrm>
                  <a:off x="4241" y="113"/>
                  <a:ext cx="408" cy="1088"/>
                </a:xfrm>
                <a:prstGeom prst="rect">
                  <a:avLst/>
                </a:prstGeom>
                <a:solidFill>
                  <a:srgbClr val="FF0000">
                    <a:alpha val="1294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2593975" y="179388"/>
            <a:ext cx="4191000" cy="5832475"/>
            <a:chOff x="1634" y="113"/>
            <a:chExt cx="2640" cy="3674"/>
          </a:xfrm>
        </p:grpSpPr>
        <p:sp>
          <p:nvSpPr>
            <p:cNvPr id="6156" name="Oval 61"/>
            <p:cNvSpPr>
              <a:spLocks noChangeArrowheads="1"/>
            </p:cNvSpPr>
            <p:nvPr/>
          </p:nvSpPr>
          <p:spPr bwMode="auto">
            <a:xfrm>
              <a:off x="1634" y="2659"/>
              <a:ext cx="384" cy="432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57" name="Line 62"/>
            <p:cNvSpPr>
              <a:spLocks noChangeShapeType="1"/>
            </p:cNvSpPr>
            <p:nvPr/>
          </p:nvSpPr>
          <p:spPr bwMode="auto">
            <a:xfrm flipV="1">
              <a:off x="1927" y="2341"/>
              <a:ext cx="227" cy="36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" name="Text Box 63"/>
            <p:cNvSpPr txBox="1">
              <a:spLocks noChangeArrowheads="1"/>
            </p:cNvSpPr>
            <p:nvPr/>
          </p:nvSpPr>
          <p:spPr bwMode="auto">
            <a:xfrm>
              <a:off x="1746" y="2160"/>
              <a:ext cx="758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>
                  <a:solidFill>
                    <a:srgbClr val="FF3300"/>
                  </a:solidFill>
                </a:rPr>
                <a:t>Unbound.</a:t>
              </a:r>
              <a:endParaRPr lang="es-ES">
                <a:solidFill>
                  <a:srgbClr val="FF3300"/>
                </a:solidFill>
              </a:endParaRPr>
            </a:p>
          </p:txBody>
        </p:sp>
        <p:grpSp>
          <p:nvGrpSpPr>
            <p:cNvPr id="6159" name="Group 64"/>
            <p:cNvGrpSpPr>
              <a:grpSpLocks/>
            </p:cNvGrpSpPr>
            <p:nvPr/>
          </p:nvGrpSpPr>
          <p:grpSpPr bwMode="auto">
            <a:xfrm>
              <a:off x="3865" y="113"/>
              <a:ext cx="409" cy="3674"/>
              <a:chOff x="4240" y="113"/>
              <a:chExt cx="409" cy="3674"/>
            </a:xfrm>
          </p:grpSpPr>
          <p:sp>
            <p:nvSpPr>
              <p:cNvPr id="6160" name="Oval 65"/>
              <p:cNvSpPr>
                <a:spLocks noChangeArrowheads="1"/>
              </p:cNvSpPr>
              <p:nvPr/>
            </p:nvSpPr>
            <p:spPr bwMode="auto">
              <a:xfrm>
                <a:off x="4250" y="119"/>
                <a:ext cx="384" cy="432"/>
              </a:xfrm>
              <a:prstGeom prst="ellips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61" name="Oval 66"/>
              <p:cNvSpPr>
                <a:spLocks noChangeArrowheads="1"/>
              </p:cNvSpPr>
              <p:nvPr/>
            </p:nvSpPr>
            <p:spPr bwMode="auto">
              <a:xfrm>
                <a:off x="4310" y="947"/>
                <a:ext cx="288" cy="28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6162" name="Group 67"/>
              <p:cNvGrpSpPr>
                <a:grpSpLocks/>
              </p:cNvGrpSpPr>
              <p:nvPr/>
            </p:nvGrpSpPr>
            <p:grpSpPr bwMode="auto">
              <a:xfrm>
                <a:off x="4240" y="113"/>
                <a:ext cx="409" cy="3674"/>
                <a:chOff x="4240" y="113"/>
                <a:chExt cx="409" cy="3674"/>
              </a:xfrm>
            </p:grpSpPr>
            <p:grpSp>
              <p:nvGrpSpPr>
                <p:cNvPr id="6163" name="Group 68"/>
                <p:cNvGrpSpPr>
                  <a:grpSpLocks/>
                </p:cNvGrpSpPr>
                <p:nvPr/>
              </p:nvGrpSpPr>
              <p:grpSpPr bwMode="auto">
                <a:xfrm>
                  <a:off x="4240" y="1201"/>
                  <a:ext cx="408" cy="2586"/>
                  <a:chOff x="3905" y="1207"/>
                  <a:chExt cx="318" cy="2586"/>
                </a:xfrm>
              </p:grpSpPr>
              <p:sp>
                <p:nvSpPr>
                  <p:cNvPr id="6165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905" y="1207"/>
                    <a:ext cx="318" cy="862"/>
                  </a:xfrm>
                  <a:prstGeom prst="rect">
                    <a:avLst/>
                  </a:prstGeom>
                  <a:solidFill>
                    <a:schemeClr val="accent2">
                      <a:alpha val="16862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616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3905" y="2069"/>
                    <a:ext cx="318" cy="641"/>
                  </a:xfrm>
                  <a:prstGeom prst="rect">
                    <a:avLst/>
                  </a:prstGeom>
                  <a:solidFill>
                    <a:schemeClr val="accent1">
                      <a:alpha val="16862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616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905" y="2708"/>
                    <a:ext cx="318" cy="1085"/>
                  </a:xfrm>
                  <a:prstGeom prst="rect">
                    <a:avLst/>
                  </a:prstGeom>
                  <a:solidFill>
                    <a:srgbClr val="FF00FF">
                      <a:alpha val="16862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6164" name="Rectangle 72"/>
                <p:cNvSpPr>
                  <a:spLocks noChangeArrowheads="1"/>
                </p:cNvSpPr>
                <p:nvPr/>
              </p:nvSpPr>
              <p:spPr bwMode="auto">
                <a:xfrm>
                  <a:off x="4241" y="113"/>
                  <a:ext cx="408" cy="1088"/>
                </a:xfrm>
                <a:prstGeom prst="rect">
                  <a:avLst/>
                </a:prstGeom>
                <a:solidFill>
                  <a:srgbClr val="FF0000">
                    <a:alpha val="1294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9E7C14-8A30-4B7E-B9A5-11E2984F4328}" type="slidenum">
              <a:rPr lang="en-GB"/>
              <a:pPr>
                <a:defRPr/>
              </a:pPr>
              <a:t>13</a:t>
            </a:fld>
            <a:r>
              <a:rPr lang="es-ES" dirty="0"/>
              <a:t> </a:t>
            </a:r>
            <a:endParaRPr lang="en-GB" dirty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827088" y="620713"/>
            <a:ext cx="7416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ES" sz="2800">
                <a:solidFill>
                  <a:schemeClr val="accent2"/>
                </a:solidFill>
              </a:rPr>
              <a:t> </a:t>
            </a:r>
            <a:r>
              <a:rPr lang="es-ES" sz="3200">
                <a:solidFill>
                  <a:schemeClr val="accent2"/>
                </a:solidFill>
              </a:rPr>
              <a:t>No compact bound states in the ccnn and bbnn sectors.</a:t>
            </a:r>
          </a:p>
          <a:p>
            <a:pPr algn="l">
              <a:buFont typeface="Wingdings" pitchFamily="2" charset="2"/>
              <a:buChar char="ü"/>
            </a:pPr>
            <a:endParaRPr lang="es-ES" sz="3200">
              <a:solidFill>
                <a:schemeClr val="accent2"/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es-ES" sz="3200">
              <a:solidFill>
                <a:schemeClr val="accent2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s-ES" sz="3200">
                <a:solidFill>
                  <a:schemeClr val="accent2"/>
                </a:solidFill>
              </a:rPr>
              <a:t> One compact bound state in the ccnn sector and four/three in the bbnn sector.</a:t>
            </a:r>
          </a:p>
          <a:p>
            <a:pPr algn="l">
              <a:buFont typeface="Wingdings" pitchFamily="2" charset="2"/>
              <a:buChar char="ü"/>
            </a:pPr>
            <a:endParaRPr lang="es-ES" sz="3200">
              <a:solidFill>
                <a:schemeClr val="accent2"/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es-ES" sz="3200">
              <a:solidFill>
                <a:schemeClr val="accent2"/>
              </a:solidFill>
            </a:endParaRP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6683375" y="803275"/>
            <a:ext cx="1444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7043738" y="803275"/>
            <a:ext cx="1444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6946900" y="2714625"/>
            <a:ext cx="1444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7164388" y="2714625"/>
            <a:ext cx="1444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5892800" y="3222625"/>
            <a:ext cx="1444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6110288" y="3222625"/>
            <a:ext cx="1444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>
            <a:off x="1144588" y="1239838"/>
            <a:ext cx="1444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8" name="Line 16"/>
          <p:cNvSpPr>
            <a:spLocks noChangeShapeType="1"/>
          </p:cNvSpPr>
          <p:nvPr/>
        </p:nvSpPr>
        <p:spPr bwMode="auto">
          <a:xfrm>
            <a:off x="1552575" y="1239838"/>
            <a:ext cx="1444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7A42C-6C93-4392-AEDE-B3BCB915A3B3}" type="slidenum">
              <a:rPr lang="en-GB"/>
              <a:pPr>
                <a:defRPr/>
              </a:pPr>
              <a:t>14</a:t>
            </a:fld>
            <a:r>
              <a:rPr lang="es-ES" dirty="0"/>
              <a:t> </a:t>
            </a:r>
            <a:endParaRPr lang="en-GB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773238"/>
            <a:ext cx="7010400" cy="1476375"/>
          </a:xfrm>
        </p:spPr>
        <p:txBody>
          <a:bodyPr/>
          <a:lstStyle/>
          <a:p>
            <a:r>
              <a:rPr lang="es-ES_tradnl" smtClean="0"/>
              <a:t>What about the existence of slighty bound states very close to the threshold?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512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DC08E6-D383-4D6A-B5DF-2B45E34FCB2B}" type="slidenum">
              <a:rPr lang="en-GB"/>
              <a:pPr>
                <a:defRPr/>
              </a:pPr>
              <a:t>15</a:t>
            </a:fld>
            <a:r>
              <a:rPr lang="es-ES" dirty="0"/>
              <a:t> </a:t>
            </a:r>
            <a:endParaRPr lang="en-GB" dirty="0"/>
          </a:p>
        </p:txBody>
      </p:sp>
      <p:sp>
        <p:nvSpPr>
          <p:cNvPr id="7173" name="Text Box 1028"/>
          <p:cNvSpPr txBox="1">
            <a:spLocks noChangeArrowheads="1"/>
          </p:cNvSpPr>
          <p:nvPr/>
        </p:nvSpPr>
        <p:spPr bwMode="auto">
          <a:xfrm>
            <a:off x="381000" y="762000"/>
            <a:ext cx="83820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s-ES" sz="1600">
                <a:cs typeface="Arial" charset="0"/>
              </a:rPr>
              <a:t>We solved the scattering of two-meson systems in a coupled-channel approach by means of the Lippmann-Schwinger equation, looking for attractive channels.</a:t>
            </a:r>
          </a:p>
        </p:txBody>
      </p:sp>
      <p:grpSp>
        <p:nvGrpSpPr>
          <p:cNvPr id="7174" name="Group 1047"/>
          <p:cNvGrpSpPr>
            <a:grpSpLocks/>
          </p:cNvGrpSpPr>
          <p:nvPr/>
        </p:nvGrpSpPr>
        <p:grpSpPr bwMode="auto">
          <a:xfrm>
            <a:off x="381000" y="1360488"/>
            <a:ext cx="8382000" cy="1174750"/>
            <a:chOff x="271" y="1049"/>
            <a:chExt cx="5284" cy="740"/>
          </a:xfrm>
        </p:grpSpPr>
        <p:pic>
          <p:nvPicPr>
            <p:cNvPr id="7234" name="Picture 1030" descr="lip"/>
            <p:cNvPicPr>
              <a:picLocks noChangeAspect="1" noChangeArrowheads="1"/>
            </p:cNvPicPr>
            <p:nvPr/>
          </p:nvPicPr>
          <p:blipFill>
            <a:blip r:embed="rId3" cstate="print"/>
            <a:srcRect t="36714" b="21907"/>
            <a:stretch>
              <a:fillRect/>
            </a:stretch>
          </p:blipFill>
          <p:spPr bwMode="auto">
            <a:xfrm>
              <a:off x="271" y="1049"/>
              <a:ext cx="5284" cy="7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35" name="Rectangle 1031"/>
            <p:cNvSpPr>
              <a:spLocks noChangeArrowheads="1"/>
            </p:cNvSpPr>
            <p:nvPr/>
          </p:nvSpPr>
          <p:spPr bwMode="auto">
            <a:xfrm>
              <a:off x="3312" y="1570"/>
              <a:ext cx="2222" cy="1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s-ES"/>
            </a:p>
          </p:txBody>
        </p:sp>
      </p:grpSp>
      <p:sp>
        <p:nvSpPr>
          <p:cNvPr id="7175" name="Text Box 1046"/>
          <p:cNvSpPr txBox="1">
            <a:spLocks noChangeArrowheads="1"/>
          </p:cNvSpPr>
          <p:nvPr/>
        </p:nvSpPr>
        <p:spPr bwMode="auto">
          <a:xfrm>
            <a:off x="1219200" y="152400"/>
            <a:ext cx="6477000" cy="406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Molecular states, how to look for them?</a:t>
            </a:r>
            <a:endParaRPr lang="en-GB"/>
          </a:p>
        </p:txBody>
      </p:sp>
      <p:grpSp>
        <p:nvGrpSpPr>
          <p:cNvPr id="7176" name="Group 1093"/>
          <p:cNvGrpSpPr>
            <a:grpSpLocks/>
          </p:cNvGrpSpPr>
          <p:nvPr/>
        </p:nvGrpSpPr>
        <p:grpSpPr bwMode="auto">
          <a:xfrm>
            <a:off x="381000" y="2743200"/>
            <a:ext cx="8388350" cy="3116263"/>
            <a:chOff x="240" y="1728"/>
            <a:chExt cx="5284" cy="1963"/>
          </a:xfrm>
        </p:grpSpPr>
        <p:grpSp>
          <p:nvGrpSpPr>
            <p:cNvPr id="7224" name="Group 1081"/>
            <p:cNvGrpSpPr>
              <a:grpSpLocks/>
            </p:cNvGrpSpPr>
            <p:nvPr/>
          </p:nvGrpSpPr>
          <p:grpSpPr bwMode="auto">
            <a:xfrm>
              <a:off x="240" y="1728"/>
              <a:ext cx="5284" cy="1963"/>
              <a:chOff x="240" y="1728"/>
              <a:chExt cx="5284" cy="1963"/>
            </a:xfrm>
          </p:grpSpPr>
          <p:sp>
            <p:nvSpPr>
              <p:cNvPr id="7229" name="Text Box 1032"/>
              <p:cNvSpPr txBox="1">
                <a:spLocks noChangeArrowheads="1"/>
              </p:cNvSpPr>
              <p:nvPr/>
            </p:nvSpPr>
            <p:spPr bwMode="auto">
              <a:xfrm>
                <a:off x="240" y="1728"/>
                <a:ext cx="5280" cy="37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r>
                  <a:rPr lang="es-ES" sz="1600">
                    <a:cs typeface="Arial" charset="0"/>
                  </a:rPr>
                  <a:t>The meson-meson interacting potential is obtained from the same quark-quark interaction used in the HH and VM methods, by means of the adiabatic approximation.</a:t>
                </a:r>
              </a:p>
            </p:txBody>
          </p:sp>
          <p:grpSp>
            <p:nvGrpSpPr>
              <p:cNvPr id="7230" name="Group 1060"/>
              <p:cNvGrpSpPr>
                <a:grpSpLocks/>
              </p:cNvGrpSpPr>
              <p:nvPr/>
            </p:nvGrpSpPr>
            <p:grpSpPr bwMode="auto">
              <a:xfrm>
                <a:off x="240" y="2105"/>
                <a:ext cx="5284" cy="1586"/>
                <a:chOff x="240" y="1824"/>
                <a:chExt cx="5284" cy="1586"/>
              </a:xfrm>
            </p:grpSpPr>
            <p:pic>
              <p:nvPicPr>
                <p:cNvPr id="7231" name="Picture 1057" descr="lip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0" y="1824"/>
                  <a:ext cx="5284" cy="158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7232" name="Rectangle 1058"/>
                <p:cNvSpPr>
                  <a:spLocks noChangeArrowheads="1"/>
                </p:cNvSpPr>
                <p:nvPr/>
              </p:nvSpPr>
              <p:spPr bwMode="auto">
                <a:xfrm>
                  <a:off x="5136" y="2640"/>
                  <a:ext cx="336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7233" name="Rectangle 1059"/>
                <p:cNvSpPr>
                  <a:spLocks noChangeArrowheads="1"/>
                </p:cNvSpPr>
                <p:nvPr/>
              </p:nvSpPr>
              <p:spPr bwMode="auto">
                <a:xfrm>
                  <a:off x="5136" y="2112"/>
                  <a:ext cx="336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7225" name="Group 1068"/>
            <p:cNvGrpSpPr>
              <a:grpSpLocks/>
            </p:cNvGrpSpPr>
            <p:nvPr/>
          </p:nvGrpSpPr>
          <p:grpSpPr bwMode="auto">
            <a:xfrm>
              <a:off x="2736" y="1917"/>
              <a:ext cx="2663" cy="1275"/>
              <a:chOff x="2736" y="1917"/>
              <a:chExt cx="2663" cy="1275"/>
            </a:xfrm>
          </p:grpSpPr>
          <p:sp>
            <p:nvSpPr>
              <p:cNvPr id="7226" name="Oval 1062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864" cy="408"/>
              </a:xfrm>
              <a:prstGeom prst="ellips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27" name="Line 1065"/>
              <p:cNvSpPr>
                <a:spLocks noChangeShapeType="1"/>
              </p:cNvSpPr>
              <p:nvPr/>
            </p:nvSpPr>
            <p:spPr bwMode="auto">
              <a:xfrm>
                <a:off x="3575" y="1917"/>
                <a:ext cx="1824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28" name="Line 1067"/>
              <p:cNvSpPr>
                <a:spLocks noChangeShapeType="1"/>
              </p:cNvSpPr>
              <p:nvPr/>
            </p:nvSpPr>
            <p:spPr bwMode="auto">
              <a:xfrm flipH="1">
                <a:off x="3216" y="1920"/>
                <a:ext cx="1200" cy="86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7" name="Group 1124"/>
          <p:cNvGrpSpPr>
            <a:grpSpLocks/>
          </p:cNvGrpSpPr>
          <p:nvPr/>
        </p:nvGrpSpPr>
        <p:grpSpPr bwMode="auto">
          <a:xfrm>
            <a:off x="358775" y="1371600"/>
            <a:ext cx="8404225" cy="4495800"/>
            <a:chOff x="226" y="864"/>
            <a:chExt cx="5294" cy="2832"/>
          </a:xfrm>
        </p:grpSpPr>
        <p:grpSp>
          <p:nvGrpSpPr>
            <p:cNvPr id="7185" name="Group 1118"/>
            <p:cNvGrpSpPr>
              <a:grpSpLocks/>
            </p:cNvGrpSpPr>
            <p:nvPr/>
          </p:nvGrpSpPr>
          <p:grpSpPr bwMode="auto">
            <a:xfrm>
              <a:off x="226" y="864"/>
              <a:ext cx="5294" cy="2832"/>
              <a:chOff x="226" y="864"/>
              <a:chExt cx="5294" cy="2832"/>
            </a:xfrm>
          </p:grpSpPr>
          <p:grpSp>
            <p:nvGrpSpPr>
              <p:cNvPr id="7188" name="Group 1091"/>
              <p:cNvGrpSpPr>
                <a:grpSpLocks/>
              </p:cNvGrpSpPr>
              <p:nvPr/>
            </p:nvGrpSpPr>
            <p:grpSpPr bwMode="auto">
              <a:xfrm>
                <a:off x="384" y="864"/>
                <a:ext cx="2880" cy="682"/>
                <a:chOff x="384" y="864"/>
                <a:chExt cx="2880" cy="682"/>
              </a:xfrm>
            </p:grpSpPr>
            <p:grpSp>
              <p:nvGrpSpPr>
                <p:cNvPr id="7218" name="Group 1079"/>
                <p:cNvGrpSpPr>
                  <a:grpSpLocks/>
                </p:cNvGrpSpPr>
                <p:nvPr/>
              </p:nvGrpSpPr>
              <p:grpSpPr bwMode="auto">
                <a:xfrm>
                  <a:off x="384" y="1104"/>
                  <a:ext cx="2544" cy="442"/>
                  <a:chOff x="384" y="1104"/>
                  <a:chExt cx="2544" cy="442"/>
                </a:xfrm>
              </p:grpSpPr>
              <p:sp>
                <p:nvSpPr>
                  <p:cNvPr id="7222" name="Text Box 10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" y="1296"/>
                    <a:ext cx="38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s-ES">
                        <a:solidFill>
                          <a:srgbClr val="FF3300"/>
                        </a:solidFill>
                      </a:rPr>
                      <a:t>(I)</a:t>
                    </a:r>
                    <a:endParaRPr lang="en-GB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7223" name="Line 10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" y="1104"/>
                    <a:ext cx="2256" cy="336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219" name="Group 1078"/>
                <p:cNvGrpSpPr>
                  <a:grpSpLocks/>
                </p:cNvGrpSpPr>
                <p:nvPr/>
              </p:nvGrpSpPr>
              <p:grpSpPr bwMode="auto">
                <a:xfrm>
                  <a:off x="2880" y="864"/>
                  <a:ext cx="384" cy="432"/>
                  <a:chOff x="240" y="0"/>
                  <a:chExt cx="384" cy="432"/>
                </a:xfrm>
              </p:grpSpPr>
              <p:sp>
                <p:nvSpPr>
                  <p:cNvPr id="7220" name="Line 1076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0"/>
                    <a:ext cx="384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221" name="Line 10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" y="0"/>
                    <a:ext cx="384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189" name="Group 1117"/>
              <p:cNvGrpSpPr>
                <a:grpSpLocks/>
              </p:cNvGrpSpPr>
              <p:nvPr/>
            </p:nvGrpSpPr>
            <p:grpSpPr bwMode="auto">
              <a:xfrm>
                <a:off x="226" y="1728"/>
                <a:ext cx="5294" cy="1968"/>
                <a:chOff x="226" y="1728"/>
                <a:chExt cx="5294" cy="1968"/>
              </a:xfrm>
            </p:grpSpPr>
            <p:sp useBgFill="1">
              <p:nvSpPr>
                <p:cNvPr id="7190" name="Rectangle 1082"/>
                <p:cNvSpPr>
                  <a:spLocks noChangeArrowheads="1"/>
                </p:cNvSpPr>
                <p:nvPr/>
              </p:nvSpPr>
              <p:spPr bwMode="auto">
                <a:xfrm>
                  <a:off x="226" y="1728"/>
                  <a:ext cx="5294" cy="1968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7191" name="Group 1086"/>
                <p:cNvGrpSpPr>
                  <a:grpSpLocks/>
                </p:cNvGrpSpPr>
                <p:nvPr/>
              </p:nvGrpSpPr>
              <p:grpSpPr bwMode="auto">
                <a:xfrm>
                  <a:off x="3984" y="1879"/>
                  <a:ext cx="1000" cy="1488"/>
                  <a:chOff x="4176" y="1920"/>
                  <a:chExt cx="1000" cy="1488"/>
                </a:xfrm>
              </p:grpSpPr>
              <p:pic>
                <p:nvPicPr>
                  <p:cNvPr id="7209" name="Picture 103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176" y="1920"/>
                    <a:ext cx="997" cy="14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7210" name="Rectangle 1036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2824"/>
                    <a:ext cx="41" cy="1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100794" tIns="50397" rIns="100794" bIns="50397" anchor="ctr"/>
                  <a:lstStyle/>
                  <a:p>
                    <a:endParaRPr lang="es-ES"/>
                  </a:p>
                </p:txBody>
              </p:sp>
              <p:sp>
                <p:nvSpPr>
                  <p:cNvPr id="7211" name="Line 1037"/>
                  <p:cNvSpPr>
                    <a:spLocks noChangeShapeType="1"/>
                  </p:cNvSpPr>
                  <p:nvPr/>
                </p:nvSpPr>
                <p:spPr bwMode="auto">
                  <a:xfrm>
                    <a:off x="4795" y="2860"/>
                    <a:ext cx="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00794" tIns="50397" rIns="100794" bIns="50397"/>
                  <a:lstStyle/>
                  <a:p>
                    <a:endParaRPr lang="es-ES"/>
                  </a:p>
                </p:txBody>
              </p:sp>
              <p:sp>
                <p:nvSpPr>
                  <p:cNvPr id="7212" name="Line 1038"/>
                  <p:cNvSpPr>
                    <a:spLocks noChangeShapeType="1"/>
                  </p:cNvSpPr>
                  <p:nvPr/>
                </p:nvSpPr>
                <p:spPr bwMode="auto">
                  <a:xfrm>
                    <a:off x="4876" y="3296"/>
                    <a:ext cx="12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100794" tIns="50397" rIns="100794" bIns="50397"/>
                  <a:lstStyle/>
                  <a:p>
                    <a:endParaRPr lang="es-ES"/>
                  </a:p>
                </p:txBody>
              </p:sp>
              <p:sp>
                <p:nvSpPr>
                  <p:cNvPr id="7213" name="Rectangle 1039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1959"/>
                    <a:ext cx="123" cy="8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91430" tIns="45715" rIns="91430" bIns="45715" anchor="ctr"/>
                  <a:lstStyle/>
                  <a:p>
                    <a:r>
                      <a:rPr lang="es-ES_tradnl" sz="1000">
                        <a:cs typeface="Arial" charset="0"/>
                      </a:rPr>
                      <a:t>D</a:t>
                    </a:r>
                    <a:endParaRPr lang="es-ES" sz="1000">
                      <a:cs typeface="Arial" charset="0"/>
                    </a:endParaRPr>
                  </a:p>
                </p:txBody>
              </p:sp>
              <p:sp>
                <p:nvSpPr>
                  <p:cNvPr id="7214" name="Rectangle 1040"/>
                  <p:cNvSpPr>
                    <a:spLocks noChangeArrowheads="1"/>
                  </p:cNvSpPr>
                  <p:nvPr/>
                </p:nvSpPr>
                <p:spPr bwMode="auto">
                  <a:xfrm>
                    <a:off x="4894" y="1961"/>
                    <a:ext cx="123" cy="8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91430" tIns="45715" rIns="91430" bIns="45715" anchor="ctr"/>
                  <a:lstStyle/>
                  <a:p>
                    <a:r>
                      <a:rPr lang="es-ES_tradnl" sz="1000">
                        <a:cs typeface="Arial" charset="0"/>
                      </a:rPr>
                      <a:t>D</a:t>
                    </a:r>
                    <a:endParaRPr lang="es-ES" sz="1000">
                      <a:cs typeface="Arial" charset="0"/>
                    </a:endParaRPr>
                  </a:p>
                </p:txBody>
              </p:sp>
              <p:sp>
                <p:nvSpPr>
                  <p:cNvPr id="7215" name="Rectangle 1041"/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2824"/>
                    <a:ext cx="41" cy="1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100794" tIns="50397" rIns="100794" bIns="50397" anchor="ctr"/>
                  <a:lstStyle/>
                  <a:p>
                    <a:endParaRPr lang="es-ES"/>
                  </a:p>
                </p:txBody>
              </p:sp>
              <p:sp>
                <p:nvSpPr>
                  <p:cNvPr id="7216" name="Text Box 10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9" y="2803"/>
                    <a:ext cx="147" cy="14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91430" tIns="45715" rIns="91430" bIns="45715">
                    <a:spAutoFit/>
                  </a:bodyPr>
                  <a:lstStyle/>
                  <a:p>
                    <a:r>
                      <a:rPr lang="es-ES_tradnl" sz="900">
                        <a:cs typeface="Arial" charset="0"/>
                      </a:rPr>
                      <a:t>c</a:t>
                    </a:r>
                    <a:endParaRPr lang="es-ES" sz="900">
                      <a:cs typeface="Arial" charset="0"/>
                    </a:endParaRPr>
                  </a:p>
                </p:txBody>
              </p:sp>
              <p:sp>
                <p:nvSpPr>
                  <p:cNvPr id="7217" name="Text Box 10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43" y="2810"/>
                    <a:ext cx="151" cy="14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91430" tIns="45715" rIns="91430" bIns="45715">
                    <a:spAutoFit/>
                  </a:bodyPr>
                  <a:lstStyle/>
                  <a:p>
                    <a:r>
                      <a:rPr lang="es-ES_tradnl" sz="900">
                        <a:cs typeface="Arial" charset="0"/>
                      </a:rPr>
                      <a:t>n</a:t>
                    </a:r>
                    <a:endParaRPr lang="es-ES" sz="900">
                      <a:cs typeface="Arial" charset="0"/>
                    </a:endParaRPr>
                  </a:p>
                </p:txBody>
              </p:sp>
            </p:grpSp>
            <p:sp>
              <p:nvSpPr>
                <p:cNvPr id="7192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1927" y="2361"/>
                  <a:ext cx="1893" cy="52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91430" tIns="45715" rIns="91430" bIns="45715">
                  <a:spAutoFit/>
                </a:bodyPr>
                <a:lstStyle/>
                <a:p>
                  <a:r>
                    <a:rPr lang="es-ES" sz="1600">
                      <a:cs typeface="Arial" charset="0"/>
                    </a:rPr>
                    <a:t>We study the consequences of allowing for the reordering of quarks (I) or not (II).</a:t>
                  </a:r>
                </a:p>
              </p:txBody>
            </p:sp>
            <p:grpSp>
              <p:nvGrpSpPr>
                <p:cNvPr id="7193" name="Group 1096"/>
                <p:cNvGrpSpPr>
                  <a:grpSpLocks/>
                </p:cNvGrpSpPr>
                <p:nvPr/>
              </p:nvGrpSpPr>
              <p:grpSpPr bwMode="auto">
                <a:xfrm>
                  <a:off x="576" y="1872"/>
                  <a:ext cx="1000" cy="1488"/>
                  <a:chOff x="4176" y="1920"/>
                  <a:chExt cx="1000" cy="1488"/>
                </a:xfrm>
              </p:grpSpPr>
              <p:pic>
                <p:nvPicPr>
                  <p:cNvPr id="7200" name="Picture 109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176" y="1920"/>
                    <a:ext cx="997" cy="14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7201" name="Rectangle 1098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2824"/>
                    <a:ext cx="41" cy="1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100794" tIns="50397" rIns="100794" bIns="50397" anchor="ctr"/>
                  <a:lstStyle/>
                  <a:p>
                    <a:endParaRPr lang="es-ES"/>
                  </a:p>
                </p:txBody>
              </p:sp>
              <p:sp>
                <p:nvSpPr>
                  <p:cNvPr id="7202" name="Line 1099"/>
                  <p:cNvSpPr>
                    <a:spLocks noChangeShapeType="1"/>
                  </p:cNvSpPr>
                  <p:nvPr/>
                </p:nvSpPr>
                <p:spPr bwMode="auto">
                  <a:xfrm>
                    <a:off x="4795" y="2860"/>
                    <a:ext cx="4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00794" tIns="50397" rIns="100794" bIns="50397"/>
                  <a:lstStyle/>
                  <a:p>
                    <a:endParaRPr lang="es-ES"/>
                  </a:p>
                </p:txBody>
              </p:sp>
              <p:sp>
                <p:nvSpPr>
                  <p:cNvPr id="7203" name="Line 1100"/>
                  <p:cNvSpPr>
                    <a:spLocks noChangeShapeType="1"/>
                  </p:cNvSpPr>
                  <p:nvPr/>
                </p:nvSpPr>
                <p:spPr bwMode="auto">
                  <a:xfrm>
                    <a:off x="4876" y="3296"/>
                    <a:ext cx="12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100794" tIns="50397" rIns="100794" bIns="50397"/>
                  <a:lstStyle/>
                  <a:p>
                    <a:endParaRPr lang="es-ES"/>
                  </a:p>
                </p:txBody>
              </p:sp>
              <p:sp>
                <p:nvSpPr>
                  <p:cNvPr id="7204" name="Rectangle 1101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1959"/>
                    <a:ext cx="123" cy="8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91430" tIns="45715" rIns="91430" bIns="45715" anchor="ctr"/>
                  <a:lstStyle/>
                  <a:p>
                    <a:r>
                      <a:rPr lang="es-ES_tradnl" sz="1000">
                        <a:cs typeface="Arial" charset="0"/>
                      </a:rPr>
                      <a:t>D</a:t>
                    </a:r>
                    <a:endParaRPr lang="es-ES" sz="1000">
                      <a:cs typeface="Arial" charset="0"/>
                    </a:endParaRPr>
                  </a:p>
                </p:txBody>
              </p:sp>
              <p:sp>
                <p:nvSpPr>
                  <p:cNvPr id="7205" name="Rectangle 1102"/>
                  <p:cNvSpPr>
                    <a:spLocks noChangeArrowheads="1"/>
                  </p:cNvSpPr>
                  <p:nvPr/>
                </p:nvSpPr>
                <p:spPr bwMode="auto">
                  <a:xfrm>
                    <a:off x="4894" y="1961"/>
                    <a:ext cx="123" cy="8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91430" tIns="45715" rIns="91430" bIns="45715" anchor="ctr"/>
                  <a:lstStyle/>
                  <a:p>
                    <a:r>
                      <a:rPr lang="es-ES_tradnl" sz="1000">
                        <a:cs typeface="Arial" charset="0"/>
                      </a:rPr>
                      <a:t>D</a:t>
                    </a:r>
                    <a:endParaRPr lang="es-ES" sz="1000">
                      <a:cs typeface="Arial" charset="0"/>
                    </a:endParaRPr>
                  </a:p>
                </p:txBody>
              </p:sp>
              <p:sp>
                <p:nvSpPr>
                  <p:cNvPr id="7206" name="Rectangle 1103"/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2824"/>
                    <a:ext cx="41" cy="1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100794" tIns="50397" rIns="100794" bIns="50397" anchor="ctr"/>
                  <a:lstStyle/>
                  <a:p>
                    <a:endParaRPr lang="es-ES"/>
                  </a:p>
                </p:txBody>
              </p:sp>
              <p:sp>
                <p:nvSpPr>
                  <p:cNvPr id="7207" name="Text Box 1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9" y="2803"/>
                    <a:ext cx="147" cy="14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91430" tIns="45715" rIns="91430" bIns="45715">
                    <a:spAutoFit/>
                  </a:bodyPr>
                  <a:lstStyle/>
                  <a:p>
                    <a:r>
                      <a:rPr lang="es-ES_tradnl" sz="900">
                        <a:cs typeface="Arial" charset="0"/>
                      </a:rPr>
                      <a:t>c</a:t>
                    </a:r>
                    <a:endParaRPr lang="es-ES" sz="900">
                      <a:cs typeface="Arial" charset="0"/>
                    </a:endParaRPr>
                  </a:p>
                </p:txBody>
              </p:sp>
              <p:sp>
                <p:nvSpPr>
                  <p:cNvPr id="7208" name="Text Box 1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43" y="2810"/>
                    <a:ext cx="151" cy="14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91430" tIns="45715" rIns="91430" bIns="45715">
                    <a:spAutoFit/>
                  </a:bodyPr>
                  <a:lstStyle/>
                  <a:p>
                    <a:r>
                      <a:rPr lang="es-ES_tradnl" sz="900">
                        <a:cs typeface="Arial" charset="0"/>
                      </a:rPr>
                      <a:t>n</a:t>
                    </a:r>
                    <a:endParaRPr lang="es-ES" sz="900">
                      <a:cs typeface="Arial" charset="0"/>
                    </a:endParaRPr>
                  </a:p>
                </p:txBody>
              </p:sp>
            </p:grpSp>
            <p:graphicFrame>
              <p:nvGraphicFramePr>
                <p:cNvPr id="7170" name="Object 1106"/>
                <p:cNvGraphicFramePr>
                  <a:graphicFrameLocks noChangeAspect="1"/>
                </p:cNvGraphicFramePr>
                <p:nvPr/>
              </p:nvGraphicFramePr>
              <p:xfrm>
                <a:off x="733" y="3421"/>
                <a:ext cx="727" cy="153"/>
              </p:xfrm>
              <a:graphic>
                <a:graphicData uri="http://schemas.openxmlformats.org/presentationml/2006/ole">
                  <p:oleObj spid="_x0000_s7170" name="Ecuación" r:id="rId6" imgW="965160" imgH="203040" progId="Equation.3">
                    <p:embed/>
                  </p:oleObj>
                </a:graphicData>
              </a:graphic>
            </p:graphicFrame>
            <p:grpSp>
              <p:nvGrpSpPr>
                <p:cNvPr id="7194" name="Group 1111"/>
                <p:cNvGrpSpPr>
                  <a:grpSpLocks/>
                </p:cNvGrpSpPr>
                <p:nvPr/>
              </p:nvGrpSpPr>
              <p:grpSpPr bwMode="auto">
                <a:xfrm>
                  <a:off x="864" y="2400"/>
                  <a:ext cx="384" cy="432"/>
                  <a:chOff x="240" y="0"/>
                  <a:chExt cx="384" cy="432"/>
                </a:xfrm>
              </p:grpSpPr>
              <p:sp>
                <p:nvSpPr>
                  <p:cNvPr id="7198" name="Line 1112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0"/>
                    <a:ext cx="384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199" name="Line 1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" y="0"/>
                    <a:ext cx="384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195" name="Group 1114"/>
                <p:cNvGrpSpPr>
                  <a:grpSpLocks/>
                </p:cNvGrpSpPr>
                <p:nvPr/>
              </p:nvGrpSpPr>
              <p:grpSpPr bwMode="auto">
                <a:xfrm>
                  <a:off x="960" y="3408"/>
                  <a:ext cx="192" cy="192"/>
                  <a:chOff x="240" y="0"/>
                  <a:chExt cx="384" cy="432"/>
                </a:xfrm>
              </p:grpSpPr>
              <p:sp>
                <p:nvSpPr>
                  <p:cNvPr id="7196" name="Line 1115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0"/>
                    <a:ext cx="384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197" name="Line 1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" y="0"/>
                    <a:ext cx="384" cy="432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7186" name="Text Box 1119"/>
            <p:cNvSpPr txBox="1">
              <a:spLocks noChangeArrowheads="1"/>
            </p:cNvSpPr>
            <p:nvPr/>
          </p:nvSpPr>
          <p:spPr bwMode="auto">
            <a:xfrm>
              <a:off x="3840" y="3408"/>
              <a:ext cx="1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i="1"/>
                <a:t>DD </a:t>
              </a:r>
              <a:r>
                <a:rPr lang="es-ES" sz="1400" i="1">
                  <a:sym typeface="Symbol" pitchFamily="18" charset="2"/>
                </a:rPr>
                <a:t> D</a:t>
              </a:r>
              <a:r>
                <a:rPr lang="es-ES" sz="1400" i="1" baseline="30000">
                  <a:sym typeface="Symbol" pitchFamily="18" charset="2"/>
                </a:rPr>
                <a:t>*</a:t>
              </a:r>
              <a:r>
                <a:rPr lang="es-ES" sz="1400" i="1">
                  <a:sym typeface="Symbol" pitchFamily="18" charset="2"/>
                </a:rPr>
                <a:t>D</a:t>
              </a:r>
              <a:r>
                <a:rPr lang="es-ES" sz="1400" i="1" baseline="30000">
                  <a:sym typeface="Symbol" pitchFamily="18" charset="2"/>
                </a:rPr>
                <a:t>*</a:t>
              </a:r>
              <a:endParaRPr lang="en-GB" sz="1400" i="1" baseline="30000"/>
            </a:p>
          </p:txBody>
        </p:sp>
        <p:sp>
          <p:nvSpPr>
            <p:cNvPr id="7187" name="Rectangle 1123"/>
            <p:cNvSpPr>
              <a:spLocks noChangeArrowheads="1"/>
            </p:cNvSpPr>
            <p:nvPr/>
          </p:nvSpPr>
          <p:spPr bwMode="auto">
            <a:xfrm>
              <a:off x="4032" y="3421"/>
              <a:ext cx="864" cy="1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" name="Group 1125"/>
          <p:cNvGrpSpPr>
            <a:grpSpLocks/>
          </p:cNvGrpSpPr>
          <p:nvPr/>
        </p:nvGrpSpPr>
        <p:grpSpPr bwMode="auto">
          <a:xfrm>
            <a:off x="381000" y="1363663"/>
            <a:ext cx="8382000" cy="1174750"/>
            <a:chOff x="240" y="1824"/>
            <a:chExt cx="5280" cy="740"/>
          </a:xfrm>
        </p:grpSpPr>
        <p:grpSp>
          <p:nvGrpSpPr>
            <p:cNvPr id="7179" name="Group 1126"/>
            <p:cNvGrpSpPr>
              <a:grpSpLocks/>
            </p:cNvGrpSpPr>
            <p:nvPr/>
          </p:nvGrpSpPr>
          <p:grpSpPr bwMode="auto">
            <a:xfrm>
              <a:off x="240" y="1824"/>
              <a:ext cx="5280" cy="740"/>
              <a:chOff x="271" y="1049"/>
              <a:chExt cx="5284" cy="740"/>
            </a:xfrm>
          </p:grpSpPr>
          <p:pic>
            <p:nvPicPr>
              <p:cNvPr id="7183" name="Picture 1127" descr="li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6714" b="21907"/>
              <a:stretch>
                <a:fillRect/>
              </a:stretch>
            </p:blipFill>
            <p:spPr bwMode="auto">
              <a:xfrm>
                <a:off x="271" y="1049"/>
                <a:ext cx="5284" cy="7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184" name="Rectangle 1128"/>
              <p:cNvSpPr>
                <a:spLocks noChangeArrowheads="1"/>
              </p:cNvSpPr>
              <p:nvPr/>
            </p:nvSpPr>
            <p:spPr bwMode="auto">
              <a:xfrm>
                <a:off x="3312" y="1570"/>
                <a:ext cx="2222" cy="16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 anchor="ctr"/>
              <a:lstStyle/>
              <a:p>
                <a:endParaRPr lang="es-ES"/>
              </a:p>
            </p:txBody>
          </p:sp>
        </p:grpSp>
        <p:grpSp>
          <p:nvGrpSpPr>
            <p:cNvPr id="7180" name="Group 1129"/>
            <p:cNvGrpSpPr>
              <a:grpSpLocks/>
            </p:cNvGrpSpPr>
            <p:nvPr/>
          </p:nvGrpSpPr>
          <p:grpSpPr bwMode="auto">
            <a:xfrm>
              <a:off x="3216" y="2112"/>
              <a:ext cx="2208" cy="394"/>
              <a:chOff x="3216" y="1152"/>
              <a:chExt cx="2208" cy="394"/>
            </a:xfrm>
          </p:grpSpPr>
          <p:sp>
            <p:nvSpPr>
              <p:cNvPr id="7181" name="Text Box 1130"/>
              <p:cNvSpPr txBox="1">
                <a:spLocks noChangeArrowheads="1"/>
              </p:cNvSpPr>
              <p:nvPr/>
            </p:nvSpPr>
            <p:spPr bwMode="auto">
              <a:xfrm>
                <a:off x="5040" y="1296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FF3300"/>
                    </a:solidFill>
                  </a:rPr>
                  <a:t>(II)</a:t>
                </a:r>
                <a:endParaRPr lang="en-GB">
                  <a:solidFill>
                    <a:srgbClr val="FF3300"/>
                  </a:solidFill>
                </a:endParaRPr>
              </a:p>
            </p:txBody>
          </p:sp>
          <p:sp>
            <p:nvSpPr>
              <p:cNvPr id="7182" name="Line 1131"/>
              <p:cNvSpPr>
                <a:spLocks noChangeShapeType="1"/>
              </p:cNvSpPr>
              <p:nvPr/>
            </p:nvSpPr>
            <p:spPr bwMode="auto">
              <a:xfrm flipH="1" flipV="1">
                <a:off x="3216" y="1152"/>
                <a:ext cx="1920" cy="28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331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B7CD4-9CA0-4392-863A-2E3A6EAFC28E}" type="slidenum">
              <a:rPr lang="en-GB"/>
              <a:pPr>
                <a:defRPr/>
              </a:pPr>
              <a:t>16</a:t>
            </a:fld>
            <a:r>
              <a:rPr lang="es-ES" dirty="0"/>
              <a:t> </a:t>
            </a:r>
            <a:endParaRPr lang="en-GB" dirty="0"/>
          </a:p>
        </p:txBody>
      </p:sp>
      <p:sp useBgFill="1">
        <p:nvSpPr>
          <p:cNvPr id="493581" name="Text Box 13"/>
          <p:cNvSpPr txBox="1">
            <a:spLocks noChangeArrowheads="1"/>
          </p:cNvSpPr>
          <p:nvPr/>
        </p:nvSpPr>
        <p:spPr bwMode="auto">
          <a:xfrm>
            <a:off x="1162050" y="5856288"/>
            <a:ext cx="6629400" cy="4667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chemeClr val="accent2"/>
                </a:solidFill>
              </a:rPr>
              <a:t>There are no charged partners of the X(3872)</a:t>
            </a:r>
            <a:r>
              <a:rPr lang="es-ES" sz="2400">
                <a:solidFill>
                  <a:schemeClr val="accent2"/>
                </a:solidFill>
              </a:rPr>
              <a:t> [</a:t>
            </a:r>
            <a:r>
              <a:rPr lang="es-ES" sz="1800">
                <a:solidFill>
                  <a:schemeClr val="accent2"/>
                </a:solidFill>
              </a:rPr>
              <a:t>diquark-antidiquark</a:t>
            </a:r>
            <a:r>
              <a:rPr lang="es-ES" sz="2400">
                <a:solidFill>
                  <a:schemeClr val="accent2"/>
                </a:solidFill>
              </a:rPr>
              <a:t>]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9750"/>
            <a:ext cx="6553200" cy="525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 useBgFill="1">
        <p:nvSpPr>
          <p:cNvPr id="36870" name="Text Box 3"/>
          <p:cNvSpPr txBox="1">
            <a:spLocks noChangeArrowheads="1"/>
          </p:cNvSpPr>
          <p:nvPr/>
        </p:nvSpPr>
        <p:spPr bwMode="auto">
          <a:xfrm rot="-5400000">
            <a:off x="-1060450" y="3081338"/>
            <a:ext cx="3352800" cy="4699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/>
              <a:t>J</a:t>
            </a:r>
            <a:r>
              <a:rPr lang="es-ES" sz="2400" baseline="30000"/>
              <a:t>PC</a:t>
            </a:r>
            <a:r>
              <a:rPr lang="es-ES" sz="2400"/>
              <a:t>(I)=1</a:t>
            </a:r>
            <a:r>
              <a:rPr lang="es-ES" sz="2400" baseline="30000"/>
              <a:t>++</a:t>
            </a:r>
            <a:r>
              <a:rPr lang="es-ES" sz="2400"/>
              <a:t>(0)</a:t>
            </a: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5486400" y="1033463"/>
            <a:ext cx="1143000" cy="4095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</a:rPr>
              <a:t>(I)</a:t>
            </a:r>
            <a:r>
              <a:rPr lang="es-ES"/>
              <a:t> DD</a:t>
            </a:r>
            <a:r>
              <a:rPr lang="es-ES" baseline="30000"/>
              <a:t>*</a:t>
            </a:r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6164263" y="1120775"/>
            <a:ext cx="179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0" y="2938463"/>
            <a:ext cx="3657600" cy="1752600"/>
            <a:chOff x="1920" y="1851"/>
            <a:chExt cx="2304" cy="1104"/>
          </a:xfrm>
        </p:grpSpPr>
        <p:grpSp>
          <p:nvGrpSpPr>
            <p:cNvPr id="36876" name="Group 16"/>
            <p:cNvGrpSpPr>
              <a:grpSpLocks/>
            </p:cNvGrpSpPr>
            <p:nvPr/>
          </p:nvGrpSpPr>
          <p:grpSpPr bwMode="auto">
            <a:xfrm>
              <a:off x="1920" y="1851"/>
              <a:ext cx="1296" cy="258"/>
              <a:chOff x="1920" y="1851"/>
              <a:chExt cx="1296" cy="258"/>
            </a:xfrm>
          </p:grpSpPr>
          <p:sp>
            <p:nvSpPr>
              <p:cNvPr id="36880" name="Text Box 7"/>
              <p:cNvSpPr txBox="1">
                <a:spLocks noChangeArrowheads="1"/>
              </p:cNvSpPr>
              <p:nvPr/>
            </p:nvSpPr>
            <p:spPr bwMode="auto">
              <a:xfrm>
                <a:off x="1920" y="1851"/>
                <a:ext cx="1296" cy="258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FF3300"/>
                    </a:solidFill>
                  </a:rPr>
                  <a:t>(II)</a:t>
                </a:r>
                <a:r>
                  <a:rPr lang="es-ES"/>
                  <a:t> DD</a:t>
                </a:r>
                <a:r>
                  <a:rPr lang="es-ES" baseline="30000"/>
                  <a:t>*</a:t>
                </a:r>
                <a:r>
                  <a:rPr lang="es-ES"/>
                  <a:t> – J/</a:t>
                </a:r>
                <a:r>
                  <a:rPr lang="es-ES">
                    <a:sym typeface="Symbol" pitchFamily="18" charset="2"/>
                  </a:rPr>
                  <a:t> </a:t>
                </a:r>
                <a:endParaRPr lang="es-ES"/>
              </a:p>
            </p:txBody>
          </p:sp>
          <p:sp>
            <p:nvSpPr>
              <p:cNvPr id="36881" name="Line 8"/>
              <p:cNvSpPr>
                <a:spLocks noChangeShapeType="1"/>
              </p:cNvSpPr>
              <p:nvPr/>
            </p:nvSpPr>
            <p:spPr bwMode="auto">
              <a:xfrm>
                <a:off x="2380" y="1899"/>
                <a:ext cx="1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6877" name="Group 10"/>
            <p:cNvGrpSpPr>
              <a:grpSpLocks/>
            </p:cNvGrpSpPr>
            <p:nvPr/>
          </p:nvGrpSpPr>
          <p:grpSpPr bwMode="auto">
            <a:xfrm>
              <a:off x="3168" y="2283"/>
              <a:ext cx="1056" cy="672"/>
              <a:chOff x="3168" y="2064"/>
              <a:chExt cx="1056" cy="672"/>
            </a:xfrm>
          </p:grpSpPr>
          <p:sp>
            <p:nvSpPr>
              <p:cNvPr id="36878" name="Line 11"/>
              <p:cNvSpPr>
                <a:spLocks noChangeShapeType="1"/>
              </p:cNvSpPr>
              <p:nvPr/>
            </p:nvSpPr>
            <p:spPr bwMode="auto">
              <a:xfrm>
                <a:off x="4224" y="2064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879" name="Text Box 12"/>
              <p:cNvSpPr txBox="1">
                <a:spLocks noChangeArrowheads="1"/>
              </p:cNvSpPr>
              <p:nvPr/>
            </p:nvSpPr>
            <p:spPr bwMode="auto">
              <a:xfrm>
                <a:off x="3168" y="2352"/>
                <a:ext cx="960" cy="25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>
                    <a:solidFill>
                      <a:srgbClr val="CC6600"/>
                    </a:solidFill>
                  </a:rPr>
                  <a:t>X(3872)</a:t>
                </a:r>
              </a:p>
            </p:txBody>
          </p:sp>
        </p:grpSp>
      </p:grpSp>
      <p:sp>
        <p:nvSpPr>
          <p:cNvPr id="36874" name="Text Box 14"/>
          <p:cNvSpPr txBox="1">
            <a:spLocks noChangeArrowheads="1"/>
          </p:cNvSpPr>
          <p:nvPr/>
        </p:nvSpPr>
        <p:spPr bwMode="auto">
          <a:xfrm rot="5400000">
            <a:off x="5469731" y="2994819"/>
            <a:ext cx="521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>
                <a:solidFill>
                  <a:srgbClr val="CC00FF"/>
                </a:solidFill>
              </a:rPr>
              <a:t>T. F.-C., A.V., J.V., Phys. Rev. Lett. 103, 222001 (2009)</a:t>
            </a:r>
          </a:p>
        </p:txBody>
      </p:sp>
      <p:sp>
        <p:nvSpPr>
          <p:cNvPr id="36875" name="Text Box 15"/>
          <p:cNvSpPr txBox="1">
            <a:spLocks noChangeArrowheads="1"/>
          </p:cNvSpPr>
          <p:nvPr/>
        </p:nvSpPr>
        <p:spPr bwMode="auto">
          <a:xfrm>
            <a:off x="2398713" y="76200"/>
            <a:ext cx="3886200" cy="406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Hidden flavor sector: Charmonium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8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32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0DA290-E68D-4440-AAFE-3AEDBCF8349B}" type="slidenum">
              <a:rPr lang="en-GB"/>
              <a:pPr>
                <a:defRPr/>
              </a:pPr>
              <a:t>17</a:t>
            </a:fld>
            <a:endParaRPr lang="en-GB"/>
          </a:p>
        </p:txBody>
      </p:sp>
      <p:pic>
        <p:nvPicPr>
          <p:cNvPr id="37892" name="Picture 8" descr="lip5"/>
          <p:cNvPicPr>
            <a:picLocks noChangeAspect="1" noChangeArrowheads="1"/>
          </p:cNvPicPr>
          <p:nvPr/>
        </p:nvPicPr>
        <p:blipFill>
          <a:blip r:embed="rId2" cstate="print"/>
          <a:srcRect l="54161"/>
          <a:stretch>
            <a:fillRect/>
          </a:stretch>
        </p:blipFill>
        <p:spPr bwMode="auto">
          <a:xfrm>
            <a:off x="468313" y="260350"/>
            <a:ext cx="4752975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292725" y="44450"/>
            <a:ext cx="3851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>
                <a:solidFill>
                  <a:srgbClr val="CC00FF"/>
                </a:solidFill>
              </a:rPr>
              <a:t>T. F. Caramés et al., Phys. Lett. B. 699, 291 (2011)</a:t>
            </a:r>
          </a:p>
        </p:txBody>
      </p:sp>
      <p:sp>
        <p:nvSpPr>
          <p:cNvPr id="37894" name="Text Box 14"/>
          <p:cNvSpPr txBox="1">
            <a:spLocks noChangeArrowheads="1"/>
          </p:cNvSpPr>
          <p:nvPr/>
        </p:nvSpPr>
        <p:spPr bwMode="auto">
          <a:xfrm>
            <a:off x="684213" y="188913"/>
            <a:ext cx="16033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 i="1"/>
              <a:t>(I) J</a:t>
            </a:r>
            <a:r>
              <a:rPr lang="es-ES_tradnl" b="1" i="1" baseline="30000"/>
              <a:t>P</a:t>
            </a:r>
            <a:r>
              <a:rPr lang="es-ES_tradnl" b="1" i="1"/>
              <a:t> = (0) 1</a:t>
            </a:r>
            <a:r>
              <a:rPr lang="es-ES_tradnl" b="1" i="1" baseline="30000"/>
              <a:t>+</a:t>
            </a:r>
            <a:endParaRPr lang="es-ES" b="1" i="1" baseline="30000"/>
          </a:p>
        </p:txBody>
      </p:sp>
      <p:sp>
        <p:nvSpPr>
          <p:cNvPr id="37895" name="Line 17"/>
          <p:cNvSpPr>
            <a:spLocks noChangeShapeType="1"/>
          </p:cNvSpPr>
          <p:nvPr/>
        </p:nvSpPr>
        <p:spPr bwMode="auto">
          <a:xfrm>
            <a:off x="1187450" y="3357563"/>
            <a:ext cx="1081088" cy="714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63713" y="1628775"/>
            <a:ext cx="2881312" cy="1728788"/>
            <a:chOff x="1111" y="1026"/>
            <a:chExt cx="1815" cy="1089"/>
          </a:xfrm>
        </p:grpSpPr>
        <p:sp>
          <p:nvSpPr>
            <p:cNvPr id="37916" name="Line 7"/>
            <p:cNvSpPr>
              <a:spLocks noChangeShapeType="1"/>
            </p:cNvSpPr>
            <p:nvPr/>
          </p:nvSpPr>
          <p:spPr bwMode="auto">
            <a:xfrm>
              <a:off x="2926" y="1026"/>
              <a:ext cx="0" cy="1089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917" name="Text Box 29"/>
            <p:cNvSpPr txBox="1">
              <a:spLocks noChangeArrowheads="1"/>
            </p:cNvSpPr>
            <p:nvPr/>
          </p:nvSpPr>
          <p:spPr bwMode="auto">
            <a:xfrm>
              <a:off x="1111" y="1525"/>
              <a:ext cx="336" cy="44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4000" i="1">
                  <a:solidFill>
                    <a:schemeClr val="accent2"/>
                  </a:solidFill>
                </a:rPr>
                <a:t>II</a:t>
              </a:r>
              <a:endParaRPr lang="es-ES" sz="4000" i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233488" y="2492375"/>
            <a:ext cx="3843337" cy="1081088"/>
            <a:chOff x="777" y="1570"/>
            <a:chExt cx="2421" cy="681"/>
          </a:xfrm>
        </p:grpSpPr>
        <p:grpSp>
          <p:nvGrpSpPr>
            <p:cNvPr id="37912" name="Group 22"/>
            <p:cNvGrpSpPr>
              <a:grpSpLocks/>
            </p:cNvGrpSpPr>
            <p:nvPr/>
          </p:nvGrpSpPr>
          <p:grpSpPr bwMode="auto">
            <a:xfrm>
              <a:off x="777" y="1888"/>
              <a:ext cx="2421" cy="363"/>
              <a:chOff x="777" y="1888"/>
              <a:chExt cx="2421" cy="363"/>
            </a:xfrm>
          </p:grpSpPr>
          <p:sp>
            <p:nvSpPr>
              <p:cNvPr id="37914" name="Rectangle 21"/>
              <p:cNvSpPr>
                <a:spLocks noChangeArrowheads="1"/>
              </p:cNvSpPr>
              <p:nvPr/>
            </p:nvSpPr>
            <p:spPr bwMode="auto">
              <a:xfrm>
                <a:off x="839" y="1888"/>
                <a:ext cx="2313" cy="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7915" name="Line 18"/>
              <p:cNvSpPr>
                <a:spLocks noChangeShapeType="1"/>
              </p:cNvSpPr>
              <p:nvPr/>
            </p:nvSpPr>
            <p:spPr bwMode="auto">
              <a:xfrm flipV="1">
                <a:off x="777" y="2115"/>
                <a:ext cx="2421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7913" name="Text Box 23"/>
            <p:cNvSpPr txBox="1">
              <a:spLocks noChangeArrowheads="1"/>
            </p:cNvSpPr>
            <p:nvPr/>
          </p:nvSpPr>
          <p:spPr bwMode="auto">
            <a:xfrm>
              <a:off x="1471" y="1570"/>
              <a:ext cx="229" cy="44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4000" i="1">
                  <a:solidFill>
                    <a:schemeClr val="accent2"/>
                  </a:solidFill>
                </a:rPr>
                <a:t>I</a:t>
              </a:r>
              <a:endParaRPr lang="es-ES" sz="4000" i="1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23850" y="620713"/>
            <a:ext cx="8424863" cy="5319712"/>
            <a:chOff x="204" y="391"/>
            <a:chExt cx="5307" cy="3351"/>
          </a:xfrm>
        </p:grpSpPr>
        <p:sp>
          <p:nvSpPr>
            <p:cNvPr id="37899" name="Text Box 9"/>
            <p:cNvSpPr txBox="1">
              <a:spLocks noChangeArrowheads="1"/>
            </p:cNvSpPr>
            <p:nvPr/>
          </p:nvSpPr>
          <p:spPr bwMode="auto">
            <a:xfrm>
              <a:off x="204" y="3294"/>
              <a:ext cx="5307" cy="44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b="1"/>
                <a:t>Formalisms based on meson-meson and four-quark configurations are fully compatible if they incorporate all the relevants basis vectors (channels)!</a:t>
              </a:r>
              <a:endParaRPr lang="es-ES" b="1"/>
            </a:p>
          </p:txBody>
        </p:sp>
        <p:grpSp>
          <p:nvGrpSpPr>
            <p:cNvPr id="37900" name="Group 49"/>
            <p:cNvGrpSpPr>
              <a:grpSpLocks/>
            </p:cNvGrpSpPr>
            <p:nvPr/>
          </p:nvGrpSpPr>
          <p:grpSpPr bwMode="auto">
            <a:xfrm>
              <a:off x="3243" y="391"/>
              <a:ext cx="2018" cy="1905"/>
              <a:chOff x="3243" y="391"/>
              <a:chExt cx="2018" cy="1905"/>
            </a:xfrm>
          </p:grpSpPr>
          <p:pic>
            <p:nvPicPr>
              <p:cNvPr id="3790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79" r="74901" b="69646"/>
              <a:stretch>
                <a:fillRect/>
              </a:stretch>
            </p:blipFill>
            <p:spPr bwMode="auto">
              <a:xfrm>
                <a:off x="3878" y="391"/>
                <a:ext cx="615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2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1976" r="30080" b="69646"/>
              <a:stretch>
                <a:fillRect/>
              </a:stretch>
            </p:blipFill>
            <p:spPr bwMode="auto">
              <a:xfrm>
                <a:off x="4493" y="391"/>
                <a:ext cx="47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3" name="Text Box 35"/>
              <p:cNvSpPr txBox="1">
                <a:spLocks noChangeArrowheads="1"/>
              </p:cNvSpPr>
              <p:nvPr/>
            </p:nvSpPr>
            <p:spPr bwMode="auto">
              <a:xfrm rot="5400000">
                <a:off x="2774" y="1533"/>
                <a:ext cx="1232" cy="29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2400"/>
                  <a:t>Meson-Meson</a:t>
                </a:r>
                <a:endParaRPr lang="es-ES" sz="2400"/>
              </a:p>
            </p:txBody>
          </p:sp>
          <p:grpSp>
            <p:nvGrpSpPr>
              <p:cNvPr id="37904" name="Group 47"/>
              <p:cNvGrpSpPr>
                <a:grpSpLocks/>
              </p:cNvGrpSpPr>
              <p:nvPr/>
            </p:nvGrpSpPr>
            <p:grpSpPr bwMode="auto">
              <a:xfrm>
                <a:off x="3878" y="1525"/>
                <a:ext cx="1089" cy="725"/>
                <a:chOff x="6373" y="2478"/>
                <a:chExt cx="1089" cy="725"/>
              </a:xfrm>
            </p:grpSpPr>
            <p:pic>
              <p:nvPicPr>
                <p:cNvPr id="37907" name="Picture 4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779" t="52574" r="74901" b="28760"/>
                <a:stretch>
                  <a:fillRect/>
                </a:stretch>
              </p:blipFill>
              <p:spPr bwMode="auto">
                <a:xfrm>
                  <a:off x="6373" y="2478"/>
                  <a:ext cx="615" cy="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908" name="Picture 4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1976" t="52574" r="30080" b="28760"/>
                <a:stretch>
                  <a:fillRect/>
                </a:stretch>
              </p:blipFill>
              <p:spPr bwMode="auto">
                <a:xfrm>
                  <a:off x="6988" y="2478"/>
                  <a:ext cx="474" cy="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90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82" y="2704"/>
                  <a:ext cx="390" cy="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1800" i="1"/>
                    <a:t>P</a:t>
                  </a:r>
                  <a:r>
                    <a:rPr lang="es-ES_tradnl" sz="1800" i="1" baseline="-25000"/>
                    <a:t>DD*</a:t>
                  </a:r>
                  <a:endParaRPr lang="es-ES" sz="1800" i="1" baseline="-25000"/>
                </a:p>
              </p:txBody>
            </p:sp>
            <p:sp>
              <p:nvSpPr>
                <p:cNvPr id="3791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479" y="2927"/>
                  <a:ext cx="438" cy="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1800" i="1"/>
                    <a:t>P</a:t>
                  </a:r>
                  <a:r>
                    <a:rPr lang="es-ES_tradnl" sz="1800" i="1" baseline="-25000"/>
                    <a:t>D*D*</a:t>
                  </a:r>
                  <a:endParaRPr lang="es-ES" sz="1800" i="1" baseline="-25000"/>
                </a:p>
              </p:txBody>
            </p:sp>
            <p:sp>
              <p:nvSpPr>
                <p:cNvPr id="3791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509" y="2518"/>
                  <a:ext cx="342" cy="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1800" i="1"/>
                    <a:t>P</a:t>
                  </a:r>
                  <a:r>
                    <a:rPr lang="es-ES_tradnl" sz="1800" i="1" baseline="-25000"/>
                    <a:t>DD</a:t>
                  </a:r>
                  <a:endParaRPr lang="es-ES" sz="1800" i="1" baseline="-25000"/>
                </a:p>
              </p:txBody>
            </p:sp>
          </p:grpSp>
          <p:sp>
            <p:nvSpPr>
              <p:cNvPr id="37905" name="Text Box 36"/>
              <p:cNvSpPr txBox="1">
                <a:spLocks noChangeArrowheads="1"/>
              </p:cNvSpPr>
              <p:nvPr/>
            </p:nvSpPr>
            <p:spPr bwMode="auto">
              <a:xfrm rot="5400000">
                <a:off x="4384" y="1110"/>
                <a:ext cx="1460" cy="29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2400"/>
                  <a:t>Four-quark states</a:t>
                </a:r>
                <a:endParaRPr lang="es-ES" sz="2400"/>
              </a:p>
            </p:txBody>
          </p:sp>
          <p:sp>
            <p:nvSpPr>
              <p:cNvPr id="37906" name="Oval 37"/>
              <p:cNvSpPr>
                <a:spLocks noChangeArrowheads="1"/>
              </p:cNvSpPr>
              <p:nvPr/>
            </p:nvSpPr>
            <p:spPr bwMode="auto">
              <a:xfrm>
                <a:off x="4468" y="1752"/>
                <a:ext cx="544" cy="49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D438CA-54AF-4BAB-9282-00B63EC20DEE}" type="slidenum">
              <a:rPr lang="en-GB"/>
              <a:pPr>
                <a:defRPr/>
              </a:pPr>
              <a:t>18</a:t>
            </a:fld>
            <a:r>
              <a:rPr lang="es-ES" dirty="0"/>
              <a:t> </a:t>
            </a:r>
            <a:endParaRPr lang="en-GB" dirty="0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3290888"/>
            <a:ext cx="5715000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7" name="Picture 27" descr="lip5"/>
          <p:cNvPicPr>
            <a:picLocks noChangeAspect="1" noChangeArrowheads="1"/>
          </p:cNvPicPr>
          <p:nvPr/>
        </p:nvPicPr>
        <p:blipFill>
          <a:blip r:embed="rId3" cstate="print"/>
          <a:srcRect l="54150"/>
          <a:stretch>
            <a:fillRect/>
          </a:stretch>
        </p:blipFill>
        <p:spPr bwMode="auto">
          <a:xfrm>
            <a:off x="1439863" y="3290888"/>
            <a:ext cx="25146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038" y="265113"/>
            <a:ext cx="5715000" cy="238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 useBgFill="1">
        <p:nvSpPr>
          <p:cNvPr id="38919" name="Text Box 8"/>
          <p:cNvSpPr txBox="1">
            <a:spLocks noChangeArrowheads="1"/>
          </p:cNvSpPr>
          <p:nvPr/>
        </p:nvSpPr>
        <p:spPr bwMode="auto">
          <a:xfrm rot="-5400000">
            <a:off x="193676" y="1263650"/>
            <a:ext cx="1712912" cy="37623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Hidden flavor</a:t>
            </a:r>
            <a:endParaRPr lang="en-GB" sz="1800"/>
          </a:p>
        </p:txBody>
      </p:sp>
      <p:sp useBgFill="1">
        <p:nvSpPr>
          <p:cNvPr id="38920" name="Text Box 9"/>
          <p:cNvSpPr txBox="1">
            <a:spLocks noChangeArrowheads="1"/>
          </p:cNvSpPr>
          <p:nvPr/>
        </p:nvSpPr>
        <p:spPr bwMode="auto">
          <a:xfrm rot="-5400000">
            <a:off x="150019" y="4279107"/>
            <a:ext cx="1800225" cy="37623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Explicit flavor</a:t>
            </a:r>
            <a:endParaRPr lang="en-GB" sz="180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516688" y="896938"/>
            <a:ext cx="84137" cy="4019550"/>
            <a:chOff x="4588" y="1318"/>
            <a:chExt cx="53" cy="2532"/>
          </a:xfrm>
        </p:grpSpPr>
        <p:sp>
          <p:nvSpPr>
            <p:cNvPr id="38932" name="Line 13"/>
            <p:cNvSpPr>
              <a:spLocks noChangeShapeType="1"/>
            </p:cNvSpPr>
            <p:nvPr/>
          </p:nvSpPr>
          <p:spPr bwMode="auto">
            <a:xfrm>
              <a:off x="4588" y="3322"/>
              <a:ext cx="0" cy="528"/>
            </a:xfrm>
            <a:prstGeom prst="line">
              <a:avLst/>
            </a:prstGeom>
            <a:noFill/>
            <a:ln w="25400">
              <a:solidFill>
                <a:srgbClr val="CC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933" name="Line 14"/>
            <p:cNvSpPr>
              <a:spLocks noChangeShapeType="1"/>
            </p:cNvSpPr>
            <p:nvPr/>
          </p:nvSpPr>
          <p:spPr bwMode="auto">
            <a:xfrm>
              <a:off x="4641" y="1318"/>
              <a:ext cx="0" cy="52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235825" y="906463"/>
            <a:ext cx="1785938" cy="4116387"/>
            <a:chOff x="4558" y="1324"/>
            <a:chExt cx="1125" cy="2593"/>
          </a:xfrm>
        </p:grpSpPr>
        <p:sp useBgFill="1">
          <p:nvSpPr>
            <p:cNvPr id="38930" name="Text Box 22"/>
            <p:cNvSpPr txBox="1">
              <a:spLocks noChangeArrowheads="1"/>
            </p:cNvSpPr>
            <p:nvPr/>
          </p:nvSpPr>
          <p:spPr bwMode="auto">
            <a:xfrm>
              <a:off x="4579" y="1324"/>
              <a:ext cx="1104" cy="686"/>
            </a:xfrm>
            <a:prstGeom prst="rect">
              <a:avLst/>
            </a:prstGeom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defTabSz="1008063"/>
              <a:r>
                <a:rPr lang="es-ES_tradnl" sz="1600"/>
                <a:t>There should not be a partner of the X(3872) in the bottom sector</a:t>
              </a:r>
              <a:endParaRPr lang="es-ES" sz="1600"/>
            </a:p>
          </p:txBody>
        </p:sp>
        <p:sp useBgFill="1">
          <p:nvSpPr>
            <p:cNvPr id="38931" name="Text Box 23"/>
            <p:cNvSpPr txBox="1">
              <a:spLocks noChangeArrowheads="1"/>
            </p:cNvSpPr>
            <p:nvPr/>
          </p:nvSpPr>
          <p:spPr bwMode="auto">
            <a:xfrm>
              <a:off x="4558" y="3231"/>
              <a:ext cx="1104" cy="686"/>
            </a:xfrm>
            <a:prstGeom prst="rect">
              <a:avLst/>
            </a:prstGeom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defTabSz="1008063"/>
              <a:r>
                <a:rPr lang="es-ES_tradnl" sz="1600"/>
                <a:t>There should be a J</a:t>
              </a:r>
              <a:r>
                <a:rPr lang="es-ES_tradnl" sz="1600" baseline="30000"/>
                <a:t>P</a:t>
              </a:r>
              <a:r>
                <a:rPr lang="es-ES_tradnl" sz="1600"/>
                <a:t>=1</a:t>
              </a:r>
              <a:r>
                <a:rPr lang="es-ES_tradnl" sz="1600" baseline="30000"/>
                <a:t>+</a:t>
              </a:r>
              <a:r>
                <a:rPr lang="es-ES_tradnl" sz="1600"/>
                <a:t> bound state in the exotic bottom sector</a:t>
              </a:r>
              <a:endParaRPr lang="es-ES" sz="1600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492500" y="812800"/>
            <a:ext cx="66675" cy="4129088"/>
            <a:chOff x="2683" y="1187"/>
            <a:chExt cx="42" cy="2601"/>
          </a:xfrm>
        </p:grpSpPr>
        <p:sp>
          <p:nvSpPr>
            <p:cNvPr id="38928" name="Line 10"/>
            <p:cNvSpPr>
              <a:spLocks noChangeShapeType="1"/>
            </p:cNvSpPr>
            <p:nvPr/>
          </p:nvSpPr>
          <p:spPr bwMode="auto">
            <a:xfrm>
              <a:off x="2725" y="1187"/>
              <a:ext cx="0" cy="528"/>
            </a:xfrm>
            <a:prstGeom prst="line">
              <a:avLst/>
            </a:prstGeom>
            <a:noFill/>
            <a:ln w="25400">
              <a:solidFill>
                <a:srgbClr val="CC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929" name="Line 12"/>
            <p:cNvSpPr>
              <a:spLocks noChangeShapeType="1"/>
            </p:cNvSpPr>
            <p:nvPr/>
          </p:nvSpPr>
          <p:spPr bwMode="auto">
            <a:xfrm flipH="1">
              <a:off x="2683" y="3244"/>
              <a:ext cx="0" cy="544"/>
            </a:xfrm>
            <a:prstGeom prst="line">
              <a:avLst/>
            </a:prstGeom>
            <a:noFill/>
            <a:ln w="25400">
              <a:solidFill>
                <a:srgbClr val="CC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8924" name="Rectangle 31"/>
          <p:cNvSpPr>
            <a:spLocks noChangeArrowheads="1"/>
          </p:cNvSpPr>
          <p:nvPr/>
        </p:nvSpPr>
        <p:spPr bwMode="auto">
          <a:xfrm>
            <a:off x="3946525" y="3290888"/>
            <a:ext cx="304800" cy="2428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25" name="Text Box 27"/>
          <p:cNvSpPr txBox="1">
            <a:spLocks noChangeArrowheads="1"/>
          </p:cNvSpPr>
          <p:nvPr/>
        </p:nvSpPr>
        <p:spPr bwMode="auto">
          <a:xfrm rot="-5400000">
            <a:off x="-1958975" y="290195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>
                <a:solidFill>
                  <a:srgbClr val="CC00FF"/>
                </a:solidFill>
              </a:rPr>
              <a:t>T.F.C., A.V., J.V., Phys. Lett. B 709, 358 (2012)</a:t>
            </a:r>
          </a:p>
        </p:txBody>
      </p:sp>
      <p:sp useBgFill="1">
        <p:nvSpPr>
          <p:cNvPr id="38926" name="Text Box 9"/>
          <p:cNvSpPr txBox="1">
            <a:spLocks noChangeArrowheads="1"/>
          </p:cNvSpPr>
          <p:nvPr/>
        </p:nvSpPr>
        <p:spPr bwMode="auto">
          <a:xfrm>
            <a:off x="1835150" y="5876925"/>
            <a:ext cx="1800225" cy="3762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Charm</a:t>
            </a:r>
            <a:endParaRPr lang="en-GB" sz="1800"/>
          </a:p>
        </p:txBody>
      </p:sp>
      <p:sp useBgFill="1">
        <p:nvSpPr>
          <p:cNvPr id="38927" name="Text Box 9"/>
          <p:cNvSpPr txBox="1">
            <a:spLocks noChangeArrowheads="1"/>
          </p:cNvSpPr>
          <p:nvPr/>
        </p:nvSpPr>
        <p:spPr bwMode="auto">
          <a:xfrm>
            <a:off x="5219700" y="5876925"/>
            <a:ext cx="1800225" cy="3762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Bottom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1428750" y="1773238"/>
            <a:ext cx="5472113" cy="7191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2195513" y="2133600"/>
            <a:ext cx="172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3488" y="152400"/>
            <a:ext cx="7010400" cy="685800"/>
          </a:xfrm>
        </p:spPr>
        <p:txBody>
          <a:bodyPr/>
          <a:lstStyle/>
          <a:p>
            <a:pPr eaLnBrk="1" hangingPunct="1"/>
            <a:r>
              <a:rPr lang="es-ES" smtClean="0"/>
              <a:t>Implementing confinement</a:t>
            </a:r>
          </a:p>
        </p:txBody>
      </p:sp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611188" y="1196975"/>
            <a:ext cx="3397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Mesons: Including the flux tube.</a:t>
            </a:r>
          </a:p>
        </p:txBody>
      </p:sp>
      <p:sp>
        <p:nvSpPr>
          <p:cNvPr id="8202" name="Oval 6"/>
          <p:cNvSpPr>
            <a:spLocks noChangeArrowheads="1"/>
          </p:cNvSpPr>
          <p:nvPr/>
        </p:nvSpPr>
        <p:spPr bwMode="auto">
          <a:xfrm>
            <a:off x="2071688" y="2038350"/>
            <a:ext cx="215900" cy="217488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3" name="Oval 9"/>
          <p:cNvSpPr>
            <a:spLocks noChangeArrowheads="1"/>
          </p:cNvSpPr>
          <p:nvPr/>
        </p:nvSpPr>
        <p:spPr bwMode="auto">
          <a:xfrm>
            <a:off x="3838575" y="2016125"/>
            <a:ext cx="215900" cy="217488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4572000" y="1917700"/>
          <a:ext cx="1871663" cy="396875"/>
        </p:xfrm>
        <a:graphic>
          <a:graphicData uri="http://schemas.openxmlformats.org/presentationml/2006/ole">
            <p:oleObj spid="_x0000_s8194" name="Ecuación" r:id="rId3" imgW="1079280" imgH="228600" progId="Equation.3">
              <p:embed/>
            </p:oleObj>
          </a:graphicData>
        </a:graphic>
      </p:graphicFrame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684213" y="3141663"/>
            <a:ext cx="3663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Baryons: two-body Vs. Many-body</a:t>
            </a:r>
          </a:p>
        </p:txBody>
      </p:sp>
      <p:graphicFrame>
        <p:nvGraphicFramePr>
          <p:cNvPr id="8195" name="Object 15"/>
          <p:cNvGraphicFramePr>
            <a:graphicFrameLocks noChangeAspect="1"/>
          </p:cNvGraphicFramePr>
          <p:nvPr/>
        </p:nvGraphicFramePr>
        <p:xfrm>
          <a:off x="458788" y="4214813"/>
          <a:ext cx="4460875" cy="1157287"/>
        </p:xfrm>
        <a:graphic>
          <a:graphicData uri="http://schemas.openxmlformats.org/presentationml/2006/ole">
            <p:oleObj spid="_x0000_s8195" name="Ecuación" r:id="rId4" imgW="3619440" imgH="939600" progId="Equation.3">
              <p:embed/>
            </p:oleObj>
          </a:graphicData>
        </a:graphic>
      </p:graphicFrame>
      <p:sp>
        <p:nvSpPr>
          <p:cNvPr id="8205" name="Rectangle 17"/>
          <p:cNvSpPr>
            <a:spLocks noChangeArrowheads="1"/>
          </p:cNvSpPr>
          <p:nvPr/>
        </p:nvSpPr>
        <p:spPr bwMode="auto">
          <a:xfrm>
            <a:off x="5292725" y="3500438"/>
            <a:ext cx="3455988" cy="2736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6" name="Line 18"/>
          <p:cNvSpPr>
            <a:spLocks noChangeShapeType="1"/>
          </p:cNvSpPr>
          <p:nvPr/>
        </p:nvSpPr>
        <p:spPr bwMode="auto">
          <a:xfrm flipV="1">
            <a:off x="5940425" y="4973638"/>
            <a:ext cx="1081088" cy="6159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7" name="Line 19"/>
          <p:cNvSpPr>
            <a:spLocks noChangeShapeType="1"/>
          </p:cNvSpPr>
          <p:nvPr/>
        </p:nvSpPr>
        <p:spPr bwMode="auto">
          <a:xfrm flipV="1">
            <a:off x="7021513" y="4005263"/>
            <a:ext cx="0" cy="10080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8" name="Line 20"/>
          <p:cNvSpPr>
            <a:spLocks noChangeShapeType="1"/>
          </p:cNvSpPr>
          <p:nvPr/>
        </p:nvSpPr>
        <p:spPr bwMode="auto">
          <a:xfrm flipH="1" flipV="1">
            <a:off x="7021513" y="4973638"/>
            <a:ext cx="1150937" cy="6873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9" name="Line 21"/>
          <p:cNvSpPr>
            <a:spLocks noChangeShapeType="1"/>
          </p:cNvSpPr>
          <p:nvPr/>
        </p:nvSpPr>
        <p:spPr bwMode="auto">
          <a:xfrm flipV="1">
            <a:off x="5938838" y="5661025"/>
            <a:ext cx="22336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0" name="Line 22"/>
          <p:cNvSpPr>
            <a:spLocks noChangeShapeType="1"/>
          </p:cNvSpPr>
          <p:nvPr/>
        </p:nvSpPr>
        <p:spPr bwMode="auto">
          <a:xfrm flipV="1">
            <a:off x="5938838" y="3862388"/>
            <a:ext cx="1081087" cy="1793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1" name="Line 23"/>
          <p:cNvSpPr>
            <a:spLocks noChangeShapeType="1"/>
          </p:cNvSpPr>
          <p:nvPr/>
        </p:nvSpPr>
        <p:spPr bwMode="auto">
          <a:xfrm flipH="1" flipV="1">
            <a:off x="7019925" y="3862388"/>
            <a:ext cx="1152525" cy="17986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2" name="Oval 24"/>
          <p:cNvSpPr>
            <a:spLocks noChangeArrowheads="1"/>
          </p:cNvSpPr>
          <p:nvPr/>
        </p:nvSpPr>
        <p:spPr bwMode="auto">
          <a:xfrm>
            <a:off x="8029575" y="551656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3" name="Oval 25"/>
          <p:cNvSpPr>
            <a:spLocks noChangeArrowheads="1"/>
          </p:cNvSpPr>
          <p:nvPr/>
        </p:nvSpPr>
        <p:spPr bwMode="auto">
          <a:xfrm>
            <a:off x="5829300" y="551656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4" name="Oval 26"/>
          <p:cNvSpPr>
            <a:spLocks noChangeArrowheads="1"/>
          </p:cNvSpPr>
          <p:nvPr/>
        </p:nvSpPr>
        <p:spPr bwMode="auto">
          <a:xfrm>
            <a:off x="6904038" y="378301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5" name="Text Box 27"/>
          <p:cNvSpPr txBox="1">
            <a:spLocks noChangeArrowheads="1"/>
          </p:cNvSpPr>
          <p:nvPr/>
        </p:nvSpPr>
        <p:spPr bwMode="auto">
          <a:xfrm>
            <a:off x="6156325" y="43640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6" name="Text Box 28"/>
          <p:cNvSpPr txBox="1">
            <a:spLocks noChangeArrowheads="1"/>
          </p:cNvSpPr>
          <p:nvPr/>
        </p:nvSpPr>
        <p:spPr bwMode="auto">
          <a:xfrm>
            <a:off x="7596188" y="43640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7" name="Text Box 29"/>
          <p:cNvSpPr txBox="1">
            <a:spLocks noChangeArrowheads="1"/>
          </p:cNvSpPr>
          <p:nvPr/>
        </p:nvSpPr>
        <p:spPr bwMode="auto">
          <a:xfrm>
            <a:off x="6877050" y="55895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8" name="Text Box 30"/>
          <p:cNvSpPr txBox="1">
            <a:spLocks noChangeArrowheads="1"/>
          </p:cNvSpPr>
          <p:nvPr/>
        </p:nvSpPr>
        <p:spPr bwMode="auto">
          <a:xfrm>
            <a:off x="7000875" y="4437063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19" name="Text Box 31"/>
          <p:cNvSpPr txBox="1">
            <a:spLocks noChangeArrowheads="1"/>
          </p:cNvSpPr>
          <p:nvPr/>
        </p:nvSpPr>
        <p:spPr bwMode="auto">
          <a:xfrm>
            <a:off x="7216775" y="4759325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20" name="Text Box 32"/>
          <p:cNvSpPr txBox="1">
            <a:spLocks noChangeArrowheads="1"/>
          </p:cNvSpPr>
          <p:nvPr/>
        </p:nvSpPr>
        <p:spPr bwMode="auto">
          <a:xfrm>
            <a:off x="6688138" y="4697413"/>
            <a:ext cx="29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solidFill>
                  <a:srgbClr val="000000"/>
                </a:solidFill>
              </a:rPr>
              <a:t>x</a:t>
            </a:r>
          </a:p>
        </p:txBody>
      </p:sp>
      <p:graphicFrame>
        <p:nvGraphicFramePr>
          <p:cNvPr id="8196" name="Object 31"/>
          <p:cNvGraphicFramePr>
            <a:graphicFrameLocks noChangeAspect="1"/>
          </p:cNvGraphicFramePr>
          <p:nvPr/>
        </p:nvGraphicFramePr>
        <p:xfrm>
          <a:off x="6858000" y="1643063"/>
          <a:ext cx="2009775" cy="357187"/>
        </p:xfrm>
        <a:graphic>
          <a:graphicData uri="http://schemas.openxmlformats.org/presentationml/2006/ole">
            <p:oleObj spid="_x0000_s8196" name="Ecuación" r:id="rId5" imgW="1143000" imgH="203040" progId="Equation.3">
              <p:embed/>
            </p:oleObj>
          </a:graphicData>
        </a:graphic>
      </p:graphicFrame>
      <p:graphicFrame>
        <p:nvGraphicFramePr>
          <p:cNvPr id="8197" name="Object 32"/>
          <p:cNvGraphicFramePr>
            <a:graphicFrameLocks noChangeAspect="1"/>
          </p:cNvGraphicFramePr>
          <p:nvPr/>
        </p:nvGraphicFramePr>
        <p:xfrm>
          <a:off x="1633538" y="5715000"/>
          <a:ext cx="2366962" cy="312738"/>
        </p:xfrm>
        <a:graphic>
          <a:graphicData uri="http://schemas.openxmlformats.org/presentationml/2006/ole">
            <p:oleObj spid="_x0000_s8197" name="Ecuación" r:id="rId6" imgW="1346040" imgH="177480" progId="Equation.3">
              <p:embed/>
            </p:oleObj>
          </a:graphicData>
        </a:graphic>
      </p:graphicFrame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6823075" y="4941888"/>
            <a:ext cx="21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35" name="3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D4EF0-4DC2-4028-8C76-77D82FEC7FDA}" type="slidenum">
              <a:rPr lang="en-GB" smtClean="0"/>
              <a:pPr>
                <a:defRPr/>
              </a:pPr>
              <a:t>19</a:t>
            </a:fld>
            <a:r>
              <a:rPr lang="es-ES" smtClean="0"/>
              <a:t>/37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 dirty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A1C51-B83D-473B-ABA1-275201A568F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52095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1" name="Line 39"/>
          <p:cNvSpPr>
            <a:spLocks noChangeShapeType="1"/>
          </p:cNvSpPr>
          <p:nvPr/>
        </p:nvSpPr>
        <p:spPr bwMode="auto">
          <a:xfrm>
            <a:off x="1752600" y="5027613"/>
            <a:ext cx="0" cy="10668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6477000" cy="741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9703" name="Group 10"/>
          <p:cNvGrpSpPr>
            <a:grpSpLocks/>
          </p:cNvGrpSpPr>
          <p:nvPr/>
        </p:nvGrpSpPr>
        <p:grpSpPr bwMode="auto">
          <a:xfrm>
            <a:off x="2079625" y="5553075"/>
            <a:ext cx="6477000" cy="762000"/>
            <a:chOff x="2112" y="1200"/>
            <a:chExt cx="4032" cy="480"/>
          </a:xfrm>
        </p:grpSpPr>
        <p:sp>
          <p:nvSpPr>
            <p:cNvPr id="29726" name="Rectangle 8"/>
            <p:cNvSpPr>
              <a:spLocks noChangeArrowheads="1"/>
            </p:cNvSpPr>
            <p:nvPr/>
          </p:nvSpPr>
          <p:spPr bwMode="auto">
            <a:xfrm>
              <a:off x="2112" y="1200"/>
              <a:ext cx="4032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972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2" y="1204"/>
              <a:ext cx="398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446"/>
              <a:ext cx="398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3675" y="1579563"/>
            <a:ext cx="200977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5" name="Text Box 22"/>
          <p:cNvSpPr txBox="1">
            <a:spLocks noChangeArrowheads="1"/>
          </p:cNvSpPr>
          <p:nvPr/>
        </p:nvSpPr>
        <p:spPr bwMode="auto">
          <a:xfrm>
            <a:off x="1366838" y="152400"/>
            <a:ext cx="6477000" cy="406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The november revolution: 1974</a:t>
            </a:r>
            <a:endParaRPr lang="en-GB"/>
          </a:p>
        </p:txBody>
      </p:sp>
      <p:sp>
        <p:nvSpPr>
          <p:cNvPr id="29706" name="Line 24"/>
          <p:cNvSpPr>
            <a:spLocks noChangeShapeType="1"/>
          </p:cNvSpPr>
          <p:nvPr/>
        </p:nvSpPr>
        <p:spPr bwMode="auto">
          <a:xfrm>
            <a:off x="5649913" y="1012825"/>
            <a:ext cx="990600" cy="0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7" name="Line 25"/>
          <p:cNvSpPr>
            <a:spLocks noChangeShapeType="1"/>
          </p:cNvSpPr>
          <p:nvPr/>
        </p:nvSpPr>
        <p:spPr bwMode="auto">
          <a:xfrm>
            <a:off x="7521575" y="5857875"/>
            <a:ext cx="990600" cy="0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8" name="Text Box 26"/>
          <p:cNvSpPr txBox="1">
            <a:spLocks noChangeArrowheads="1"/>
          </p:cNvSpPr>
          <p:nvPr/>
        </p:nvSpPr>
        <p:spPr bwMode="auto">
          <a:xfrm>
            <a:off x="207963" y="113188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i="1">
                <a:solidFill>
                  <a:srgbClr val="FF0000"/>
                </a:solidFill>
              </a:rPr>
              <a:t>BNL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9709" name="Text Box 27"/>
          <p:cNvSpPr txBox="1">
            <a:spLocks noChangeArrowheads="1"/>
          </p:cNvSpPr>
          <p:nvPr/>
        </p:nvSpPr>
        <p:spPr bwMode="auto">
          <a:xfrm>
            <a:off x="2133600" y="590073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i="1">
                <a:solidFill>
                  <a:srgbClr val="FF0000"/>
                </a:solidFill>
              </a:rPr>
              <a:t>SLAC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9710" name="Line 33"/>
          <p:cNvSpPr>
            <a:spLocks noChangeShapeType="1"/>
          </p:cNvSpPr>
          <p:nvPr/>
        </p:nvSpPr>
        <p:spPr bwMode="auto">
          <a:xfrm rot="10800000">
            <a:off x="7413625" y="1284288"/>
            <a:ext cx="0" cy="5334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11" name="Text Box 36"/>
          <p:cNvSpPr txBox="1">
            <a:spLocks noChangeArrowheads="1"/>
          </p:cNvSpPr>
          <p:nvPr/>
        </p:nvSpPr>
        <p:spPr bwMode="auto">
          <a:xfrm>
            <a:off x="217488" y="5486400"/>
            <a:ext cx="1752600" cy="7127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M = 3.1 GeV</a:t>
            </a:r>
          </a:p>
          <a:p>
            <a:pPr>
              <a:spcBef>
                <a:spcPct val="50000"/>
              </a:spcBef>
            </a:pPr>
            <a:r>
              <a:rPr lang="es-ES" sz="1600">
                <a:sym typeface="Symbol" pitchFamily="18" charset="2"/>
              </a:rPr>
              <a:t>  0 MeV</a:t>
            </a:r>
            <a:endParaRPr lang="en-GB" sz="1600"/>
          </a:p>
        </p:txBody>
      </p:sp>
      <p:sp>
        <p:nvSpPr>
          <p:cNvPr id="29712" name="Text Box 37"/>
          <p:cNvSpPr txBox="1">
            <a:spLocks noChangeArrowheads="1"/>
          </p:cNvSpPr>
          <p:nvPr/>
        </p:nvSpPr>
        <p:spPr bwMode="auto">
          <a:xfrm>
            <a:off x="6792913" y="860425"/>
            <a:ext cx="1752600" cy="7127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M = 3.105 GeV</a:t>
            </a:r>
          </a:p>
          <a:p>
            <a:pPr>
              <a:spcBef>
                <a:spcPct val="50000"/>
              </a:spcBef>
            </a:pPr>
            <a:r>
              <a:rPr lang="es-ES" sz="1600">
                <a:sym typeface="Symbol" pitchFamily="18" charset="2"/>
              </a:rPr>
              <a:t> &lt; 1.3 MeV</a:t>
            </a:r>
            <a:endParaRPr lang="en-GB" sz="1600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719388" y="1687513"/>
            <a:ext cx="3778250" cy="3656012"/>
            <a:chOff x="1748" y="1104"/>
            <a:chExt cx="2298" cy="2255"/>
          </a:xfrm>
        </p:grpSpPr>
        <p:grpSp>
          <p:nvGrpSpPr>
            <p:cNvPr id="29714" name="Group 42"/>
            <p:cNvGrpSpPr>
              <a:grpSpLocks/>
            </p:cNvGrpSpPr>
            <p:nvPr/>
          </p:nvGrpSpPr>
          <p:grpSpPr bwMode="auto">
            <a:xfrm>
              <a:off x="1748" y="1104"/>
              <a:ext cx="2298" cy="2255"/>
              <a:chOff x="1748" y="1104"/>
              <a:chExt cx="2298" cy="2255"/>
            </a:xfrm>
          </p:grpSpPr>
          <p:grpSp>
            <p:nvGrpSpPr>
              <p:cNvPr id="29716" name="Group 31"/>
              <p:cNvGrpSpPr>
                <a:grpSpLocks/>
              </p:cNvGrpSpPr>
              <p:nvPr/>
            </p:nvGrpSpPr>
            <p:grpSpPr bwMode="auto">
              <a:xfrm>
                <a:off x="1790" y="1104"/>
                <a:ext cx="2256" cy="2255"/>
                <a:chOff x="1790" y="1104"/>
                <a:chExt cx="2256" cy="2255"/>
              </a:xfrm>
            </p:grpSpPr>
            <p:pic>
              <p:nvPicPr>
                <p:cNvPr id="29720" name="Picture 2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112" y="1535"/>
                  <a:ext cx="1635" cy="182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29721" name="Group 30"/>
                <p:cNvGrpSpPr>
                  <a:grpSpLocks/>
                </p:cNvGrpSpPr>
                <p:nvPr/>
              </p:nvGrpSpPr>
              <p:grpSpPr bwMode="auto">
                <a:xfrm>
                  <a:off x="1790" y="1104"/>
                  <a:ext cx="2256" cy="384"/>
                  <a:chOff x="1790" y="1104"/>
                  <a:chExt cx="2256" cy="418"/>
                </a:xfrm>
              </p:grpSpPr>
              <p:sp>
                <p:nvSpPr>
                  <p:cNvPr id="2972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790" y="1104"/>
                    <a:ext cx="2256" cy="41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pic>
                <p:nvPicPr>
                  <p:cNvPr id="29723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1808" y="1139"/>
                    <a:ext cx="2238" cy="2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724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1808" y="1308"/>
                    <a:ext cx="2238" cy="2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2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296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29717" name="Text Box 29"/>
              <p:cNvSpPr txBox="1">
                <a:spLocks noChangeArrowheads="1"/>
              </p:cNvSpPr>
              <p:nvPr/>
            </p:nvSpPr>
            <p:spPr bwMode="auto">
              <a:xfrm>
                <a:off x="1748" y="1302"/>
                <a:ext cx="432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i="1">
                    <a:solidFill>
                      <a:srgbClr val="FF0000"/>
                    </a:solidFill>
                  </a:rPr>
                  <a:t>SLAC</a:t>
                </a:r>
                <a:endParaRPr lang="en-GB" sz="1600" i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9718" name="Line 34"/>
              <p:cNvSpPr>
                <a:spLocks noChangeShapeType="1"/>
              </p:cNvSpPr>
              <p:nvPr/>
            </p:nvSpPr>
            <p:spPr bwMode="auto">
              <a:xfrm rot="10800000">
                <a:off x="3257" y="166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993366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719" name="Line 41"/>
              <p:cNvSpPr>
                <a:spLocks noChangeShapeType="1"/>
              </p:cNvSpPr>
              <p:nvPr/>
            </p:nvSpPr>
            <p:spPr bwMode="auto">
              <a:xfrm>
                <a:off x="2929" y="1673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9715" name="Text Box 40"/>
            <p:cNvSpPr txBox="1">
              <a:spLocks noChangeArrowheads="1"/>
            </p:cNvSpPr>
            <p:nvPr/>
          </p:nvSpPr>
          <p:spPr bwMode="auto">
            <a:xfrm>
              <a:off x="2105" y="1529"/>
              <a:ext cx="775" cy="3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/>
                <a:t>M = 3.695 GeV</a:t>
              </a:r>
            </a:p>
            <a:p>
              <a:pPr>
                <a:spcBef>
                  <a:spcPct val="50000"/>
                </a:spcBef>
              </a:pPr>
              <a:r>
                <a:rPr lang="es-ES" sz="1400">
                  <a:sym typeface="Symbol" pitchFamily="18" charset="2"/>
                </a:rPr>
                <a:t> = 2.7 MeV</a:t>
              </a:r>
              <a:endParaRPr lang="en-GB" sz="1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374"/>
          <p:cNvSpPr>
            <a:spLocks noChangeArrowheads="1"/>
          </p:cNvSpPr>
          <p:nvPr/>
        </p:nvSpPr>
        <p:spPr bwMode="auto">
          <a:xfrm>
            <a:off x="250825" y="260350"/>
            <a:ext cx="8569325" cy="59055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3244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0000"/>
                </a:solidFill>
              </a:rPr>
              <a:t>Tetraquarks: One step further.</a:t>
            </a:r>
          </a:p>
        </p:txBody>
      </p:sp>
      <p:grpSp>
        <p:nvGrpSpPr>
          <p:cNvPr id="9225" name="Group 375"/>
          <p:cNvGrpSpPr>
            <a:grpSpLocks/>
          </p:cNvGrpSpPr>
          <p:nvPr/>
        </p:nvGrpSpPr>
        <p:grpSpPr bwMode="auto">
          <a:xfrm>
            <a:off x="6157913" y="2876550"/>
            <a:ext cx="2065337" cy="1057275"/>
            <a:chOff x="3922" y="1494"/>
            <a:chExt cx="1301" cy="666"/>
          </a:xfrm>
        </p:grpSpPr>
        <p:sp>
          <p:nvSpPr>
            <p:cNvPr id="9252" name="Line 46"/>
            <p:cNvSpPr>
              <a:spLocks noChangeShapeType="1"/>
            </p:cNvSpPr>
            <p:nvPr/>
          </p:nvSpPr>
          <p:spPr bwMode="auto">
            <a:xfrm flipH="1">
              <a:off x="4875" y="1571"/>
              <a:ext cx="272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3" name="Line 47"/>
            <p:cNvSpPr>
              <a:spLocks noChangeShapeType="1"/>
            </p:cNvSpPr>
            <p:nvPr/>
          </p:nvSpPr>
          <p:spPr bwMode="auto">
            <a:xfrm flipH="1" flipV="1">
              <a:off x="4875" y="1843"/>
              <a:ext cx="226" cy="22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4" name="Line 48"/>
            <p:cNvSpPr>
              <a:spLocks noChangeShapeType="1"/>
            </p:cNvSpPr>
            <p:nvPr/>
          </p:nvSpPr>
          <p:spPr bwMode="auto">
            <a:xfrm flipH="1" flipV="1">
              <a:off x="3967" y="1571"/>
              <a:ext cx="318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5" name="Line 49"/>
            <p:cNvSpPr>
              <a:spLocks noChangeShapeType="1"/>
            </p:cNvSpPr>
            <p:nvPr/>
          </p:nvSpPr>
          <p:spPr bwMode="auto">
            <a:xfrm flipH="1">
              <a:off x="4013" y="1843"/>
              <a:ext cx="272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56" name="Oval 61"/>
            <p:cNvSpPr>
              <a:spLocks noChangeArrowheads="1"/>
            </p:cNvSpPr>
            <p:nvPr/>
          </p:nvSpPr>
          <p:spPr bwMode="auto">
            <a:xfrm>
              <a:off x="5087" y="1494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57" name="Oval 62"/>
            <p:cNvSpPr>
              <a:spLocks noChangeArrowheads="1"/>
            </p:cNvSpPr>
            <p:nvPr/>
          </p:nvSpPr>
          <p:spPr bwMode="auto">
            <a:xfrm>
              <a:off x="5087" y="2024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58" name="Oval 63"/>
            <p:cNvSpPr>
              <a:spLocks noChangeArrowheads="1"/>
            </p:cNvSpPr>
            <p:nvPr/>
          </p:nvSpPr>
          <p:spPr bwMode="auto">
            <a:xfrm>
              <a:off x="3922" y="1525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59" name="Line 65"/>
            <p:cNvSpPr>
              <a:spLocks noChangeShapeType="1"/>
            </p:cNvSpPr>
            <p:nvPr/>
          </p:nvSpPr>
          <p:spPr bwMode="auto">
            <a:xfrm flipH="1" flipV="1">
              <a:off x="4285" y="1843"/>
              <a:ext cx="589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0" name="Oval 66"/>
            <p:cNvSpPr>
              <a:spLocks noChangeArrowheads="1"/>
            </p:cNvSpPr>
            <p:nvPr/>
          </p:nvSpPr>
          <p:spPr bwMode="auto">
            <a:xfrm>
              <a:off x="3922" y="2024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226" name="Group 376"/>
          <p:cNvGrpSpPr>
            <a:grpSpLocks/>
          </p:cNvGrpSpPr>
          <p:nvPr/>
        </p:nvGrpSpPr>
        <p:grpSpPr bwMode="auto">
          <a:xfrm>
            <a:off x="6170613" y="4714875"/>
            <a:ext cx="2303462" cy="1235075"/>
            <a:chOff x="3877" y="2562"/>
            <a:chExt cx="1451" cy="778"/>
          </a:xfrm>
        </p:grpSpPr>
        <p:sp>
          <p:nvSpPr>
            <p:cNvPr id="9244" name="Line 76"/>
            <p:cNvSpPr>
              <a:spLocks noChangeShapeType="1"/>
            </p:cNvSpPr>
            <p:nvPr/>
          </p:nvSpPr>
          <p:spPr bwMode="auto">
            <a:xfrm flipV="1">
              <a:off x="3946" y="2638"/>
              <a:ext cx="1300" cy="636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5" name="Line 79"/>
            <p:cNvSpPr>
              <a:spLocks noChangeShapeType="1"/>
            </p:cNvSpPr>
            <p:nvPr/>
          </p:nvSpPr>
          <p:spPr bwMode="auto">
            <a:xfrm>
              <a:off x="3946" y="2639"/>
              <a:ext cx="13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46" name="Line 80"/>
            <p:cNvSpPr>
              <a:spLocks noChangeShapeType="1"/>
            </p:cNvSpPr>
            <p:nvPr/>
          </p:nvSpPr>
          <p:spPr bwMode="auto">
            <a:xfrm>
              <a:off x="3956" y="3264"/>
              <a:ext cx="13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47" name="Line 72"/>
            <p:cNvSpPr>
              <a:spLocks noChangeShapeType="1"/>
            </p:cNvSpPr>
            <p:nvPr/>
          </p:nvSpPr>
          <p:spPr bwMode="auto">
            <a:xfrm>
              <a:off x="3930" y="2638"/>
              <a:ext cx="1331" cy="636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8" name="Oval 73"/>
            <p:cNvSpPr>
              <a:spLocks noChangeArrowheads="1"/>
            </p:cNvSpPr>
            <p:nvPr/>
          </p:nvSpPr>
          <p:spPr bwMode="auto">
            <a:xfrm>
              <a:off x="5192" y="2562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49" name="Oval 74"/>
            <p:cNvSpPr>
              <a:spLocks noChangeArrowheads="1"/>
            </p:cNvSpPr>
            <p:nvPr/>
          </p:nvSpPr>
          <p:spPr bwMode="auto">
            <a:xfrm>
              <a:off x="5192" y="3204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50" name="Oval 75"/>
            <p:cNvSpPr>
              <a:spLocks noChangeArrowheads="1"/>
            </p:cNvSpPr>
            <p:nvPr/>
          </p:nvSpPr>
          <p:spPr bwMode="auto">
            <a:xfrm>
              <a:off x="3877" y="2579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51" name="Oval 77"/>
            <p:cNvSpPr>
              <a:spLocks noChangeArrowheads="1"/>
            </p:cNvSpPr>
            <p:nvPr/>
          </p:nvSpPr>
          <p:spPr bwMode="auto">
            <a:xfrm>
              <a:off x="3887" y="3183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227" name="Group 377"/>
          <p:cNvGrpSpPr>
            <a:grpSpLocks/>
          </p:cNvGrpSpPr>
          <p:nvPr/>
        </p:nvGrpSpPr>
        <p:grpSpPr bwMode="auto">
          <a:xfrm>
            <a:off x="6300788" y="692150"/>
            <a:ext cx="2303462" cy="1466850"/>
            <a:chOff x="3830" y="391"/>
            <a:chExt cx="1451" cy="924"/>
          </a:xfrm>
        </p:grpSpPr>
        <p:sp>
          <p:nvSpPr>
            <p:cNvPr id="9237" name="Rectangle 28"/>
            <p:cNvSpPr>
              <a:spLocks noChangeArrowheads="1"/>
            </p:cNvSpPr>
            <p:nvPr/>
          </p:nvSpPr>
          <p:spPr bwMode="auto">
            <a:xfrm>
              <a:off x="3899" y="468"/>
              <a:ext cx="1316" cy="770"/>
            </a:xfrm>
            <a:prstGeom prst="rect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38" name="Line 38"/>
            <p:cNvSpPr>
              <a:spLocks noChangeShapeType="1"/>
            </p:cNvSpPr>
            <p:nvPr/>
          </p:nvSpPr>
          <p:spPr bwMode="auto">
            <a:xfrm>
              <a:off x="3883" y="467"/>
              <a:ext cx="1310" cy="771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39" name="Oval 42"/>
            <p:cNvSpPr>
              <a:spLocks noChangeArrowheads="1"/>
            </p:cNvSpPr>
            <p:nvPr/>
          </p:nvSpPr>
          <p:spPr bwMode="auto">
            <a:xfrm>
              <a:off x="5140" y="1179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40" name="Line 44"/>
            <p:cNvSpPr>
              <a:spLocks noChangeShapeType="1"/>
            </p:cNvSpPr>
            <p:nvPr/>
          </p:nvSpPr>
          <p:spPr bwMode="auto">
            <a:xfrm flipV="1">
              <a:off x="3877" y="467"/>
              <a:ext cx="1322" cy="771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41" name="Oval 43"/>
            <p:cNvSpPr>
              <a:spLocks noChangeArrowheads="1"/>
            </p:cNvSpPr>
            <p:nvPr/>
          </p:nvSpPr>
          <p:spPr bwMode="auto">
            <a:xfrm>
              <a:off x="3830" y="408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42" name="Oval 40"/>
            <p:cNvSpPr>
              <a:spLocks noChangeArrowheads="1"/>
            </p:cNvSpPr>
            <p:nvPr/>
          </p:nvSpPr>
          <p:spPr bwMode="auto">
            <a:xfrm>
              <a:off x="3840" y="1148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43" name="Oval 41"/>
            <p:cNvSpPr>
              <a:spLocks noChangeArrowheads="1"/>
            </p:cNvSpPr>
            <p:nvPr/>
          </p:nvSpPr>
          <p:spPr bwMode="auto">
            <a:xfrm>
              <a:off x="5145" y="391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9218" name="Object 367"/>
          <p:cNvGraphicFramePr>
            <a:graphicFrameLocks noChangeAspect="1"/>
          </p:cNvGraphicFramePr>
          <p:nvPr/>
        </p:nvGraphicFramePr>
        <p:xfrm>
          <a:off x="939800" y="884238"/>
          <a:ext cx="4992688" cy="1031875"/>
        </p:xfrm>
        <a:graphic>
          <a:graphicData uri="http://schemas.openxmlformats.org/presentationml/2006/ole">
            <p:oleObj spid="_x0000_s9218" name="Ecuación" r:id="rId4" imgW="4051080" imgH="838080" progId="Equation.3">
              <p:embed/>
            </p:oleObj>
          </a:graphicData>
        </a:graphic>
      </p:graphicFrame>
      <p:graphicFrame>
        <p:nvGraphicFramePr>
          <p:cNvPr id="9219" name="Object 369"/>
          <p:cNvGraphicFramePr>
            <a:graphicFrameLocks noChangeAspect="1"/>
          </p:cNvGraphicFramePr>
          <p:nvPr/>
        </p:nvGraphicFramePr>
        <p:xfrm>
          <a:off x="3525838" y="3233738"/>
          <a:ext cx="2206625" cy="627062"/>
        </p:xfrm>
        <a:graphic>
          <a:graphicData uri="http://schemas.openxmlformats.org/presentationml/2006/ole">
            <p:oleObj spid="_x0000_s9219" name="Ecuación" r:id="rId5" imgW="1790640" imgH="507960" progId="Equation.3">
              <p:embed/>
            </p:oleObj>
          </a:graphicData>
        </a:graphic>
      </p:graphicFrame>
      <p:graphicFrame>
        <p:nvGraphicFramePr>
          <p:cNvPr id="9220" name="Object 370"/>
          <p:cNvGraphicFramePr>
            <a:graphicFrameLocks noChangeAspect="1"/>
          </p:cNvGraphicFramePr>
          <p:nvPr/>
        </p:nvGraphicFramePr>
        <p:xfrm>
          <a:off x="3506788" y="5049838"/>
          <a:ext cx="2505075" cy="717550"/>
        </p:xfrm>
        <a:graphic>
          <a:graphicData uri="http://schemas.openxmlformats.org/presentationml/2006/ole">
            <p:oleObj spid="_x0000_s9220" name="Ecuación" r:id="rId6" imgW="2031840" imgH="583920" progId="Equation.3">
              <p:embed/>
            </p:oleObj>
          </a:graphicData>
        </a:graphic>
      </p:graphicFrame>
      <p:graphicFrame>
        <p:nvGraphicFramePr>
          <p:cNvPr id="9221" name="Object 371"/>
          <p:cNvGraphicFramePr>
            <a:graphicFrameLocks noChangeAspect="1"/>
          </p:cNvGraphicFramePr>
          <p:nvPr/>
        </p:nvGraphicFramePr>
        <p:xfrm>
          <a:off x="468313" y="4221163"/>
          <a:ext cx="2536825" cy="280987"/>
        </p:xfrm>
        <a:graphic>
          <a:graphicData uri="http://schemas.openxmlformats.org/presentationml/2006/ole">
            <p:oleObj spid="_x0000_s9221" name="Ecuación" r:id="rId7" imgW="2057400" imgH="228600" progId="Equation.3">
              <p:embed/>
            </p:oleObj>
          </a:graphicData>
        </a:graphic>
      </p:graphicFrame>
      <p:sp>
        <p:nvSpPr>
          <p:cNvPr id="9228" name="AutoShape 372"/>
          <p:cNvSpPr>
            <a:spLocks/>
          </p:cNvSpPr>
          <p:nvPr/>
        </p:nvSpPr>
        <p:spPr bwMode="auto">
          <a:xfrm>
            <a:off x="3132138" y="2816225"/>
            <a:ext cx="431800" cy="3060700"/>
          </a:xfrm>
          <a:prstGeom prst="leftBrace">
            <a:avLst>
              <a:gd name="adj1" fmla="val 59069"/>
              <a:gd name="adj2" fmla="val 5072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222" name="Object 39"/>
          <p:cNvGraphicFramePr>
            <a:graphicFrameLocks noChangeAspect="1"/>
          </p:cNvGraphicFramePr>
          <p:nvPr/>
        </p:nvGraphicFramePr>
        <p:xfrm>
          <a:off x="112713" y="1989138"/>
          <a:ext cx="3163887" cy="760412"/>
        </p:xfrm>
        <a:graphic>
          <a:graphicData uri="http://schemas.openxmlformats.org/presentationml/2006/ole">
            <p:oleObj spid="_x0000_s9222" name="Ecuación" r:id="rId8" imgW="2323800" imgH="558720" progId="Equation.3">
              <p:embed/>
            </p:oleObj>
          </a:graphicData>
        </a:graphic>
      </p:graphicFrame>
      <p:sp>
        <p:nvSpPr>
          <p:cNvPr id="40" name="39 CuadroTexto"/>
          <p:cNvSpPr txBox="1"/>
          <p:nvPr/>
        </p:nvSpPr>
        <p:spPr>
          <a:xfrm>
            <a:off x="6105525" y="604838"/>
            <a:ext cx="2619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accent6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105525" y="1741488"/>
            <a:ext cx="2619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accent6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8564563" y="590550"/>
            <a:ext cx="2619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accent6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8532813" y="1844675"/>
            <a:ext cx="2619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accent6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9233" name="43 CuadroTexto"/>
          <p:cNvSpPr txBox="1">
            <a:spLocks noChangeArrowheads="1"/>
          </p:cNvSpPr>
          <p:nvPr/>
        </p:nvSpPr>
        <p:spPr bwMode="auto">
          <a:xfrm>
            <a:off x="6659563" y="3141663"/>
            <a:ext cx="261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2060"/>
                </a:solidFill>
                <a:cs typeface="Times New Roman" pitchFamily="18" charset="0"/>
              </a:rPr>
              <a:t>k</a:t>
            </a:r>
          </a:p>
        </p:txBody>
      </p:sp>
      <p:sp>
        <p:nvSpPr>
          <p:cNvPr id="9234" name="44 CuadroTexto"/>
          <p:cNvSpPr txBox="1">
            <a:spLocks noChangeArrowheads="1"/>
          </p:cNvSpPr>
          <p:nvPr/>
        </p:nvSpPr>
        <p:spPr bwMode="auto">
          <a:xfrm>
            <a:off x="7524750" y="3141663"/>
            <a:ext cx="227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2060"/>
                </a:solidFill>
                <a:cs typeface="Times New Roman" pitchFamily="18" charset="0"/>
              </a:rPr>
              <a:t>l</a:t>
            </a:r>
          </a:p>
        </p:txBody>
      </p:sp>
      <p:sp>
        <p:nvSpPr>
          <p:cNvPr id="50" name="49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51" name="50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4CD7A5-67E6-4E33-A17F-EA0026583488}" type="slidenum">
              <a:rPr lang="en-GB" smtClean="0"/>
              <a:pPr>
                <a:defRPr/>
              </a:pPr>
              <a:t>20</a:t>
            </a:fld>
            <a:r>
              <a:rPr lang="es-ES" smtClean="0"/>
              <a:t>/37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26"/>
          <p:cNvSpPr txBox="1">
            <a:spLocks noChangeArrowheads="1"/>
          </p:cNvSpPr>
          <p:nvPr/>
        </p:nvSpPr>
        <p:spPr bwMode="auto">
          <a:xfrm>
            <a:off x="230188" y="44450"/>
            <a:ext cx="8734425" cy="27082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The Steiner piece is negligible, less than 1 % contribution, as compared to the Flip – Flop interaction</a:t>
            </a:r>
          </a:p>
          <a:p>
            <a:pPr algn="just">
              <a:buFontTx/>
              <a:buChar char="•"/>
            </a:pPr>
            <a:endParaRPr lang="es-ES" sz="1000">
              <a:solidFill>
                <a:srgbClr val="000000"/>
              </a:solidFill>
            </a:endParaRPr>
          </a:p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The ground state  energy of a system containing identical quarks and antiquarks is found below threshold.</a:t>
            </a:r>
          </a:p>
          <a:p>
            <a:pPr algn="just">
              <a:buFontTx/>
              <a:buChar char="•"/>
            </a:pPr>
            <a:endParaRPr lang="es-ES" sz="1000">
              <a:solidFill>
                <a:srgbClr val="000000"/>
              </a:solidFill>
            </a:endParaRPr>
          </a:p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For Flavor-exotic binding increases with the  mass ratio.</a:t>
            </a:r>
          </a:p>
          <a:p>
            <a:pPr algn="just">
              <a:buFontTx/>
              <a:buChar char="•"/>
            </a:pPr>
            <a:endParaRPr lang="es-ES" sz="1000">
              <a:solidFill>
                <a:srgbClr val="000000"/>
              </a:solidFill>
            </a:endParaRPr>
          </a:p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For non-exotic states the effect is opposite.</a:t>
            </a:r>
          </a:p>
          <a:p>
            <a:pPr algn="just">
              <a:buFontTx/>
              <a:buChar char="•"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49" name="Rectangle 30"/>
          <p:cNvSpPr>
            <a:spLocks noChangeArrowheads="1"/>
          </p:cNvSpPr>
          <p:nvPr/>
        </p:nvSpPr>
        <p:spPr bwMode="auto">
          <a:xfrm>
            <a:off x="2484438" y="2997200"/>
            <a:ext cx="6480175" cy="338455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" name="30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32" name="3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3EB0A1-B156-4765-897E-963A9D744134}" type="slidenum">
              <a:rPr lang="en-GB" smtClean="0"/>
              <a:pPr>
                <a:defRPr/>
              </a:pPr>
              <a:t>21</a:t>
            </a:fld>
            <a:r>
              <a:rPr lang="es-ES" smtClean="0"/>
              <a:t>/37</a:t>
            </a:r>
            <a:endParaRPr lang="en-GB" dirty="0"/>
          </a:p>
        </p:txBody>
      </p:sp>
      <p:graphicFrame>
        <p:nvGraphicFramePr>
          <p:cNvPr id="27" name="1 Gráfico"/>
          <p:cNvGraphicFramePr/>
          <p:nvPr/>
        </p:nvGraphicFramePr>
        <p:xfrm>
          <a:off x="2699792" y="3212976"/>
          <a:ext cx="6143624" cy="305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33 Grupo"/>
          <p:cNvGrpSpPr>
            <a:grpSpLocks/>
          </p:cNvGrpSpPr>
          <p:nvPr/>
        </p:nvGrpSpPr>
        <p:grpSpPr bwMode="auto">
          <a:xfrm>
            <a:off x="107950" y="2636838"/>
            <a:ext cx="7199313" cy="2952750"/>
            <a:chOff x="107504" y="2636912"/>
            <a:chExt cx="7200454" cy="2952031"/>
          </a:xfrm>
        </p:grpSpPr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7307958" y="4149080"/>
              <a:ext cx="0" cy="14398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57" name="Line 14"/>
            <p:cNvSpPr>
              <a:spLocks noChangeShapeType="1"/>
            </p:cNvSpPr>
            <p:nvPr/>
          </p:nvSpPr>
          <p:spPr bwMode="auto">
            <a:xfrm flipH="1" flipV="1">
              <a:off x="5292079" y="3356992"/>
              <a:ext cx="2015878" cy="14397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258" name="32 Grupo"/>
            <p:cNvGrpSpPr>
              <a:grpSpLocks/>
            </p:cNvGrpSpPr>
            <p:nvPr/>
          </p:nvGrpSpPr>
          <p:grpSpPr bwMode="auto">
            <a:xfrm>
              <a:off x="251520" y="2636912"/>
              <a:ext cx="5087938" cy="477838"/>
              <a:chOff x="251520" y="2636912"/>
              <a:chExt cx="5087938" cy="477838"/>
            </a:xfrm>
          </p:grpSpPr>
          <p:sp>
            <p:nvSpPr>
              <p:cNvPr id="10262" name="Rectangle 16"/>
              <p:cNvSpPr>
                <a:spLocks noChangeArrowheads="1"/>
              </p:cNvSpPr>
              <p:nvPr/>
            </p:nvSpPr>
            <p:spPr bwMode="auto">
              <a:xfrm>
                <a:off x="251520" y="2636912"/>
                <a:ext cx="5087938" cy="4778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10246" name="Object 17"/>
              <p:cNvGraphicFramePr>
                <a:graphicFrameLocks noChangeAspect="1"/>
              </p:cNvGraphicFramePr>
              <p:nvPr/>
            </p:nvGraphicFramePr>
            <p:xfrm>
              <a:off x="323528" y="2689299"/>
              <a:ext cx="1554163" cy="398463"/>
            </p:xfrm>
            <a:graphic>
              <a:graphicData uri="http://schemas.openxmlformats.org/presentationml/2006/ole">
                <p:oleObj spid="_x0000_s10246" name="Ecuación" r:id="rId5" imgW="774360" imgH="228600" progId="Equation.3">
                  <p:embed/>
                </p:oleObj>
              </a:graphicData>
            </a:graphic>
          </p:graphicFrame>
          <p:graphicFrame>
            <p:nvGraphicFramePr>
              <p:cNvPr id="10247" name="Object 18"/>
              <p:cNvGraphicFramePr>
                <a:graphicFrameLocks noChangeAspect="1"/>
              </p:cNvGraphicFramePr>
              <p:nvPr/>
            </p:nvGraphicFramePr>
            <p:xfrm>
              <a:off x="3557265" y="2689299"/>
              <a:ext cx="1704975" cy="398463"/>
            </p:xfrm>
            <a:graphic>
              <a:graphicData uri="http://schemas.openxmlformats.org/presentationml/2006/ole">
                <p:oleObj spid="_x0000_s10247" name="Ecuación" r:id="rId6" imgW="850680" imgH="228600" progId="Equation.3">
                  <p:embed/>
                </p:oleObj>
              </a:graphicData>
            </a:graphic>
          </p:graphicFrame>
          <p:sp>
            <p:nvSpPr>
              <p:cNvPr id="10263" name="Text Box 19"/>
              <p:cNvSpPr txBox="1">
                <a:spLocks noChangeArrowheads="1"/>
              </p:cNvSpPr>
              <p:nvPr/>
            </p:nvSpPr>
            <p:spPr bwMode="auto">
              <a:xfrm>
                <a:off x="1922140" y="2701999"/>
                <a:ext cx="169545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>
                    <a:solidFill>
                      <a:srgbClr val="000000"/>
                    </a:solidFill>
                  </a:rPr>
                  <a:t>more stable than</a:t>
                </a:r>
              </a:p>
            </p:txBody>
          </p:sp>
        </p:grpSp>
        <p:grpSp>
          <p:nvGrpSpPr>
            <p:cNvPr id="10259" name="29 Grupo"/>
            <p:cNvGrpSpPr>
              <a:grpSpLocks/>
            </p:cNvGrpSpPr>
            <p:nvPr/>
          </p:nvGrpSpPr>
          <p:grpSpPr bwMode="auto">
            <a:xfrm>
              <a:off x="107504" y="3212976"/>
              <a:ext cx="6264696" cy="477838"/>
              <a:chOff x="251520" y="6696894"/>
              <a:chExt cx="6264696" cy="477838"/>
            </a:xfrm>
          </p:grpSpPr>
          <p:sp>
            <p:nvSpPr>
              <p:cNvPr id="10260" name="Rectangle 21"/>
              <p:cNvSpPr>
                <a:spLocks noChangeArrowheads="1"/>
              </p:cNvSpPr>
              <p:nvPr/>
            </p:nvSpPr>
            <p:spPr bwMode="auto">
              <a:xfrm>
                <a:off x="251520" y="6696894"/>
                <a:ext cx="6264696" cy="47783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10244" name="Object 22"/>
              <p:cNvGraphicFramePr>
                <a:graphicFrameLocks noChangeAspect="1"/>
              </p:cNvGraphicFramePr>
              <p:nvPr/>
            </p:nvGraphicFramePr>
            <p:xfrm>
              <a:off x="5075234" y="6813376"/>
              <a:ext cx="1368974" cy="265113"/>
            </p:xfrm>
            <a:graphic>
              <a:graphicData uri="http://schemas.openxmlformats.org/presentationml/2006/ole">
                <p:oleObj spid="_x0000_s10244" name="Ecuación" r:id="rId7" imgW="749160" imgH="177480" progId="Equation.3">
                  <p:embed/>
                </p:oleObj>
              </a:graphicData>
            </a:graphic>
          </p:graphicFrame>
          <p:sp>
            <p:nvSpPr>
              <p:cNvPr id="10261" name="Text Box 24"/>
              <p:cNvSpPr txBox="1">
                <a:spLocks noChangeArrowheads="1"/>
              </p:cNvSpPr>
              <p:nvPr/>
            </p:nvSpPr>
            <p:spPr bwMode="auto">
              <a:xfrm>
                <a:off x="2697441" y="6752456"/>
                <a:ext cx="2261928" cy="3667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>
                    <a:solidFill>
                      <a:srgbClr val="000000"/>
                    </a:solidFill>
                  </a:rPr>
                  <a:t>becomes unstable for</a:t>
                </a:r>
              </a:p>
            </p:txBody>
          </p:sp>
          <p:graphicFrame>
            <p:nvGraphicFramePr>
              <p:cNvPr id="10245" name="Object 23"/>
              <p:cNvGraphicFramePr>
                <a:graphicFrameLocks noChangeAspect="1"/>
              </p:cNvGraphicFramePr>
              <p:nvPr/>
            </p:nvGraphicFramePr>
            <p:xfrm>
              <a:off x="317353" y="6749281"/>
              <a:ext cx="2383465" cy="398463"/>
            </p:xfrm>
            <a:graphic>
              <a:graphicData uri="http://schemas.openxmlformats.org/presentationml/2006/ole">
                <p:oleObj spid="_x0000_s10245" name="Ecuación" r:id="rId8" imgW="1117440" imgH="228600" progId="Equation.3">
                  <p:embed/>
                </p:oleObj>
              </a:graphicData>
            </a:graphic>
          </p:graphicFrame>
        </p:grpSp>
      </p:grpSp>
      <p:graphicFrame>
        <p:nvGraphicFramePr>
          <p:cNvPr id="10242" name="Object 26"/>
          <p:cNvGraphicFramePr>
            <a:graphicFrameLocks noChangeAspect="1"/>
          </p:cNvGraphicFramePr>
          <p:nvPr/>
        </p:nvGraphicFramePr>
        <p:xfrm>
          <a:off x="7524750" y="3213100"/>
          <a:ext cx="660400" cy="339725"/>
        </p:xfrm>
        <a:graphic>
          <a:graphicData uri="http://schemas.openxmlformats.org/presentationml/2006/ole">
            <p:oleObj spid="_x0000_s10242" name="Ecuación" r:id="rId9" imgW="444240" imgH="228600" progId="Equation.3">
              <p:embed/>
            </p:oleObj>
          </a:graphicData>
        </a:graphic>
      </p:graphicFrame>
      <p:graphicFrame>
        <p:nvGraphicFramePr>
          <p:cNvPr id="10243" name="Object 27"/>
          <p:cNvGraphicFramePr>
            <a:graphicFrameLocks noChangeAspect="1"/>
          </p:cNvGraphicFramePr>
          <p:nvPr/>
        </p:nvGraphicFramePr>
        <p:xfrm>
          <a:off x="7596188" y="5876925"/>
          <a:ext cx="660400" cy="301625"/>
        </p:xfrm>
        <a:graphic>
          <a:graphicData uri="http://schemas.openxmlformats.org/presentationml/2006/ole">
            <p:oleObj spid="_x0000_s10243" name="Ecuación" r:id="rId10" imgW="444240" imgH="203040" progId="Equation.3">
              <p:embed/>
            </p:oleObj>
          </a:graphicData>
        </a:graphic>
      </p:graphicFrame>
      <p:sp>
        <p:nvSpPr>
          <p:cNvPr id="10254" name="34 Rectángulo"/>
          <p:cNvSpPr>
            <a:spLocks noChangeArrowheads="1"/>
          </p:cNvSpPr>
          <p:nvPr/>
        </p:nvSpPr>
        <p:spPr bwMode="auto">
          <a:xfrm>
            <a:off x="3295650" y="5445125"/>
            <a:ext cx="5472113" cy="504825"/>
          </a:xfrm>
          <a:prstGeom prst="rect">
            <a:avLst/>
          </a:prstGeom>
          <a:solidFill>
            <a:srgbClr val="FF3300">
              <a:alpha val="1882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5" name="35 Rectángulo"/>
          <p:cNvSpPr>
            <a:spLocks noChangeArrowheads="1"/>
          </p:cNvSpPr>
          <p:nvPr/>
        </p:nvSpPr>
        <p:spPr bwMode="auto">
          <a:xfrm>
            <a:off x="3289300" y="3429000"/>
            <a:ext cx="5472113" cy="2016125"/>
          </a:xfrm>
          <a:prstGeom prst="rect">
            <a:avLst/>
          </a:prstGeom>
          <a:solidFill>
            <a:srgbClr val="99FF33">
              <a:alpha val="1882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6"/>
          <p:cNvSpPr txBox="1">
            <a:spLocks noChangeArrowheads="1"/>
          </p:cNvSpPr>
          <p:nvPr/>
        </p:nvSpPr>
        <p:spPr bwMode="auto">
          <a:xfrm>
            <a:off x="230188" y="188913"/>
            <a:ext cx="8734425" cy="2997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The Steiner piece is negligible, less than 1 % contribution, as compared to the Flip – Flop interaction</a:t>
            </a:r>
          </a:p>
          <a:p>
            <a:pPr algn="just">
              <a:buFontTx/>
              <a:buChar char="•"/>
            </a:pPr>
            <a:endParaRPr lang="es-ES" sz="1000">
              <a:solidFill>
                <a:srgbClr val="000000"/>
              </a:solidFill>
            </a:endParaRPr>
          </a:p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The ground state  energy of a system containing identical quarks and antiquarks is found below threshold.</a:t>
            </a:r>
          </a:p>
          <a:p>
            <a:pPr algn="just">
              <a:buFontTx/>
              <a:buChar char="•"/>
            </a:pPr>
            <a:endParaRPr lang="es-ES" sz="1000">
              <a:solidFill>
                <a:srgbClr val="000000"/>
              </a:solidFill>
            </a:endParaRPr>
          </a:p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For Flavor-exotic binding increases with the </a:t>
            </a:r>
          </a:p>
          <a:p>
            <a:pPr algn="just"/>
            <a:r>
              <a:rPr lang="es-ES">
                <a:solidFill>
                  <a:srgbClr val="000000"/>
                </a:solidFill>
              </a:rPr>
              <a:t>mass ratio.</a:t>
            </a:r>
          </a:p>
          <a:p>
            <a:pPr algn="just">
              <a:buFontTx/>
              <a:buChar char="•"/>
            </a:pPr>
            <a:endParaRPr lang="es-ES" sz="1000">
              <a:solidFill>
                <a:srgbClr val="000000"/>
              </a:solidFill>
            </a:endParaRPr>
          </a:p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For non-exotic states the effect is opposite.</a:t>
            </a:r>
          </a:p>
          <a:p>
            <a:pPr algn="just">
              <a:buFontTx/>
              <a:buChar char="•"/>
            </a:pPr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39939" name="Group 38"/>
          <p:cNvGrpSpPr>
            <a:grpSpLocks/>
          </p:cNvGrpSpPr>
          <p:nvPr/>
        </p:nvGrpSpPr>
        <p:grpSpPr bwMode="auto">
          <a:xfrm>
            <a:off x="231775" y="179388"/>
            <a:ext cx="8736013" cy="5627687"/>
            <a:chOff x="144" y="112"/>
            <a:chExt cx="5503" cy="3545"/>
          </a:xfrm>
        </p:grpSpPr>
        <p:sp>
          <p:nvSpPr>
            <p:cNvPr id="39943" name="Text Box 36"/>
            <p:cNvSpPr txBox="1">
              <a:spLocks noChangeArrowheads="1"/>
            </p:cNvSpPr>
            <p:nvPr/>
          </p:nvSpPr>
          <p:spPr bwMode="auto">
            <a:xfrm>
              <a:off x="145" y="2153"/>
              <a:ext cx="5502" cy="150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" i="1">
                  <a:solidFill>
                    <a:srgbClr val="000000"/>
                  </a:solidFill>
                </a:rPr>
                <a:t>Improvements</a:t>
              </a:r>
            </a:p>
            <a:p>
              <a:pPr algn="just"/>
              <a:endParaRPr lang="es-ES" sz="1000" i="1">
                <a:solidFill>
                  <a:srgbClr val="000000"/>
                </a:solidFill>
              </a:endParaRPr>
            </a:p>
            <a:p>
              <a:pPr algn="just">
                <a:buFontTx/>
                <a:buChar char="•"/>
              </a:pPr>
              <a:r>
                <a:rPr lang="es-ES">
                  <a:solidFill>
                    <a:srgbClr val="000000"/>
                  </a:solidFill>
                </a:rPr>
                <a:t> The effect of statistics is neglected </a:t>
              </a:r>
              <a:r>
                <a:rPr lang="es-ES">
                  <a:solidFill>
                    <a:srgbClr val="000000"/>
                  </a:solidFill>
                  <a:cs typeface="Times New Roman" pitchFamily="18" charset="0"/>
                </a:rPr>
                <a:t>→ gluon degrees of freedom are integrated out.</a:t>
              </a:r>
            </a:p>
            <a:p>
              <a:pPr algn="just">
                <a:buFontTx/>
                <a:buChar char="•"/>
              </a:pPr>
              <a:endParaRPr lang="es-ES" sz="10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just">
                <a:buFontTx/>
                <a:buChar char="•"/>
              </a:pPr>
              <a:r>
                <a:rPr lang="es-ES">
                  <a:solidFill>
                    <a:srgbClr val="000000"/>
                  </a:solidFill>
                  <a:cs typeface="Times New Roman" pitchFamily="18" charset="0"/>
                </a:rPr>
                <a:t> Therefore, the color structure is not included.</a:t>
              </a:r>
            </a:p>
            <a:p>
              <a:pPr algn="just">
                <a:buFontTx/>
                <a:buChar char="•"/>
              </a:pPr>
              <a:endParaRPr lang="es-ES" sz="10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just">
                <a:buFontTx/>
                <a:buChar char="•"/>
              </a:pPr>
              <a:r>
                <a:rPr lang="es-ES">
                  <a:solidFill>
                    <a:srgbClr val="000000"/>
                  </a:solidFill>
                  <a:cs typeface="Times New Roman" pitchFamily="18" charset="0"/>
                </a:rPr>
                <a:t> Long range forces between color singlet are not discussed.</a:t>
              </a:r>
            </a:p>
            <a:p>
              <a:pPr algn="just">
                <a:buFontTx/>
                <a:buChar char="•"/>
              </a:pPr>
              <a:endParaRPr lang="es-ES" sz="100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just">
                <a:buFontTx/>
                <a:buChar char="•"/>
              </a:pPr>
              <a:r>
                <a:rPr lang="es-ES">
                  <a:solidFill>
                    <a:srgbClr val="000000"/>
                  </a:solidFill>
                  <a:cs typeface="Times New Roman" pitchFamily="18" charset="0"/>
                </a:rPr>
                <a:t> Spin dependent terms are not taken into account.</a:t>
              </a:r>
            </a:p>
            <a:p>
              <a:pPr algn="just">
                <a:buFontTx/>
                <a:buChar char="•"/>
              </a:pPr>
              <a:endParaRPr lang="es-ES" sz="10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9944" name="Rectangle 37"/>
            <p:cNvSpPr>
              <a:spLocks noChangeArrowheads="1"/>
            </p:cNvSpPr>
            <p:nvPr/>
          </p:nvSpPr>
          <p:spPr bwMode="auto">
            <a:xfrm>
              <a:off x="144" y="112"/>
              <a:ext cx="5489" cy="1905"/>
            </a:xfrm>
            <a:prstGeom prst="rect">
              <a:avLst/>
            </a:prstGeom>
            <a:solidFill>
              <a:schemeClr val="tx2">
                <a:alpha val="59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9940" name="Text Box 39"/>
          <p:cNvSpPr txBox="1">
            <a:spLocks noChangeArrowheads="1"/>
          </p:cNvSpPr>
          <p:nvPr/>
        </p:nvSpPr>
        <p:spPr bwMode="auto">
          <a:xfrm>
            <a:off x="7013575" y="5891213"/>
            <a:ext cx="2095500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292929"/>
                </a:solidFill>
              </a:rPr>
              <a:t>PRD76, 114013 (2007)</a:t>
            </a:r>
          </a:p>
        </p:txBody>
      </p:sp>
      <p:sp>
        <p:nvSpPr>
          <p:cNvPr id="31" name="30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32" name="3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772C43-6C00-4397-A59C-F3298605E17F}" type="slidenum">
              <a:rPr lang="en-GB" smtClean="0"/>
              <a:pPr>
                <a:defRPr/>
              </a:pPr>
              <a:t>22</a:t>
            </a:fld>
            <a:r>
              <a:rPr lang="es-ES" smtClean="0"/>
              <a:t>/37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250825" y="260350"/>
            <a:ext cx="8569325" cy="59055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2" name="Text Box 39"/>
          <p:cNvSpPr txBox="1">
            <a:spLocks noChangeArrowheads="1"/>
          </p:cNvSpPr>
          <p:nvPr/>
        </p:nvSpPr>
        <p:spPr bwMode="auto">
          <a:xfrm>
            <a:off x="468313" y="333375"/>
            <a:ext cx="37322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0000"/>
                </a:solidFill>
              </a:rPr>
              <a:t>Pentaquarks: increasing difficulties</a:t>
            </a:r>
          </a:p>
        </p:txBody>
      </p:sp>
      <p:graphicFrame>
        <p:nvGraphicFramePr>
          <p:cNvPr id="11266" name="Object 67"/>
          <p:cNvGraphicFramePr>
            <a:graphicFrameLocks noChangeAspect="1"/>
          </p:cNvGraphicFramePr>
          <p:nvPr/>
        </p:nvGraphicFramePr>
        <p:xfrm>
          <a:off x="857250" y="857250"/>
          <a:ext cx="4211638" cy="531813"/>
        </p:xfrm>
        <a:graphic>
          <a:graphicData uri="http://schemas.openxmlformats.org/presentationml/2006/ole">
            <p:oleObj spid="_x0000_s11266" name="Ecuación" r:id="rId3" imgW="3416040" imgH="431640" progId="Equation.3">
              <p:embed/>
            </p:oleObj>
          </a:graphicData>
        </a:graphic>
      </p:graphicFrame>
      <p:graphicFrame>
        <p:nvGraphicFramePr>
          <p:cNvPr id="11267" name="Object 68"/>
          <p:cNvGraphicFramePr>
            <a:graphicFrameLocks noChangeAspect="1"/>
          </p:cNvGraphicFramePr>
          <p:nvPr/>
        </p:nvGraphicFramePr>
        <p:xfrm>
          <a:off x="2916238" y="3217863"/>
          <a:ext cx="2987675" cy="658812"/>
        </p:xfrm>
        <a:graphic>
          <a:graphicData uri="http://schemas.openxmlformats.org/presentationml/2006/ole">
            <p:oleObj spid="_x0000_s11267" name="Ecuación" r:id="rId4" imgW="2425680" imgH="533160" progId="Equation.3">
              <p:embed/>
            </p:oleObj>
          </a:graphicData>
        </a:graphic>
      </p:graphicFrame>
      <p:graphicFrame>
        <p:nvGraphicFramePr>
          <p:cNvPr id="11268" name="Object 69"/>
          <p:cNvGraphicFramePr>
            <a:graphicFrameLocks noChangeAspect="1"/>
          </p:cNvGraphicFramePr>
          <p:nvPr/>
        </p:nvGraphicFramePr>
        <p:xfrm>
          <a:off x="2851150" y="4652963"/>
          <a:ext cx="2881313" cy="901700"/>
        </p:xfrm>
        <a:graphic>
          <a:graphicData uri="http://schemas.openxmlformats.org/presentationml/2006/ole">
            <p:oleObj spid="_x0000_s11268" name="Ecuación" r:id="rId5" imgW="2336760" imgH="736560" progId="Equation.3">
              <p:embed/>
            </p:oleObj>
          </a:graphicData>
        </a:graphic>
      </p:graphicFrame>
      <p:graphicFrame>
        <p:nvGraphicFramePr>
          <p:cNvPr id="11269" name="Object 70"/>
          <p:cNvGraphicFramePr>
            <a:graphicFrameLocks noChangeAspect="1"/>
          </p:cNvGraphicFramePr>
          <p:nvPr/>
        </p:nvGraphicFramePr>
        <p:xfrm>
          <a:off x="395288" y="3933825"/>
          <a:ext cx="1879600" cy="593725"/>
        </p:xfrm>
        <a:graphic>
          <a:graphicData uri="http://schemas.openxmlformats.org/presentationml/2006/ole">
            <p:oleObj spid="_x0000_s11269" name="Ecuación" r:id="rId6" imgW="1523880" imgH="482400" progId="Equation.3">
              <p:embed/>
            </p:oleObj>
          </a:graphicData>
        </a:graphic>
      </p:graphicFrame>
      <p:sp>
        <p:nvSpPr>
          <p:cNvPr id="11273" name="AutoShape 71"/>
          <p:cNvSpPr>
            <a:spLocks/>
          </p:cNvSpPr>
          <p:nvPr/>
        </p:nvSpPr>
        <p:spPr bwMode="auto">
          <a:xfrm>
            <a:off x="2484438" y="2816225"/>
            <a:ext cx="431800" cy="3060700"/>
          </a:xfrm>
          <a:prstGeom prst="leftBrace">
            <a:avLst>
              <a:gd name="adj1" fmla="val 59069"/>
              <a:gd name="adj2" fmla="val 5072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274" name="Group 82"/>
          <p:cNvGrpSpPr>
            <a:grpSpLocks/>
          </p:cNvGrpSpPr>
          <p:nvPr/>
        </p:nvGrpSpPr>
        <p:grpSpPr bwMode="auto">
          <a:xfrm>
            <a:off x="6011863" y="404813"/>
            <a:ext cx="2303462" cy="2016125"/>
            <a:chOff x="5919" y="119"/>
            <a:chExt cx="1451" cy="1270"/>
          </a:xfrm>
        </p:grpSpPr>
        <p:sp>
          <p:nvSpPr>
            <p:cNvPr id="11306" name="Line 73"/>
            <p:cNvSpPr>
              <a:spLocks noChangeShapeType="1"/>
            </p:cNvSpPr>
            <p:nvPr/>
          </p:nvSpPr>
          <p:spPr bwMode="auto">
            <a:xfrm flipV="1">
              <a:off x="5964" y="164"/>
              <a:ext cx="681" cy="40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7" name="Line 61"/>
            <p:cNvSpPr>
              <a:spLocks noChangeShapeType="1"/>
            </p:cNvSpPr>
            <p:nvPr/>
          </p:nvSpPr>
          <p:spPr bwMode="auto">
            <a:xfrm>
              <a:off x="5972" y="558"/>
              <a:ext cx="1310" cy="771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8" name="Line 63"/>
            <p:cNvSpPr>
              <a:spLocks noChangeShapeType="1"/>
            </p:cNvSpPr>
            <p:nvPr/>
          </p:nvSpPr>
          <p:spPr bwMode="auto">
            <a:xfrm flipV="1">
              <a:off x="6373" y="558"/>
              <a:ext cx="915" cy="740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9" name="Line 74"/>
            <p:cNvSpPr>
              <a:spLocks noChangeShapeType="1"/>
            </p:cNvSpPr>
            <p:nvPr/>
          </p:nvSpPr>
          <p:spPr bwMode="auto">
            <a:xfrm flipH="1" flipV="1">
              <a:off x="6645" y="210"/>
              <a:ext cx="635" cy="317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0" name="Line 75"/>
            <p:cNvSpPr>
              <a:spLocks noChangeShapeType="1"/>
            </p:cNvSpPr>
            <p:nvPr/>
          </p:nvSpPr>
          <p:spPr bwMode="auto">
            <a:xfrm flipH="1">
              <a:off x="7280" y="527"/>
              <a:ext cx="45" cy="817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1" name="Line 76"/>
            <p:cNvSpPr>
              <a:spLocks noChangeShapeType="1"/>
            </p:cNvSpPr>
            <p:nvPr/>
          </p:nvSpPr>
          <p:spPr bwMode="auto">
            <a:xfrm flipH="1" flipV="1">
              <a:off x="6010" y="572"/>
              <a:ext cx="317" cy="72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2" name="Line 77"/>
            <p:cNvSpPr>
              <a:spLocks noChangeShapeType="1"/>
            </p:cNvSpPr>
            <p:nvPr/>
          </p:nvSpPr>
          <p:spPr bwMode="auto">
            <a:xfrm flipV="1">
              <a:off x="6373" y="1298"/>
              <a:ext cx="907" cy="4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3" name="Line 79"/>
            <p:cNvSpPr>
              <a:spLocks noChangeShapeType="1"/>
            </p:cNvSpPr>
            <p:nvPr/>
          </p:nvSpPr>
          <p:spPr bwMode="auto">
            <a:xfrm flipH="1">
              <a:off x="6327" y="210"/>
              <a:ext cx="272" cy="1134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4" name="Line 80"/>
            <p:cNvSpPr>
              <a:spLocks noChangeShapeType="1"/>
            </p:cNvSpPr>
            <p:nvPr/>
          </p:nvSpPr>
          <p:spPr bwMode="auto">
            <a:xfrm>
              <a:off x="6599" y="210"/>
              <a:ext cx="681" cy="1088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5" name="Line 81"/>
            <p:cNvSpPr>
              <a:spLocks noChangeShapeType="1"/>
            </p:cNvSpPr>
            <p:nvPr/>
          </p:nvSpPr>
          <p:spPr bwMode="auto">
            <a:xfrm>
              <a:off x="6010" y="572"/>
              <a:ext cx="1270" cy="0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6" name="Oval 62"/>
            <p:cNvSpPr>
              <a:spLocks noChangeArrowheads="1"/>
            </p:cNvSpPr>
            <p:nvPr/>
          </p:nvSpPr>
          <p:spPr bwMode="auto">
            <a:xfrm>
              <a:off x="7208" y="1221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17" name="Oval 64"/>
            <p:cNvSpPr>
              <a:spLocks noChangeArrowheads="1"/>
            </p:cNvSpPr>
            <p:nvPr/>
          </p:nvSpPr>
          <p:spPr bwMode="auto">
            <a:xfrm>
              <a:off x="5919" y="499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18" name="Oval 65"/>
            <p:cNvSpPr>
              <a:spLocks noChangeArrowheads="1"/>
            </p:cNvSpPr>
            <p:nvPr/>
          </p:nvSpPr>
          <p:spPr bwMode="auto">
            <a:xfrm>
              <a:off x="6282" y="1253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19" name="Oval 66"/>
            <p:cNvSpPr>
              <a:spLocks noChangeArrowheads="1"/>
            </p:cNvSpPr>
            <p:nvPr/>
          </p:nvSpPr>
          <p:spPr bwMode="auto">
            <a:xfrm>
              <a:off x="7234" y="482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20" name="Oval 72"/>
            <p:cNvSpPr>
              <a:spLocks noChangeArrowheads="1"/>
            </p:cNvSpPr>
            <p:nvPr/>
          </p:nvSpPr>
          <p:spPr bwMode="auto">
            <a:xfrm>
              <a:off x="6554" y="119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275" name="Group 86"/>
          <p:cNvGrpSpPr>
            <a:grpSpLocks/>
          </p:cNvGrpSpPr>
          <p:nvPr/>
        </p:nvGrpSpPr>
        <p:grpSpPr bwMode="auto">
          <a:xfrm>
            <a:off x="6589713" y="2709863"/>
            <a:ext cx="1511300" cy="1655762"/>
            <a:chOff x="6237" y="346"/>
            <a:chExt cx="952" cy="1043"/>
          </a:xfrm>
        </p:grpSpPr>
        <p:sp>
          <p:nvSpPr>
            <p:cNvPr id="11294" name="Line 85"/>
            <p:cNvSpPr>
              <a:spLocks noChangeShapeType="1"/>
            </p:cNvSpPr>
            <p:nvPr/>
          </p:nvSpPr>
          <p:spPr bwMode="auto">
            <a:xfrm flipV="1">
              <a:off x="6463" y="1340"/>
              <a:ext cx="241" cy="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5" name="Line 41"/>
            <p:cNvSpPr>
              <a:spLocks noChangeShapeType="1"/>
            </p:cNvSpPr>
            <p:nvPr/>
          </p:nvSpPr>
          <p:spPr bwMode="auto">
            <a:xfrm flipH="1">
              <a:off x="6690" y="1207"/>
              <a:ext cx="272" cy="13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6" name="Line 42"/>
            <p:cNvSpPr>
              <a:spLocks noChangeShapeType="1"/>
            </p:cNvSpPr>
            <p:nvPr/>
          </p:nvSpPr>
          <p:spPr bwMode="auto">
            <a:xfrm flipH="1" flipV="1">
              <a:off x="6282" y="845"/>
              <a:ext cx="363" cy="18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7" name="Line 43"/>
            <p:cNvSpPr>
              <a:spLocks noChangeShapeType="1"/>
            </p:cNvSpPr>
            <p:nvPr/>
          </p:nvSpPr>
          <p:spPr bwMode="auto">
            <a:xfrm flipH="1" flipV="1">
              <a:off x="6645" y="391"/>
              <a:ext cx="136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8" name="Line 44"/>
            <p:cNvSpPr>
              <a:spLocks noChangeShapeType="1"/>
            </p:cNvSpPr>
            <p:nvPr/>
          </p:nvSpPr>
          <p:spPr bwMode="auto">
            <a:xfrm flipH="1">
              <a:off x="6781" y="618"/>
              <a:ext cx="317" cy="4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9" name="Oval 45"/>
            <p:cNvSpPr>
              <a:spLocks noChangeArrowheads="1"/>
            </p:cNvSpPr>
            <p:nvPr/>
          </p:nvSpPr>
          <p:spPr bwMode="auto">
            <a:xfrm>
              <a:off x="6917" y="1117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0" name="Oval 46"/>
            <p:cNvSpPr>
              <a:spLocks noChangeArrowheads="1"/>
            </p:cNvSpPr>
            <p:nvPr/>
          </p:nvSpPr>
          <p:spPr bwMode="auto">
            <a:xfrm>
              <a:off x="6237" y="799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1" name="Oval 47"/>
            <p:cNvSpPr>
              <a:spLocks noChangeArrowheads="1"/>
            </p:cNvSpPr>
            <p:nvPr/>
          </p:nvSpPr>
          <p:spPr bwMode="auto">
            <a:xfrm>
              <a:off x="6599" y="346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2" name="Line 48"/>
            <p:cNvSpPr>
              <a:spLocks noChangeShapeType="1"/>
            </p:cNvSpPr>
            <p:nvPr/>
          </p:nvSpPr>
          <p:spPr bwMode="auto">
            <a:xfrm flipV="1">
              <a:off x="6645" y="663"/>
              <a:ext cx="136" cy="3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3" name="Oval 49"/>
            <p:cNvSpPr>
              <a:spLocks noChangeArrowheads="1"/>
            </p:cNvSpPr>
            <p:nvPr/>
          </p:nvSpPr>
          <p:spPr bwMode="auto">
            <a:xfrm>
              <a:off x="7053" y="572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4" name="Line 83"/>
            <p:cNvSpPr>
              <a:spLocks noChangeShapeType="1"/>
            </p:cNvSpPr>
            <p:nvPr/>
          </p:nvSpPr>
          <p:spPr bwMode="auto">
            <a:xfrm flipH="1" flipV="1">
              <a:off x="6641" y="1009"/>
              <a:ext cx="63" cy="33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5" name="Oval 84"/>
            <p:cNvSpPr>
              <a:spLocks noChangeArrowheads="1"/>
            </p:cNvSpPr>
            <p:nvPr/>
          </p:nvSpPr>
          <p:spPr bwMode="auto">
            <a:xfrm>
              <a:off x="6373" y="1253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276" name="Line 52"/>
          <p:cNvSpPr>
            <a:spLocks noChangeShapeType="1"/>
          </p:cNvSpPr>
          <p:nvPr/>
        </p:nvSpPr>
        <p:spPr bwMode="auto">
          <a:xfrm flipV="1">
            <a:off x="6299200" y="5086350"/>
            <a:ext cx="5762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7" name="Line 53"/>
          <p:cNvSpPr>
            <a:spLocks noChangeShapeType="1"/>
          </p:cNvSpPr>
          <p:nvPr/>
        </p:nvSpPr>
        <p:spPr bwMode="auto">
          <a:xfrm>
            <a:off x="7883525" y="5589588"/>
            <a:ext cx="5048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8" name="Oval 55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9" name="Oval 56"/>
          <p:cNvSpPr>
            <a:spLocks noChangeArrowheads="1"/>
          </p:cNvSpPr>
          <p:nvPr/>
        </p:nvSpPr>
        <p:spPr bwMode="auto">
          <a:xfrm>
            <a:off x="8316913" y="5662613"/>
            <a:ext cx="215900" cy="2159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0" name="Oval 57"/>
          <p:cNvSpPr>
            <a:spLocks noChangeArrowheads="1"/>
          </p:cNvSpPr>
          <p:nvPr/>
        </p:nvSpPr>
        <p:spPr bwMode="auto">
          <a:xfrm>
            <a:off x="6227763" y="5184775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1" name="Line 88"/>
          <p:cNvSpPr>
            <a:spLocks noChangeShapeType="1"/>
          </p:cNvSpPr>
          <p:nvPr/>
        </p:nvSpPr>
        <p:spPr bwMode="auto">
          <a:xfrm flipV="1">
            <a:off x="7883525" y="5229225"/>
            <a:ext cx="2159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2" name="Line 89"/>
          <p:cNvSpPr>
            <a:spLocks noChangeShapeType="1"/>
          </p:cNvSpPr>
          <p:nvPr/>
        </p:nvSpPr>
        <p:spPr bwMode="auto">
          <a:xfrm flipV="1">
            <a:off x="7307263" y="5589588"/>
            <a:ext cx="576262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3" name="Oval 58"/>
          <p:cNvSpPr>
            <a:spLocks noChangeArrowheads="1"/>
          </p:cNvSpPr>
          <p:nvPr/>
        </p:nvSpPr>
        <p:spPr bwMode="auto">
          <a:xfrm>
            <a:off x="8027988" y="5086350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4" name="Oval 87"/>
          <p:cNvSpPr>
            <a:spLocks noChangeArrowheads="1"/>
          </p:cNvSpPr>
          <p:nvPr/>
        </p:nvSpPr>
        <p:spPr bwMode="auto">
          <a:xfrm>
            <a:off x="7235825" y="5589588"/>
            <a:ext cx="215900" cy="2159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1270" name="Object 51"/>
          <p:cNvGraphicFramePr>
            <a:graphicFrameLocks noChangeAspect="1"/>
          </p:cNvGraphicFramePr>
          <p:nvPr/>
        </p:nvGraphicFramePr>
        <p:xfrm>
          <a:off x="146050" y="1557338"/>
          <a:ext cx="3368675" cy="1060450"/>
        </p:xfrm>
        <a:graphic>
          <a:graphicData uri="http://schemas.openxmlformats.org/presentationml/2006/ole">
            <p:oleObj spid="_x0000_s11270" name="Ecuación" r:id="rId7" imgW="2577960" imgH="812520" progId="Equation.3">
              <p:embed/>
            </p:oleObj>
          </a:graphicData>
        </a:graphic>
      </p:graphicFrame>
      <p:sp>
        <p:nvSpPr>
          <p:cNvPr id="11285" name="50 CuadroTexto"/>
          <p:cNvSpPr txBox="1">
            <a:spLocks noChangeArrowheads="1"/>
          </p:cNvSpPr>
          <p:nvPr/>
        </p:nvSpPr>
        <p:spPr bwMode="auto">
          <a:xfrm>
            <a:off x="7388225" y="2916238"/>
            <a:ext cx="2619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2060"/>
                </a:solidFill>
                <a:cs typeface="Times New Roman" pitchFamily="18" charset="0"/>
              </a:rPr>
              <a:t>k</a:t>
            </a:r>
          </a:p>
        </p:txBody>
      </p:sp>
      <p:sp>
        <p:nvSpPr>
          <p:cNvPr id="11286" name="51 CuadroTexto"/>
          <p:cNvSpPr txBox="1">
            <a:spLocks noChangeArrowheads="1"/>
          </p:cNvSpPr>
          <p:nvPr/>
        </p:nvSpPr>
        <p:spPr bwMode="auto">
          <a:xfrm>
            <a:off x="7223125" y="3656013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2060"/>
                </a:solidFill>
                <a:cs typeface="Times New Roman" pitchFamily="18" charset="0"/>
              </a:rPr>
              <a:t>l</a:t>
            </a:r>
          </a:p>
        </p:txBody>
      </p:sp>
      <p:sp>
        <p:nvSpPr>
          <p:cNvPr id="11287" name="52 CuadroTexto"/>
          <p:cNvSpPr txBox="1">
            <a:spLocks noChangeArrowheads="1"/>
          </p:cNvSpPr>
          <p:nvPr/>
        </p:nvSpPr>
        <p:spPr bwMode="auto">
          <a:xfrm>
            <a:off x="7239000" y="4241800"/>
            <a:ext cx="304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2060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11288" name="53 CuadroTexto"/>
          <p:cNvSpPr txBox="1">
            <a:spLocks noChangeArrowheads="1"/>
          </p:cNvSpPr>
          <p:nvPr/>
        </p:nvSpPr>
        <p:spPr bwMode="auto">
          <a:xfrm>
            <a:off x="7207250" y="5300663"/>
            <a:ext cx="2619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2060"/>
                </a:solidFill>
                <a:cs typeface="Times New Roman" pitchFamily="18" charset="0"/>
              </a:rPr>
              <a:t>k</a:t>
            </a:r>
          </a:p>
        </p:txBody>
      </p:sp>
      <p:sp>
        <p:nvSpPr>
          <p:cNvPr id="11289" name="54 CuadroTexto"/>
          <p:cNvSpPr txBox="1">
            <a:spLocks noChangeArrowheads="1"/>
          </p:cNvSpPr>
          <p:nvPr/>
        </p:nvSpPr>
        <p:spPr bwMode="auto">
          <a:xfrm>
            <a:off x="8140700" y="4848225"/>
            <a:ext cx="227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2060"/>
                </a:solidFill>
                <a:cs typeface="Times New Roman" pitchFamily="18" charset="0"/>
              </a:rPr>
              <a:t>l</a:t>
            </a:r>
          </a:p>
        </p:txBody>
      </p:sp>
      <p:sp>
        <p:nvSpPr>
          <p:cNvPr id="11290" name="55 CuadroTexto"/>
          <p:cNvSpPr txBox="1">
            <a:spLocks noChangeArrowheads="1"/>
          </p:cNvSpPr>
          <p:nvPr/>
        </p:nvSpPr>
        <p:spPr bwMode="auto">
          <a:xfrm>
            <a:off x="8388350" y="5445125"/>
            <a:ext cx="304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2060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11291" name="56 CuadroTexto"/>
          <p:cNvSpPr txBox="1">
            <a:spLocks noChangeArrowheads="1"/>
          </p:cNvSpPr>
          <p:nvPr/>
        </p:nvSpPr>
        <p:spPr bwMode="auto">
          <a:xfrm>
            <a:off x="6156325" y="5373688"/>
            <a:ext cx="227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2060"/>
                </a:solidFill>
                <a:cs typeface="Times New Roman" pitchFamily="18" charset="0"/>
              </a:rPr>
              <a:t>j</a:t>
            </a:r>
          </a:p>
        </p:txBody>
      </p:sp>
      <p:sp>
        <p:nvSpPr>
          <p:cNvPr id="62" name="6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63" name="6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7924F-B2BE-441F-A2B2-71128D6EE3AF}" type="slidenum">
              <a:rPr lang="en-GB" smtClean="0"/>
              <a:pPr>
                <a:defRPr/>
              </a:pPr>
              <a:t>23</a:t>
            </a:fld>
            <a:r>
              <a:rPr lang="es-ES" smtClean="0"/>
              <a:t>/37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8424862" cy="48260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</a:t>
            </a:r>
            <a:r>
              <a:rPr lang="es-ES" sz="1800">
                <a:solidFill>
                  <a:srgbClr val="000000"/>
                </a:solidFill>
              </a:rPr>
              <a:t>Models based on two-body color-additive interactions offer </a:t>
            </a:r>
            <a:r>
              <a:rPr lang="es-ES" sz="1800" b="1">
                <a:solidFill>
                  <a:srgbClr val="FF0000"/>
                </a:solidFill>
              </a:rPr>
              <a:t>no</a:t>
            </a:r>
            <a:r>
              <a:rPr lang="es-ES" sz="1800">
                <a:solidFill>
                  <a:srgbClr val="000000"/>
                </a:solidFill>
              </a:rPr>
              <a:t> bound states.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1800">
                <a:solidFill>
                  <a:srgbClr val="000000"/>
                </a:solidFill>
              </a:rPr>
              <a:t> The Steiner piece is once more negligible.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1800">
                <a:solidFill>
                  <a:srgbClr val="000000"/>
                </a:solidFill>
              </a:rPr>
              <a:t> Systems made of identical quarks and antiquarks,               are found to be below the dissociation threshold when many-body configurations are considered.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1800">
                <a:solidFill>
                  <a:srgbClr val="000000"/>
                </a:solidFill>
              </a:rPr>
              <a:t> Systems containing an infinitely massive quark(antiquark) are also bound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es-ES" sz="18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00"/>
                </a:solidFill>
              </a:rPr>
              <a:t>Improvements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</a:rPr>
              <a:t> Completely symmetric </a:t>
            </a:r>
            <a:r>
              <a:rPr lang="en-US" sz="1800" i="1">
                <a:solidFill>
                  <a:srgbClr val="000000"/>
                </a:solidFill>
              </a:rPr>
              <a:t>S-</a:t>
            </a:r>
            <a:r>
              <a:rPr lang="en-US" sz="1800">
                <a:solidFill>
                  <a:srgbClr val="000000"/>
                </a:solidFill>
              </a:rPr>
              <a:t>wave function has been considered. Therefore, no statistics is taken into account.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</a:rPr>
              <a:t> Realistic heavy quark masses should be analyzed, paying special attention to the charm and bottom sectors, including spin-spin forces.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</a:rPr>
              <a:t> Doubly-heavy systems should be addressed.</a:t>
            </a:r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5386388" y="1627188"/>
          <a:ext cx="849312" cy="320675"/>
        </p:xfrm>
        <a:graphic>
          <a:graphicData uri="http://schemas.openxmlformats.org/presentationml/2006/ole">
            <p:oleObj spid="_x0000_s12290" name="Ecuación" r:id="rId4" imgW="571320" imgH="215640" progId="Equation.3">
              <p:embed/>
            </p:oleObj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654050" y="2662238"/>
          <a:ext cx="1849438" cy="339725"/>
        </p:xfrm>
        <a:graphic>
          <a:graphicData uri="http://schemas.openxmlformats.org/presentationml/2006/ole">
            <p:oleObj spid="_x0000_s12291" name="Ecuación" r:id="rId5" imgW="1244520" imgH="228600" progId="Equation.3">
              <p:embed/>
            </p:oleObj>
          </a:graphicData>
        </a:graphic>
      </p:graphicFrame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724525" y="5876925"/>
            <a:ext cx="3260725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292929"/>
                </a:solidFill>
              </a:rPr>
              <a:t>J-M. Richard. PRC81, 015205 (2010)</a:t>
            </a:r>
          </a:p>
        </p:txBody>
      </p:sp>
      <p:sp>
        <p:nvSpPr>
          <p:cNvPr id="13" name="1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7F361-F6B2-41E2-993B-1B4778CD64D8}" type="slidenum">
              <a:rPr lang="en-GB" smtClean="0"/>
              <a:pPr>
                <a:defRPr/>
              </a:pPr>
              <a:t>24</a:t>
            </a:fld>
            <a:r>
              <a:rPr lang="es-ES" smtClean="0"/>
              <a:t>/37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59055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3257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0000"/>
                </a:solidFill>
              </a:rPr>
              <a:t>Hexaquarks: reaching the limit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881063" y="857250"/>
          <a:ext cx="4164012" cy="531813"/>
        </p:xfrm>
        <a:graphic>
          <a:graphicData uri="http://schemas.openxmlformats.org/presentationml/2006/ole">
            <p:oleObj spid="_x0000_s13314" name="Ecuación" r:id="rId3" imgW="3377880" imgH="431640" progId="Equation.3">
              <p:embed/>
            </p:oleObj>
          </a:graphicData>
        </a:graphic>
      </p:graphicFrame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3098800" y="3032125"/>
          <a:ext cx="2409825" cy="989013"/>
        </p:xfrm>
        <a:graphic>
          <a:graphicData uri="http://schemas.openxmlformats.org/presentationml/2006/ole">
            <p:oleObj spid="_x0000_s13315" name="Ecuación" r:id="rId4" imgW="1955520" imgH="799920" progId="Equation.3">
              <p:embed/>
            </p:oleObj>
          </a:graphicData>
        </a:graphic>
      </p:graphicFrame>
      <p:graphicFrame>
        <p:nvGraphicFramePr>
          <p:cNvPr id="13316" name="Object 8"/>
          <p:cNvGraphicFramePr>
            <a:graphicFrameLocks noChangeAspect="1"/>
          </p:cNvGraphicFramePr>
          <p:nvPr/>
        </p:nvGraphicFramePr>
        <p:xfrm>
          <a:off x="2962275" y="4641850"/>
          <a:ext cx="3257550" cy="963613"/>
        </p:xfrm>
        <a:graphic>
          <a:graphicData uri="http://schemas.openxmlformats.org/presentationml/2006/ole">
            <p:oleObj spid="_x0000_s13316" name="Ecuación" r:id="rId5" imgW="2641320" imgH="787320" progId="Equation.3">
              <p:embed/>
            </p:oleObj>
          </a:graphicData>
        </a:graphic>
      </p:graphicFrame>
      <p:graphicFrame>
        <p:nvGraphicFramePr>
          <p:cNvPr id="13317" name="Object 9"/>
          <p:cNvGraphicFramePr>
            <a:graphicFrameLocks noChangeAspect="1"/>
          </p:cNvGraphicFramePr>
          <p:nvPr/>
        </p:nvGraphicFramePr>
        <p:xfrm>
          <a:off x="544513" y="3903663"/>
          <a:ext cx="1581150" cy="655637"/>
        </p:xfrm>
        <a:graphic>
          <a:graphicData uri="http://schemas.openxmlformats.org/presentationml/2006/ole">
            <p:oleObj spid="_x0000_s13317" name="Ecuación" r:id="rId6" imgW="1282680" imgH="533160" progId="Equation.3">
              <p:embed/>
            </p:oleObj>
          </a:graphicData>
        </a:graphic>
      </p:graphicFrame>
      <p:sp>
        <p:nvSpPr>
          <p:cNvPr id="13321" name="AutoShape 10"/>
          <p:cNvSpPr>
            <a:spLocks/>
          </p:cNvSpPr>
          <p:nvPr/>
        </p:nvSpPr>
        <p:spPr bwMode="auto">
          <a:xfrm>
            <a:off x="2484438" y="2816225"/>
            <a:ext cx="431800" cy="3060700"/>
          </a:xfrm>
          <a:prstGeom prst="leftBrace">
            <a:avLst>
              <a:gd name="adj1" fmla="val 59069"/>
              <a:gd name="adj2" fmla="val 5072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322" name="Group 57"/>
          <p:cNvGrpSpPr>
            <a:grpSpLocks/>
          </p:cNvGrpSpPr>
          <p:nvPr/>
        </p:nvGrpSpPr>
        <p:grpSpPr bwMode="auto">
          <a:xfrm>
            <a:off x="6661150" y="4795838"/>
            <a:ext cx="1296988" cy="792162"/>
            <a:chOff x="4558" y="3204"/>
            <a:chExt cx="817" cy="499"/>
          </a:xfrm>
        </p:grpSpPr>
        <p:sp>
          <p:nvSpPr>
            <p:cNvPr id="13370" name="Line 41"/>
            <p:cNvSpPr>
              <a:spLocks noChangeShapeType="1"/>
            </p:cNvSpPr>
            <p:nvPr/>
          </p:nvSpPr>
          <p:spPr bwMode="auto">
            <a:xfrm>
              <a:off x="4966" y="3521"/>
              <a:ext cx="31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71" name="Oval 43"/>
            <p:cNvSpPr>
              <a:spLocks noChangeArrowheads="1"/>
            </p:cNvSpPr>
            <p:nvPr/>
          </p:nvSpPr>
          <p:spPr bwMode="auto">
            <a:xfrm>
              <a:off x="5239" y="3567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72" name="Line 45"/>
            <p:cNvSpPr>
              <a:spLocks noChangeShapeType="1"/>
            </p:cNvSpPr>
            <p:nvPr/>
          </p:nvSpPr>
          <p:spPr bwMode="auto">
            <a:xfrm flipV="1">
              <a:off x="4966" y="3294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73" name="Line 46"/>
            <p:cNvSpPr>
              <a:spLocks noChangeShapeType="1"/>
            </p:cNvSpPr>
            <p:nvPr/>
          </p:nvSpPr>
          <p:spPr bwMode="auto">
            <a:xfrm flipV="1">
              <a:off x="4603" y="3521"/>
              <a:ext cx="363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74" name="Oval 47"/>
            <p:cNvSpPr>
              <a:spLocks noChangeArrowheads="1"/>
            </p:cNvSpPr>
            <p:nvPr/>
          </p:nvSpPr>
          <p:spPr bwMode="auto">
            <a:xfrm>
              <a:off x="5057" y="3204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75" name="Oval 48"/>
            <p:cNvSpPr>
              <a:spLocks noChangeArrowheads="1"/>
            </p:cNvSpPr>
            <p:nvPr/>
          </p:nvSpPr>
          <p:spPr bwMode="auto">
            <a:xfrm>
              <a:off x="4558" y="3521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323" name="Group 56"/>
          <p:cNvGrpSpPr>
            <a:grpSpLocks/>
          </p:cNvGrpSpPr>
          <p:nvPr/>
        </p:nvGrpSpPr>
        <p:grpSpPr bwMode="auto">
          <a:xfrm>
            <a:off x="6227763" y="476250"/>
            <a:ext cx="2305050" cy="1844675"/>
            <a:chOff x="6554" y="0"/>
            <a:chExt cx="1452" cy="1162"/>
          </a:xfrm>
        </p:grpSpPr>
        <p:sp>
          <p:nvSpPr>
            <p:cNvPr id="13349" name="Line 12"/>
            <p:cNvSpPr>
              <a:spLocks noChangeShapeType="1"/>
            </p:cNvSpPr>
            <p:nvPr/>
          </p:nvSpPr>
          <p:spPr bwMode="auto">
            <a:xfrm flipV="1">
              <a:off x="6872" y="70"/>
              <a:ext cx="562" cy="3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0" name="Line 13"/>
            <p:cNvSpPr>
              <a:spLocks noChangeShapeType="1"/>
            </p:cNvSpPr>
            <p:nvPr/>
          </p:nvSpPr>
          <p:spPr bwMode="auto">
            <a:xfrm>
              <a:off x="6872" y="73"/>
              <a:ext cx="1043" cy="363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1" name="Line 14"/>
            <p:cNvSpPr>
              <a:spLocks noChangeShapeType="1"/>
            </p:cNvSpPr>
            <p:nvPr/>
          </p:nvSpPr>
          <p:spPr bwMode="auto">
            <a:xfrm flipV="1">
              <a:off x="6645" y="436"/>
              <a:ext cx="1315" cy="227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2" name="Line 15"/>
            <p:cNvSpPr>
              <a:spLocks noChangeShapeType="1"/>
            </p:cNvSpPr>
            <p:nvPr/>
          </p:nvSpPr>
          <p:spPr bwMode="auto">
            <a:xfrm flipH="1" flipV="1">
              <a:off x="7433" y="77"/>
              <a:ext cx="527" cy="359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3" name="Line 16"/>
            <p:cNvSpPr>
              <a:spLocks noChangeShapeType="1"/>
            </p:cNvSpPr>
            <p:nvPr/>
          </p:nvSpPr>
          <p:spPr bwMode="auto">
            <a:xfrm flipH="1">
              <a:off x="7280" y="845"/>
              <a:ext cx="453" cy="272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4" name="Line 17"/>
            <p:cNvSpPr>
              <a:spLocks noChangeShapeType="1"/>
            </p:cNvSpPr>
            <p:nvPr/>
          </p:nvSpPr>
          <p:spPr bwMode="auto">
            <a:xfrm flipH="1" flipV="1">
              <a:off x="6645" y="663"/>
              <a:ext cx="590" cy="40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5" name="Line 18"/>
            <p:cNvSpPr>
              <a:spLocks noChangeShapeType="1"/>
            </p:cNvSpPr>
            <p:nvPr/>
          </p:nvSpPr>
          <p:spPr bwMode="auto">
            <a:xfrm flipV="1">
              <a:off x="7733" y="436"/>
              <a:ext cx="182" cy="409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6" name="Line 19"/>
            <p:cNvSpPr>
              <a:spLocks noChangeShapeType="1"/>
            </p:cNvSpPr>
            <p:nvPr/>
          </p:nvSpPr>
          <p:spPr bwMode="auto">
            <a:xfrm>
              <a:off x="6872" y="73"/>
              <a:ext cx="363" cy="998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7" name="Line 20"/>
            <p:cNvSpPr>
              <a:spLocks noChangeShapeType="1"/>
            </p:cNvSpPr>
            <p:nvPr/>
          </p:nvSpPr>
          <p:spPr bwMode="auto">
            <a:xfrm>
              <a:off x="7461" y="119"/>
              <a:ext cx="241" cy="712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8" name="Line 21"/>
            <p:cNvSpPr>
              <a:spLocks noChangeShapeType="1"/>
            </p:cNvSpPr>
            <p:nvPr/>
          </p:nvSpPr>
          <p:spPr bwMode="auto">
            <a:xfrm>
              <a:off x="6872" y="73"/>
              <a:ext cx="816" cy="772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9" name="Line 51"/>
            <p:cNvSpPr>
              <a:spLocks noChangeShapeType="1"/>
            </p:cNvSpPr>
            <p:nvPr/>
          </p:nvSpPr>
          <p:spPr bwMode="auto">
            <a:xfrm flipH="1">
              <a:off x="7235" y="73"/>
              <a:ext cx="181" cy="1044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60" name="Line 52"/>
            <p:cNvSpPr>
              <a:spLocks noChangeShapeType="1"/>
            </p:cNvSpPr>
            <p:nvPr/>
          </p:nvSpPr>
          <p:spPr bwMode="auto">
            <a:xfrm flipH="1">
              <a:off x="6645" y="73"/>
              <a:ext cx="771" cy="545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61" name="Line 53"/>
            <p:cNvSpPr>
              <a:spLocks noChangeShapeType="1"/>
            </p:cNvSpPr>
            <p:nvPr/>
          </p:nvSpPr>
          <p:spPr bwMode="auto">
            <a:xfrm flipH="1">
              <a:off x="6645" y="73"/>
              <a:ext cx="181" cy="545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62" name="Line 54"/>
            <p:cNvSpPr>
              <a:spLocks noChangeShapeType="1"/>
            </p:cNvSpPr>
            <p:nvPr/>
          </p:nvSpPr>
          <p:spPr bwMode="auto">
            <a:xfrm>
              <a:off x="6690" y="663"/>
              <a:ext cx="1043" cy="136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63" name="Line 55"/>
            <p:cNvSpPr>
              <a:spLocks noChangeShapeType="1"/>
            </p:cNvSpPr>
            <p:nvPr/>
          </p:nvSpPr>
          <p:spPr bwMode="auto">
            <a:xfrm flipV="1">
              <a:off x="7235" y="391"/>
              <a:ext cx="680" cy="726"/>
            </a:xfrm>
            <a:prstGeom prst="line">
              <a:avLst/>
            </a:prstGeom>
            <a:noFill/>
            <a:ln w="57150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64" name="Oval 23"/>
            <p:cNvSpPr>
              <a:spLocks noChangeArrowheads="1"/>
            </p:cNvSpPr>
            <p:nvPr/>
          </p:nvSpPr>
          <p:spPr bwMode="auto">
            <a:xfrm>
              <a:off x="6554" y="572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65" name="Oval 24"/>
            <p:cNvSpPr>
              <a:spLocks noChangeArrowheads="1"/>
            </p:cNvSpPr>
            <p:nvPr/>
          </p:nvSpPr>
          <p:spPr bwMode="auto">
            <a:xfrm>
              <a:off x="7189" y="1026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66" name="Oval 25"/>
            <p:cNvSpPr>
              <a:spLocks noChangeArrowheads="1"/>
            </p:cNvSpPr>
            <p:nvPr/>
          </p:nvSpPr>
          <p:spPr bwMode="auto">
            <a:xfrm>
              <a:off x="7643" y="754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67" name="Oval 26"/>
            <p:cNvSpPr>
              <a:spLocks noChangeArrowheads="1"/>
            </p:cNvSpPr>
            <p:nvPr/>
          </p:nvSpPr>
          <p:spPr bwMode="auto">
            <a:xfrm>
              <a:off x="7371" y="0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68" name="Oval 49"/>
            <p:cNvSpPr>
              <a:spLocks noChangeArrowheads="1"/>
            </p:cNvSpPr>
            <p:nvPr/>
          </p:nvSpPr>
          <p:spPr bwMode="auto">
            <a:xfrm>
              <a:off x="7870" y="346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69" name="Oval 50"/>
            <p:cNvSpPr>
              <a:spLocks noChangeArrowheads="1"/>
            </p:cNvSpPr>
            <p:nvPr/>
          </p:nvSpPr>
          <p:spPr bwMode="auto">
            <a:xfrm>
              <a:off x="6781" y="0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324" name="Group 63"/>
          <p:cNvGrpSpPr>
            <a:grpSpLocks/>
          </p:cNvGrpSpPr>
          <p:nvPr/>
        </p:nvGrpSpPr>
        <p:grpSpPr bwMode="auto">
          <a:xfrm>
            <a:off x="6227763" y="2636838"/>
            <a:ext cx="2016125" cy="1655762"/>
            <a:chOff x="5828" y="-108"/>
            <a:chExt cx="1270" cy="1043"/>
          </a:xfrm>
        </p:grpSpPr>
        <p:sp>
          <p:nvSpPr>
            <p:cNvPr id="13334" name="Line 28"/>
            <p:cNvSpPr>
              <a:spLocks noChangeShapeType="1"/>
            </p:cNvSpPr>
            <p:nvPr/>
          </p:nvSpPr>
          <p:spPr bwMode="auto">
            <a:xfrm flipV="1">
              <a:off x="6372" y="886"/>
              <a:ext cx="241" cy="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35" name="Line 29"/>
            <p:cNvSpPr>
              <a:spLocks noChangeShapeType="1"/>
            </p:cNvSpPr>
            <p:nvPr/>
          </p:nvSpPr>
          <p:spPr bwMode="auto">
            <a:xfrm flipH="1">
              <a:off x="6599" y="753"/>
              <a:ext cx="272" cy="13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36" name="Line 30"/>
            <p:cNvSpPr>
              <a:spLocks noChangeShapeType="1"/>
            </p:cNvSpPr>
            <p:nvPr/>
          </p:nvSpPr>
          <p:spPr bwMode="auto">
            <a:xfrm flipH="1" flipV="1">
              <a:off x="6191" y="391"/>
              <a:ext cx="363" cy="18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37" name="Line 31"/>
            <p:cNvSpPr>
              <a:spLocks noChangeShapeType="1"/>
            </p:cNvSpPr>
            <p:nvPr/>
          </p:nvSpPr>
          <p:spPr bwMode="auto">
            <a:xfrm flipH="1" flipV="1">
              <a:off x="6554" y="-63"/>
              <a:ext cx="136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38" name="Line 32"/>
            <p:cNvSpPr>
              <a:spLocks noChangeShapeType="1"/>
            </p:cNvSpPr>
            <p:nvPr/>
          </p:nvSpPr>
          <p:spPr bwMode="auto">
            <a:xfrm flipH="1">
              <a:off x="6690" y="164"/>
              <a:ext cx="317" cy="4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39" name="Oval 33"/>
            <p:cNvSpPr>
              <a:spLocks noChangeArrowheads="1"/>
            </p:cNvSpPr>
            <p:nvPr/>
          </p:nvSpPr>
          <p:spPr bwMode="auto">
            <a:xfrm>
              <a:off x="6826" y="663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40" name="Oval 35"/>
            <p:cNvSpPr>
              <a:spLocks noChangeArrowheads="1"/>
            </p:cNvSpPr>
            <p:nvPr/>
          </p:nvSpPr>
          <p:spPr bwMode="auto">
            <a:xfrm>
              <a:off x="6508" y="-108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41" name="Line 36"/>
            <p:cNvSpPr>
              <a:spLocks noChangeShapeType="1"/>
            </p:cNvSpPr>
            <p:nvPr/>
          </p:nvSpPr>
          <p:spPr bwMode="auto">
            <a:xfrm flipV="1">
              <a:off x="6554" y="209"/>
              <a:ext cx="136" cy="3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42" name="Oval 37"/>
            <p:cNvSpPr>
              <a:spLocks noChangeArrowheads="1"/>
            </p:cNvSpPr>
            <p:nvPr/>
          </p:nvSpPr>
          <p:spPr bwMode="auto">
            <a:xfrm>
              <a:off x="6962" y="118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43" name="Line 38"/>
            <p:cNvSpPr>
              <a:spLocks noChangeShapeType="1"/>
            </p:cNvSpPr>
            <p:nvPr/>
          </p:nvSpPr>
          <p:spPr bwMode="auto">
            <a:xfrm flipH="1" flipV="1">
              <a:off x="6550" y="555"/>
              <a:ext cx="63" cy="33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44" name="Oval 39"/>
            <p:cNvSpPr>
              <a:spLocks noChangeArrowheads="1"/>
            </p:cNvSpPr>
            <p:nvPr/>
          </p:nvSpPr>
          <p:spPr bwMode="auto">
            <a:xfrm>
              <a:off x="6282" y="799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45" name="Line 59"/>
            <p:cNvSpPr>
              <a:spLocks noChangeShapeType="1"/>
            </p:cNvSpPr>
            <p:nvPr/>
          </p:nvSpPr>
          <p:spPr bwMode="auto">
            <a:xfrm flipH="1" flipV="1">
              <a:off x="6055" y="119"/>
              <a:ext cx="136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46" name="Line 60"/>
            <p:cNvSpPr>
              <a:spLocks noChangeShapeType="1"/>
            </p:cNvSpPr>
            <p:nvPr/>
          </p:nvSpPr>
          <p:spPr bwMode="auto">
            <a:xfrm flipH="1">
              <a:off x="5874" y="401"/>
              <a:ext cx="317" cy="4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47" name="Oval 61"/>
            <p:cNvSpPr>
              <a:spLocks noChangeArrowheads="1"/>
            </p:cNvSpPr>
            <p:nvPr/>
          </p:nvSpPr>
          <p:spPr bwMode="auto">
            <a:xfrm>
              <a:off x="5828" y="377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48" name="Oval 62"/>
            <p:cNvSpPr>
              <a:spLocks noChangeArrowheads="1"/>
            </p:cNvSpPr>
            <p:nvPr/>
          </p:nvSpPr>
          <p:spPr bwMode="auto">
            <a:xfrm>
              <a:off x="5996" y="42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325" name="Group 64"/>
          <p:cNvGrpSpPr>
            <a:grpSpLocks/>
          </p:cNvGrpSpPr>
          <p:nvPr/>
        </p:nvGrpSpPr>
        <p:grpSpPr bwMode="auto">
          <a:xfrm rot="-5400000">
            <a:off x="7488238" y="4905375"/>
            <a:ext cx="1296987" cy="792163"/>
            <a:chOff x="4558" y="3204"/>
            <a:chExt cx="817" cy="499"/>
          </a:xfrm>
        </p:grpSpPr>
        <p:sp>
          <p:nvSpPr>
            <p:cNvPr id="13328" name="Line 65"/>
            <p:cNvSpPr>
              <a:spLocks noChangeShapeType="1"/>
            </p:cNvSpPr>
            <p:nvPr/>
          </p:nvSpPr>
          <p:spPr bwMode="auto">
            <a:xfrm>
              <a:off x="4966" y="3521"/>
              <a:ext cx="31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29" name="Oval 66"/>
            <p:cNvSpPr>
              <a:spLocks noChangeArrowheads="1"/>
            </p:cNvSpPr>
            <p:nvPr/>
          </p:nvSpPr>
          <p:spPr bwMode="auto">
            <a:xfrm>
              <a:off x="5239" y="3567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30" name="Line 67"/>
            <p:cNvSpPr>
              <a:spLocks noChangeShapeType="1"/>
            </p:cNvSpPr>
            <p:nvPr/>
          </p:nvSpPr>
          <p:spPr bwMode="auto">
            <a:xfrm flipV="1">
              <a:off x="4966" y="3294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31" name="Line 68"/>
            <p:cNvSpPr>
              <a:spLocks noChangeShapeType="1"/>
            </p:cNvSpPr>
            <p:nvPr/>
          </p:nvSpPr>
          <p:spPr bwMode="auto">
            <a:xfrm flipV="1">
              <a:off x="4603" y="3521"/>
              <a:ext cx="363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32" name="Oval 69"/>
            <p:cNvSpPr>
              <a:spLocks noChangeArrowheads="1"/>
            </p:cNvSpPr>
            <p:nvPr/>
          </p:nvSpPr>
          <p:spPr bwMode="auto">
            <a:xfrm>
              <a:off x="5057" y="3204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33" name="Oval 70"/>
            <p:cNvSpPr>
              <a:spLocks noChangeArrowheads="1"/>
            </p:cNvSpPr>
            <p:nvPr/>
          </p:nvSpPr>
          <p:spPr bwMode="auto">
            <a:xfrm>
              <a:off x="4558" y="3521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3318" name="Object 64"/>
          <p:cNvGraphicFramePr>
            <a:graphicFrameLocks noChangeAspect="1"/>
          </p:cNvGraphicFramePr>
          <p:nvPr/>
        </p:nvGraphicFramePr>
        <p:xfrm>
          <a:off x="122238" y="1571625"/>
          <a:ext cx="5622925" cy="960438"/>
        </p:xfrm>
        <a:graphic>
          <a:graphicData uri="http://schemas.openxmlformats.org/presentationml/2006/ole">
            <p:oleObj spid="_x0000_s13318" name="Ecuación" r:id="rId7" imgW="4305240" imgH="736560" progId="Equation.3">
              <p:embed/>
            </p:oleObj>
          </a:graphicData>
        </a:graphic>
      </p:graphicFrame>
      <p:sp>
        <p:nvSpPr>
          <p:cNvPr id="69" name="68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70" name="6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D8887-0003-4C2E-A8EA-98FEB46615A9}" type="slidenum">
              <a:rPr lang="en-GB" smtClean="0"/>
              <a:pPr>
                <a:defRPr/>
              </a:pPr>
              <a:t>25</a:t>
            </a:fld>
            <a:r>
              <a:rPr lang="es-ES" smtClean="0"/>
              <a:t>/37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323850" y="44450"/>
            <a:ext cx="8569325" cy="619283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419475" y="476250"/>
          <a:ext cx="2409825" cy="989013"/>
        </p:xfrm>
        <a:graphic>
          <a:graphicData uri="http://schemas.openxmlformats.org/presentationml/2006/ole">
            <p:oleObj spid="_x0000_s14338" name="Ecuación" r:id="rId3" imgW="1955520" imgH="799920" progId="Equation.3">
              <p:embed/>
            </p:oleObj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3492500" y="5038725"/>
          <a:ext cx="2801938" cy="622300"/>
        </p:xfrm>
        <a:graphic>
          <a:graphicData uri="http://schemas.openxmlformats.org/presentationml/2006/ole">
            <p:oleObj spid="_x0000_s14339" name="Ecuación" r:id="rId4" imgW="2273040" imgH="507960" progId="Equation.3">
              <p:embed/>
            </p:oleObj>
          </a:graphicData>
        </a:graphic>
      </p:graphicFrame>
      <p:graphicFrame>
        <p:nvGraphicFramePr>
          <p:cNvPr id="14340" name="Object 7"/>
          <p:cNvGraphicFramePr>
            <a:graphicFrameLocks noChangeAspect="1"/>
          </p:cNvGraphicFramePr>
          <p:nvPr/>
        </p:nvGraphicFramePr>
        <p:xfrm>
          <a:off x="806450" y="2589213"/>
          <a:ext cx="1893888" cy="984250"/>
        </p:xfrm>
        <a:graphic>
          <a:graphicData uri="http://schemas.openxmlformats.org/presentationml/2006/ole">
            <p:oleObj spid="_x0000_s14340" name="Ecuación" r:id="rId5" imgW="1536480" imgH="799920" progId="Equation.3">
              <p:embed/>
            </p:oleObj>
          </a:graphicData>
        </a:graphic>
      </p:graphicFrame>
      <p:sp>
        <p:nvSpPr>
          <p:cNvPr id="14346" name="AutoShape 8"/>
          <p:cNvSpPr>
            <a:spLocks/>
          </p:cNvSpPr>
          <p:nvPr/>
        </p:nvSpPr>
        <p:spPr bwMode="auto">
          <a:xfrm>
            <a:off x="2916238" y="333375"/>
            <a:ext cx="431800" cy="5543550"/>
          </a:xfrm>
          <a:prstGeom prst="leftBrace">
            <a:avLst>
              <a:gd name="adj1" fmla="val 106985"/>
              <a:gd name="adj2" fmla="val 5072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47" name="Group 119"/>
          <p:cNvGrpSpPr>
            <a:grpSpLocks/>
          </p:cNvGrpSpPr>
          <p:nvPr/>
        </p:nvGrpSpPr>
        <p:grpSpPr bwMode="auto">
          <a:xfrm rot="-9577882">
            <a:off x="7380288" y="3648075"/>
            <a:ext cx="792162" cy="933450"/>
            <a:chOff x="6297" y="119"/>
            <a:chExt cx="666" cy="788"/>
          </a:xfrm>
        </p:grpSpPr>
        <p:grpSp>
          <p:nvGrpSpPr>
            <p:cNvPr id="14395" name="Group 120"/>
            <p:cNvGrpSpPr>
              <a:grpSpLocks/>
            </p:cNvGrpSpPr>
            <p:nvPr/>
          </p:nvGrpSpPr>
          <p:grpSpPr bwMode="auto">
            <a:xfrm>
              <a:off x="6418" y="119"/>
              <a:ext cx="499" cy="289"/>
              <a:chOff x="3923" y="3113"/>
              <a:chExt cx="499" cy="289"/>
            </a:xfrm>
          </p:grpSpPr>
          <p:sp>
            <p:nvSpPr>
              <p:cNvPr id="14404" name="Line 121"/>
              <p:cNvSpPr>
                <a:spLocks noChangeShapeType="1"/>
              </p:cNvSpPr>
              <p:nvPr/>
            </p:nvSpPr>
            <p:spPr bwMode="auto">
              <a:xfrm flipV="1">
                <a:off x="3968" y="3204"/>
                <a:ext cx="363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405" name="Oval 122"/>
              <p:cNvSpPr>
                <a:spLocks noChangeArrowheads="1"/>
              </p:cNvSpPr>
              <p:nvPr/>
            </p:nvSpPr>
            <p:spPr bwMode="auto">
              <a:xfrm>
                <a:off x="4286" y="3113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406" name="Oval 123"/>
              <p:cNvSpPr>
                <a:spLocks noChangeArrowheads="1"/>
              </p:cNvSpPr>
              <p:nvPr/>
            </p:nvSpPr>
            <p:spPr bwMode="auto">
              <a:xfrm>
                <a:off x="3923" y="3266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396" name="Group 124"/>
            <p:cNvGrpSpPr>
              <a:grpSpLocks/>
            </p:cNvGrpSpPr>
            <p:nvPr/>
          </p:nvGrpSpPr>
          <p:grpSpPr bwMode="auto">
            <a:xfrm rot="3263814">
              <a:off x="6192" y="346"/>
              <a:ext cx="499" cy="289"/>
              <a:chOff x="3923" y="3113"/>
              <a:chExt cx="499" cy="289"/>
            </a:xfrm>
          </p:grpSpPr>
          <p:sp>
            <p:nvSpPr>
              <p:cNvPr id="14401" name="Line 125"/>
              <p:cNvSpPr>
                <a:spLocks noChangeShapeType="1"/>
              </p:cNvSpPr>
              <p:nvPr/>
            </p:nvSpPr>
            <p:spPr bwMode="auto">
              <a:xfrm flipV="1">
                <a:off x="3968" y="3204"/>
                <a:ext cx="363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402" name="Oval 126"/>
              <p:cNvSpPr>
                <a:spLocks noChangeArrowheads="1"/>
              </p:cNvSpPr>
              <p:nvPr/>
            </p:nvSpPr>
            <p:spPr bwMode="auto">
              <a:xfrm>
                <a:off x="4286" y="3113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403" name="Oval 127"/>
              <p:cNvSpPr>
                <a:spLocks noChangeArrowheads="1"/>
              </p:cNvSpPr>
              <p:nvPr/>
            </p:nvSpPr>
            <p:spPr bwMode="auto">
              <a:xfrm>
                <a:off x="3923" y="3266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397" name="Group 128"/>
            <p:cNvGrpSpPr>
              <a:grpSpLocks/>
            </p:cNvGrpSpPr>
            <p:nvPr/>
          </p:nvGrpSpPr>
          <p:grpSpPr bwMode="auto">
            <a:xfrm rot="-1173439">
              <a:off x="6464" y="618"/>
              <a:ext cx="499" cy="289"/>
              <a:chOff x="3923" y="3113"/>
              <a:chExt cx="499" cy="289"/>
            </a:xfrm>
          </p:grpSpPr>
          <p:sp>
            <p:nvSpPr>
              <p:cNvPr id="14398" name="Line 129"/>
              <p:cNvSpPr>
                <a:spLocks noChangeShapeType="1"/>
              </p:cNvSpPr>
              <p:nvPr/>
            </p:nvSpPr>
            <p:spPr bwMode="auto">
              <a:xfrm flipV="1">
                <a:off x="3968" y="3204"/>
                <a:ext cx="363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99" name="Oval 130"/>
              <p:cNvSpPr>
                <a:spLocks noChangeArrowheads="1"/>
              </p:cNvSpPr>
              <p:nvPr/>
            </p:nvSpPr>
            <p:spPr bwMode="auto">
              <a:xfrm>
                <a:off x="4286" y="3113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400" name="Oval 131"/>
              <p:cNvSpPr>
                <a:spLocks noChangeArrowheads="1"/>
              </p:cNvSpPr>
              <p:nvPr/>
            </p:nvSpPr>
            <p:spPr bwMode="auto">
              <a:xfrm>
                <a:off x="3923" y="3266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14348" name="Group 132"/>
          <p:cNvGrpSpPr>
            <a:grpSpLocks/>
          </p:cNvGrpSpPr>
          <p:nvPr/>
        </p:nvGrpSpPr>
        <p:grpSpPr bwMode="auto">
          <a:xfrm>
            <a:off x="6754813" y="2060575"/>
            <a:ext cx="1704975" cy="1057275"/>
            <a:chOff x="6101" y="1253"/>
            <a:chExt cx="1301" cy="757"/>
          </a:xfrm>
        </p:grpSpPr>
        <p:grpSp>
          <p:nvGrpSpPr>
            <p:cNvPr id="14381" name="Group 133"/>
            <p:cNvGrpSpPr>
              <a:grpSpLocks/>
            </p:cNvGrpSpPr>
            <p:nvPr/>
          </p:nvGrpSpPr>
          <p:grpSpPr bwMode="auto">
            <a:xfrm>
              <a:off x="6101" y="1344"/>
              <a:ext cx="1301" cy="666"/>
              <a:chOff x="3922" y="1494"/>
              <a:chExt cx="1301" cy="666"/>
            </a:xfrm>
          </p:grpSpPr>
          <p:sp>
            <p:nvSpPr>
              <p:cNvPr id="14386" name="Line 134"/>
              <p:cNvSpPr>
                <a:spLocks noChangeShapeType="1"/>
              </p:cNvSpPr>
              <p:nvPr/>
            </p:nvSpPr>
            <p:spPr bwMode="auto">
              <a:xfrm flipH="1">
                <a:off x="4875" y="1571"/>
                <a:ext cx="272" cy="272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87" name="Line 135"/>
              <p:cNvSpPr>
                <a:spLocks noChangeShapeType="1"/>
              </p:cNvSpPr>
              <p:nvPr/>
            </p:nvSpPr>
            <p:spPr bwMode="auto">
              <a:xfrm flipH="1" flipV="1">
                <a:off x="4875" y="1843"/>
                <a:ext cx="226" cy="22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88" name="Line 136"/>
              <p:cNvSpPr>
                <a:spLocks noChangeShapeType="1"/>
              </p:cNvSpPr>
              <p:nvPr/>
            </p:nvSpPr>
            <p:spPr bwMode="auto">
              <a:xfrm flipH="1" flipV="1">
                <a:off x="3967" y="1571"/>
                <a:ext cx="318" cy="272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89" name="Line 137"/>
              <p:cNvSpPr>
                <a:spLocks noChangeShapeType="1"/>
              </p:cNvSpPr>
              <p:nvPr/>
            </p:nvSpPr>
            <p:spPr bwMode="auto">
              <a:xfrm flipH="1">
                <a:off x="4013" y="1843"/>
                <a:ext cx="272" cy="272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90" name="Oval 138"/>
              <p:cNvSpPr>
                <a:spLocks noChangeArrowheads="1"/>
              </p:cNvSpPr>
              <p:nvPr/>
            </p:nvSpPr>
            <p:spPr bwMode="auto">
              <a:xfrm>
                <a:off x="5087" y="1494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91" name="Oval 139"/>
              <p:cNvSpPr>
                <a:spLocks noChangeArrowheads="1"/>
              </p:cNvSpPr>
              <p:nvPr/>
            </p:nvSpPr>
            <p:spPr bwMode="auto">
              <a:xfrm>
                <a:off x="5087" y="2024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92" name="Oval 140"/>
              <p:cNvSpPr>
                <a:spLocks noChangeArrowheads="1"/>
              </p:cNvSpPr>
              <p:nvPr/>
            </p:nvSpPr>
            <p:spPr bwMode="auto">
              <a:xfrm>
                <a:off x="3922" y="1525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93" name="Line 141"/>
              <p:cNvSpPr>
                <a:spLocks noChangeShapeType="1"/>
              </p:cNvSpPr>
              <p:nvPr/>
            </p:nvSpPr>
            <p:spPr bwMode="auto">
              <a:xfrm flipH="1" flipV="1">
                <a:off x="4285" y="1843"/>
                <a:ext cx="589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94" name="Oval 142"/>
              <p:cNvSpPr>
                <a:spLocks noChangeArrowheads="1"/>
              </p:cNvSpPr>
              <p:nvPr/>
            </p:nvSpPr>
            <p:spPr bwMode="auto">
              <a:xfrm>
                <a:off x="3922" y="2024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382" name="Group 143"/>
            <p:cNvGrpSpPr>
              <a:grpSpLocks/>
            </p:cNvGrpSpPr>
            <p:nvPr/>
          </p:nvGrpSpPr>
          <p:grpSpPr bwMode="auto">
            <a:xfrm>
              <a:off x="6509" y="1253"/>
              <a:ext cx="499" cy="289"/>
              <a:chOff x="3923" y="3113"/>
              <a:chExt cx="499" cy="289"/>
            </a:xfrm>
          </p:grpSpPr>
          <p:sp>
            <p:nvSpPr>
              <p:cNvPr id="14383" name="Line 144"/>
              <p:cNvSpPr>
                <a:spLocks noChangeShapeType="1"/>
              </p:cNvSpPr>
              <p:nvPr/>
            </p:nvSpPr>
            <p:spPr bwMode="auto">
              <a:xfrm flipV="1">
                <a:off x="3968" y="3204"/>
                <a:ext cx="363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84" name="Oval 145"/>
              <p:cNvSpPr>
                <a:spLocks noChangeArrowheads="1"/>
              </p:cNvSpPr>
              <p:nvPr/>
            </p:nvSpPr>
            <p:spPr bwMode="auto">
              <a:xfrm>
                <a:off x="4286" y="3113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85" name="Oval 146"/>
              <p:cNvSpPr>
                <a:spLocks noChangeArrowheads="1"/>
              </p:cNvSpPr>
              <p:nvPr/>
            </p:nvSpPr>
            <p:spPr bwMode="auto">
              <a:xfrm>
                <a:off x="3923" y="3266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14349" name="Group 147"/>
          <p:cNvGrpSpPr>
            <a:grpSpLocks/>
          </p:cNvGrpSpPr>
          <p:nvPr/>
        </p:nvGrpSpPr>
        <p:grpSpPr bwMode="auto">
          <a:xfrm>
            <a:off x="6877050" y="4940300"/>
            <a:ext cx="1439863" cy="936625"/>
            <a:chOff x="6146" y="2659"/>
            <a:chExt cx="1179" cy="817"/>
          </a:xfrm>
        </p:grpSpPr>
        <p:grpSp>
          <p:nvGrpSpPr>
            <p:cNvPr id="14368" name="Group 148"/>
            <p:cNvGrpSpPr>
              <a:grpSpLocks/>
            </p:cNvGrpSpPr>
            <p:nvPr/>
          </p:nvGrpSpPr>
          <p:grpSpPr bwMode="auto">
            <a:xfrm>
              <a:off x="6146" y="2749"/>
              <a:ext cx="817" cy="499"/>
              <a:chOff x="4558" y="3204"/>
              <a:chExt cx="817" cy="499"/>
            </a:xfrm>
          </p:grpSpPr>
          <p:sp>
            <p:nvSpPr>
              <p:cNvPr id="14375" name="Line 149"/>
              <p:cNvSpPr>
                <a:spLocks noChangeShapeType="1"/>
              </p:cNvSpPr>
              <p:nvPr/>
            </p:nvSpPr>
            <p:spPr bwMode="auto">
              <a:xfrm>
                <a:off x="4966" y="3521"/>
                <a:ext cx="318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76" name="Oval 150"/>
              <p:cNvSpPr>
                <a:spLocks noChangeArrowheads="1"/>
              </p:cNvSpPr>
              <p:nvPr/>
            </p:nvSpPr>
            <p:spPr bwMode="auto">
              <a:xfrm>
                <a:off x="5239" y="3567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77" name="Line 151"/>
              <p:cNvSpPr>
                <a:spLocks noChangeShapeType="1"/>
              </p:cNvSpPr>
              <p:nvPr/>
            </p:nvSpPr>
            <p:spPr bwMode="auto">
              <a:xfrm flipV="1">
                <a:off x="4966" y="3294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78" name="Line 152"/>
              <p:cNvSpPr>
                <a:spLocks noChangeShapeType="1"/>
              </p:cNvSpPr>
              <p:nvPr/>
            </p:nvSpPr>
            <p:spPr bwMode="auto">
              <a:xfrm flipV="1">
                <a:off x="4603" y="3521"/>
                <a:ext cx="363" cy="9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79" name="Oval 153"/>
              <p:cNvSpPr>
                <a:spLocks noChangeArrowheads="1"/>
              </p:cNvSpPr>
              <p:nvPr/>
            </p:nvSpPr>
            <p:spPr bwMode="auto">
              <a:xfrm>
                <a:off x="5057" y="3204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80" name="Oval 154"/>
              <p:cNvSpPr>
                <a:spLocks noChangeArrowheads="1"/>
              </p:cNvSpPr>
              <p:nvPr/>
            </p:nvSpPr>
            <p:spPr bwMode="auto">
              <a:xfrm>
                <a:off x="4558" y="3521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4369" name="Line 155"/>
            <p:cNvSpPr>
              <a:spLocks noChangeShapeType="1"/>
            </p:cNvSpPr>
            <p:nvPr/>
          </p:nvSpPr>
          <p:spPr bwMode="auto">
            <a:xfrm rot="-5400000">
              <a:off x="7052" y="2841"/>
              <a:ext cx="31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0" name="Oval 156"/>
            <p:cNvSpPr>
              <a:spLocks noChangeArrowheads="1"/>
            </p:cNvSpPr>
            <p:nvPr/>
          </p:nvSpPr>
          <p:spPr bwMode="auto">
            <a:xfrm rot="-5400000">
              <a:off x="7189" y="2659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1" name="Line 157"/>
            <p:cNvSpPr>
              <a:spLocks noChangeShapeType="1"/>
            </p:cNvSpPr>
            <p:nvPr/>
          </p:nvSpPr>
          <p:spPr bwMode="auto">
            <a:xfrm rot="16200000" flipV="1">
              <a:off x="6962" y="2886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2" name="Line 158"/>
            <p:cNvSpPr>
              <a:spLocks noChangeShapeType="1"/>
            </p:cNvSpPr>
            <p:nvPr/>
          </p:nvSpPr>
          <p:spPr bwMode="auto">
            <a:xfrm rot="16200000" flipV="1">
              <a:off x="7007" y="3203"/>
              <a:ext cx="363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3" name="Oval 159"/>
            <p:cNvSpPr>
              <a:spLocks noChangeArrowheads="1"/>
            </p:cNvSpPr>
            <p:nvPr/>
          </p:nvSpPr>
          <p:spPr bwMode="auto">
            <a:xfrm rot="-5400000">
              <a:off x="6826" y="2841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4" name="Oval 160"/>
            <p:cNvSpPr>
              <a:spLocks noChangeArrowheads="1"/>
            </p:cNvSpPr>
            <p:nvPr/>
          </p:nvSpPr>
          <p:spPr bwMode="auto">
            <a:xfrm rot="-5400000">
              <a:off x="7143" y="3340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4350" name="Group 161"/>
          <p:cNvGrpSpPr>
            <a:grpSpLocks/>
          </p:cNvGrpSpPr>
          <p:nvPr/>
        </p:nvGrpSpPr>
        <p:grpSpPr bwMode="auto">
          <a:xfrm>
            <a:off x="6661150" y="260350"/>
            <a:ext cx="1655763" cy="1438275"/>
            <a:chOff x="5828" y="-108"/>
            <a:chExt cx="1270" cy="1043"/>
          </a:xfrm>
        </p:grpSpPr>
        <p:sp>
          <p:nvSpPr>
            <p:cNvPr id="14353" name="Line 162"/>
            <p:cNvSpPr>
              <a:spLocks noChangeShapeType="1"/>
            </p:cNvSpPr>
            <p:nvPr/>
          </p:nvSpPr>
          <p:spPr bwMode="auto">
            <a:xfrm flipV="1">
              <a:off x="6372" y="886"/>
              <a:ext cx="241" cy="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54" name="Line 163"/>
            <p:cNvSpPr>
              <a:spLocks noChangeShapeType="1"/>
            </p:cNvSpPr>
            <p:nvPr/>
          </p:nvSpPr>
          <p:spPr bwMode="auto">
            <a:xfrm flipH="1">
              <a:off x="6599" y="753"/>
              <a:ext cx="272" cy="13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55" name="Line 164"/>
            <p:cNvSpPr>
              <a:spLocks noChangeShapeType="1"/>
            </p:cNvSpPr>
            <p:nvPr/>
          </p:nvSpPr>
          <p:spPr bwMode="auto">
            <a:xfrm flipH="1" flipV="1">
              <a:off x="6191" y="391"/>
              <a:ext cx="363" cy="18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56" name="Line 165"/>
            <p:cNvSpPr>
              <a:spLocks noChangeShapeType="1"/>
            </p:cNvSpPr>
            <p:nvPr/>
          </p:nvSpPr>
          <p:spPr bwMode="auto">
            <a:xfrm flipH="1" flipV="1">
              <a:off x="6554" y="-63"/>
              <a:ext cx="136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57" name="Line 166"/>
            <p:cNvSpPr>
              <a:spLocks noChangeShapeType="1"/>
            </p:cNvSpPr>
            <p:nvPr/>
          </p:nvSpPr>
          <p:spPr bwMode="auto">
            <a:xfrm flipH="1">
              <a:off x="6690" y="164"/>
              <a:ext cx="317" cy="4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58" name="Oval 167"/>
            <p:cNvSpPr>
              <a:spLocks noChangeArrowheads="1"/>
            </p:cNvSpPr>
            <p:nvPr/>
          </p:nvSpPr>
          <p:spPr bwMode="auto">
            <a:xfrm>
              <a:off x="6826" y="663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59" name="Oval 168"/>
            <p:cNvSpPr>
              <a:spLocks noChangeArrowheads="1"/>
            </p:cNvSpPr>
            <p:nvPr/>
          </p:nvSpPr>
          <p:spPr bwMode="auto">
            <a:xfrm>
              <a:off x="6508" y="-108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60" name="Line 169"/>
            <p:cNvSpPr>
              <a:spLocks noChangeShapeType="1"/>
            </p:cNvSpPr>
            <p:nvPr/>
          </p:nvSpPr>
          <p:spPr bwMode="auto">
            <a:xfrm flipV="1">
              <a:off x="6554" y="209"/>
              <a:ext cx="136" cy="3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1" name="Oval 170"/>
            <p:cNvSpPr>
              <a:spLocks noChangeArrowheads="1"/>
            </p:cNvSpPr>
            <p:nvPr/>
          </p:nvSpPr>
          <p:spPr bwMode="auto">
            <a:xfrm>
              <a:off x="6962" y="118"/>
              <a:ext cx="136" cy="1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62" name="Line 171"/>
            <p:cNvSpPr>
              <a:spLocks noChangeShapeType="1"/>
            </p:cNvSpPr>
            <p:nvPr/>
          </p:nvSpPr>
          <p:spPr bwMode="auto">
            <a:xfrm flipH="1" flipV="1">
              <a:off x="6550" y="555"/>
              <a:ext cx="63" cy="33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3" name="Oval 172"/>
            <p:cNvSpPr>
              <a:spLocks noChangeArrowheads="1"/>
            </p:cNvSpPr>
            <p:nvPr/>
          </p:nvSpPr>
          <p:spPr bwMode="auto">
            <a:xfrm>
              <a:off x="6282" y="799"/>
              <a:ext cx="136" cy="13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64" name="Line 173"/>
            <p:cNvSpPr>
              <a:spLocks noChangeShapeType="1"/>
            </p:cNvSpPr>
            <p:nvPr/>
          </p:nvSpPr>
          <p:spPr bwMode="auto">
            <a:xfrm flipH="1" flipV="1">
              <a:off x="6055" y="119"/>
              <a:ext cx="136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5" name="Line 174"/>
            <p:cNvSpPr>
              <a:spLocks noChangeShapeType="1"/>
            </p:cNvSpPr>
            <p:nvPr/>
          </p:nvSpPr>
          <p:spPr bwMode="auto">
            <a:xfrm flipH="1">
              <a:off x="5874" y="401"/>
              <a:ext cx="317" cy="4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6" name="Oval 175"/>
            <p:cNvSpPr>
              <a:spLocks noChangeArrowheads="1"/>
            </p:cNvSpPr>
            <p:nvPr/>
          </p:nvSpPr>
          <p:spPr bwMode="auto">
            <a:xfrm>
              <a:off x="5828" y="377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67" name="Oval 176"/>
            <p:cNvSpPr>
              <a:spLocks noChangeArrowheads="1"/>
            </p:cNvSpPr>
            <p:nvPr/>
          </p:nvSpPr>
          <p:spPr bwMode="auto">
            <a:xfrm>
              <a:off x="5996" y="42"/>
              <a:ext cx="136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4341" name="Object 177"/>
          <p:cNvGraphicFramePr>
            <a:graphicFrameLocks noChangeAspect="1"/>
          </p:cNvGraphicFramePr>
          <p:nvPr/>
        </p:nvGraphicFramePr>
        <p:xfrm>
          <a:off x="3417888" y="2060575"/>
          <a:ext cx="3025775" cy="912813"/>
        </p:xfrm>
        <a:graphic>
          <a:graphicData uri="http://schemas.openxmlformats.org/presentationml/2006/ole">
            <p:oleObj spid="_x0000_s14341" name="Ecuación" r:id="rId6" imgW="2450880" imgH="736560" progId="Equation.3">
              <p:embed/>
            </p:oleObj>
          </a:graphicData>
        </a:graphic>
      </p:graphicFrame>
      <p:graphicFrame>
        <p:nvGraphicFramePr>
          <p:cNvPr id="14342" name="Object 178"/>
          <p:cNvGraphicFramePr>
            <a:graphicFrameLocks noChangeAspect="1"/>
          </p:cNvGraphicFramePr>
          <p:nvPr/>
        </p:nvGraphicFramePr>
        <p:xfrm>
          <a:off x="4557713" y="3414713"/>
          <a:ext cx="141287" cy="265112"/>
        </p:xfrm>
        <a:graphic>
          <a:graphicData uri="http://schemas.openxmlformats.org/presentationml/2006/ole">
            <p:oleObj spid="_x0000_s14342" name="Ecuación" r:id="rId7" imgW="114120" imgH="215640" progId="Equation.3">
              <p:embed/>
            </p:oleObj>
          </a:graphicData>
        </a:graphic>
      </p:graphicFrame>
      <p:graphicFrame>
        <p:nvGraphicFramePr>
          <p:cNvPr id="14343" name="Object 179"/>
          <p:cNvGraphicFramePr>
            <a:graphicFrameLocks noChangeAspect="1"/>
          </p:cNvGraphicFramePr>
          <p:nvPr/>
        </p:nvGraphicFramePr>
        <p:xfrm>
          <a:off x="3419475" y="3644900"/>
          <a:ext cx="3322638" cy="912813"/>
        </p:xfrm>
        <a:graphic>
          <a:graphicData uri="http://schemas.openxmlformats.org/presentationml/2006/ole">
            <p:oleObj spid="_x0000_s14343" name="Ecuación" r:id="rId8" imgW="2692080" imgH="736560" progId="Equation.3">
              <p:embed/>
            </p:oleObj>
          </a:graphicData>
        </a:graphic>
      </p:graphicFrame>
      <p:graphicFrame>
        <p:nvGraphicFramePr>
          <p:cNvPr id="14344" name="Object 72"/>
          <p:cNvGraphicFramePr>
            <a:graphicFrameLocks noChangeAspect="1"/>
          </p:cNvGraphicFramePr>
          <p:nvPr/>
        </p:nvGraphicFramePr>
        <p:xfrm>
          <a:off x="111125" y="142875"/>
          <a:ext cx="2825750" cy="1146175"/>
        </p:xfrm>
        <a:graphic>
          <a:graphicData uri="http://schemas.openxmlformats.org/presentationml/2006/ole">
            <p:oleObj spid="_x0000_s14344" name="Ecuación" r:id="rId9" imgW="2438280" imgH="990360" progId="Equation.3">
              <p:embed/>
            </p:oleObj>
          </a:graphicData>
        </a:graphic>
      </p:graphicFrame>
      <p:sp>
        <p:nvSpPr>
          <p:cNvPr id="76" name="75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EFB22/ J. </a:t>
            </a:r>
            <a:r>
              <a:rPr lang="es-ES" dirty="0" err="1"/>
              <a:t>Vijande</a:t>
            </a:r>
            <a:endParaRPr lang="en-GB" dirty="0"/>
          </a:p>
        </p:txBody>
      </p:sp>
      <p:sp>
        <p:nvSpPr>
          <p:cNvPr id="77" name="7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EBF09D-14E1-4CD9-A921-733229A88B61}" type="slidenum">
              <a:rPr lang="en-GB" smtClean="0"/>
              <a:pPr>
                <a:defRPr/>
              </a:pPr>
              <a:t>26</a:t>
            </a:fld>
            <a:r>
              <a:rPr lang="es-ES" smtClean="0"/>
              <a:t>/37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20 Rectángulo"/>
          <p:cNvSpPr>
            <a:spLocks noChangeArrowheads="1"/>
          </p:cNvSpPr>
          <p:nvPr/>
        </p:nvSpPr>
        <p:spPr bwMode="auto">
          <a:xfrm>
            <a:off x="1403350" y="2565400"/>
            <a:ext cx="5616575" cy="3455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230188" y="188913"/>
            <a:ext cx="8734425" cy="20367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</a:t>
            </a:r>
            <a:r>
              <a:rPr lang="es-ES" i="1">
                <a:solidFill>
                  <a:srgbClr val="000000"/>
                </a:solidFill>
              </a:rPr>
              <a:t>Q</a:t>
            </a:r>
            <a:r>
              <a:rPr lang="es-ES" i="1" baseline="30000">
                <a:solidFill>
                  <a:srgbClr val="000000"/>
                </a:solidFill>
              </a:rPr>
              <a:t>3</a:t>
            </a:r>
            <a:r>
              <a:rPr lang="es-ES" i="1">
                <a:solidFill>
                  <a:srgbClr val="000000"/>
                </a:solidFill>
              </a:rPr>
              <a:t>q</a:t>
            </a:r>
            <a:r>
              <a:rPr lang="es-ES" i="1" baseline="30000">
                <a:solidFill>
                  <a:srgbClr val="000000"/>
                </a:solidFill>
              </a:rPr>
              <a:t>3</a:t>
            </a:r>
            <a:r>
              <a:rPr lang="es-ES" baseline="30000">
                <a:solidFill>
                  <a:srgbClr val="000000"/>
                </a:solidFill>
              </a:rPr>
              <a:t> </a:t>
            </a:r>
            <a:r>
              <a:rPr lang="es-ES">
                <a:solidFill>
                  <a:srgbClr val="000000"/>
                </a:solidFill>
              </a:rPr>
              <a:t>is found to be stable upto values  </a:t>
            </a:r>
            <a:r>
              <a:rPr lang="es-ES" i="1">
                <a:solidFill>
                  <a:srgbClr val="000000"/>
                </a:solidFill>
              </a:rPr>
              <a:t>M/m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~ 8 – 10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, an intermediate region between the charm and bottom sectors.</a:t>
            </a:r>
            <a:endParaRPr lang="en-US" i="1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s-ES" sz="1000" baseline="300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For baryonium, the lowest threshold corresponds to a 4q-2q configuration. However, for larger values of </a:t>
            </a:r>
            <a:r>
              <a:rPr lang="es-ES" i="1">
                <a:solidFill>
                  <a:srgbClr val="000000"/>
                </a:solidFill>
              </a:rPr>
              <a:t>M/m </a:t>
            </a:r>
            <a:r>
              <a:rPr lang="es-ES">
                <a:solidFill>
                  <a:srgbClr val="000000"/>
                </a:solidFill>
              </a:rPr>
              <a:t>no multiquark configuration can compete with the compact </a:t>
            </a:r>
            <a:r>
              <a:rPr lang="es-ES" i="1">
                <a:solidFill>
                  <a:srgbClr val="000000"/>
                </a:solidFill>
              </a:rPr>
              <a:t>Q</a:t>
            </a:r>
            <a:r>
              <a:rPr lang="es-ES" i="1" baseline="30000">
                <a:solidFill>
                  <a:srgbClr val="000000"/>
                </a:solidFill>
              </a:rPr>
              <a:t>3</a:t>
            </a:r>
            <a:r>
              <a:rPr lang="es-ES">
                <a:solidFill>
                  <a:srgbClr val="000000"/>
                </a:solidFill>
              </a:rPr>
              <a:t> and systems become unstable with respect to the heavy baryon-light antibaryon threshold.</a:t>
            </a:r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230188" y="177800"/>
            <a:ext cx="8734425" cy="20828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000" i="1">
              <a:solidFill>
                <a:srgbClr val="000000"/>
              </a:solidFill>
            </a:endParaRPr>
          </a:p>
          <a:p>
            <a:r>
              <a:rPr lang="es-ES" i="1">
                <a:solidFill>
                  <a:srgbClr val="000000"/>
                </a:solidFill>
              </a:rPr>
              <a:t>Improvements</a:t>
            </a:r>
          </a:p>
          <a:p>
            <a:pPr algn="just"/>
            <a:endParaRPr lang="es-ES" sz="1000" i="1">
              <a:solidFill>
                <a:srgbClr val="000000"/>
              </a:solidFill>
            </a:endParaRPr>
          </a:p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Based on the previous results Steiner-tree diagrams are not considered.</a:t>
            </a:r>
          </a:p>
          <a:p>
            <a:pPr algn="just">
              <a:buFontTx/>
              <a:buChar char="•"/>
            </a:pPr>
            <a:endParaRPr lang="es-ES" sz="1000">
              <a:solidFill>
                <a:srgbClr val="000000"/>
              </a:solidFill>
            </a:endParaRPr>
          </a:p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Antisymmetrization and color structure is once more neglected</a:t>
            </a:r>
          </a:p>
          <a:p>
            <a:pPr algn="just">
              <a:buFontTx/>
              <a:buChar char="•"/>
            </a:pPr>
            <a:endParaRPr lang="es-ES" sz="1000">
              <a:solidFill>
                <a:srgbClr val="000000"/>
              </a:solidFill>
            </a:endParaRPr>
          </a:p>
          <a:p>
            <a:pPr algn="just">
              <a:buFontTx/>
              <a:buChar char="•"/>
            </a:pPr>
            <a:r>
              <a:rPr lang="es-ES">
                <a:solidFill>
                  <a:srgbClr val="000000"/>
                </a:solidFill>
              </a:rPr>
              <a:t> Annihilation is not considered.</a:t>
            </a:r>
            <a:endParaRPr lang="es-ES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s-ES" sz="1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 rot="16200000">
            <a:off x="7048500" y="4365104"/>
            <a:ext cx="2095500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292929"/>
                </a:solidFill>
              </a:rPr>
              <a:t>PRD85, 014019 (2012)</a:t>
            </a:r>
          </a:p>
        </p:txBody>
      </p:sp>
      <p:graphicFrame>
        <p:nvGraphicFramePr>
          <p:cNvPr id="15362" name="Object 26"/>
          <p:cNvGraphicFramePr>
            <a:graphicFrameLocks noChangeAspect="1"/>
          </p:cNvGraphicFramePr>
          <p:nvPr/>
        </p:nvGraphicFramePr>
        <p:xfrm>
          <a:off x="5508104" y="4365104"/>
          <a:ext cx="537922" cy="358614"/>
        </p:xfrm>
        <a:graphic>
          <a:graphicData uri="http://schemas.openxmlformats.org/presentationml/2006/ole">
            <p:oleObj spid="_x0000_s15362" name="Ecuación" r:id="rId4" imgW="342720" imgH="228600" progId="Equation.3">
              <p:embed/>
            </p:oleObj>
          </a:graphicData>
        </a:graphic>
      </p:graphicFrame>
      <p:graphicFrame>
        <p:nvGraphicFramePr>
          <p:cNvPr id="15363" name="Object 27"/>
          <p:cNvGraphicFramePr>
            <a:graphicFrameLocks noChangeAspect="1"/>
          </p:cNvGraphicFramePr>
          <p:nvPr/>
        </p:nvGraphicFramePr>
        <p:xfrm>
          <a:off x="3827537" y="3481958"/>
          <a:ext cx="537922" cy="358614"/>
        </p:xfrm>
        <a:graphic>
          <a:graphicData uri="http://schemas.openxmlformats.org/presentationml/2006/ole">
            <p:oleObj spid="_x0000_s15363" name="Ecuación" r:id="rId5" imgW="342720" imgH="228600" progId="Equation.3">
              <p:embed/>
            </p:oleObj>
          </a:graphicData>
        </a:graphic>
      </p:graphicFrame>
      <p:sp>
        <p:nvSpPr>
          <p:cNvPr id="19" name="18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20" name="1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9C1C-9CEE-4243-8AE6-06983F7EE6C5}" type="slidenum">
              <a:rPr lang="en-GB" smtClean="0"/>
              <a:pPr>
                <a:defRPr/>
              </a:pPr>
              <a:t>27</a:t>
            </a:fld>
            <a:r>
              <a:rPr lang="es-ES" smtClean="0"/>
              <a:t>/37</a:t>
            </a:r>
            <a:endParaRPr lang="en-GB" dirty="0"/>
          </a:p>
        </p:txBody>
      </p:sp>
      <p:sp>
        <p:nvSpPr>
          <p:cNvPr id="15371" name="17 Rectángulo"/>
          <p:cNvSpPr>
            <a:spLocks noChangeArrowheads="1"/>
          </p:cNvSpPr>
          <p:nvPr/>
        </p:nvSpPr>
        <p:spPr bwMode="auto">
          <a:xfrm>
            <a:off x="1403350" y="2492375"/>
            <a:ext cx="6048375" cy="36004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72" name="21 Rectángulo"/>
          <p:cNvSpPr>
            <a:spLocks noChangeArrowheads="1"/>
          </p:cNvSpPr>
          <p:nvPr/>
        </p:nvSpPr>
        <p:spPr bwMode="auto">
          <a:xfrm>
            <a:off x="2123728" y="2996952"/>
            <a:ext cx="4824536" cy="2592289"/>
          </a:xfrm>
          <a:prstGeom prst="rect">
            <a:avLst/>
          </a:prstGeom>
          <a:solidFill>
            <a:srgbClr val="FF3300">
              <a:alpha val="1882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3" name="1 Gráfico"/>
          <p:cNvGraphicFramePr/>
          <p:nvPr/>
        </p:nvGraphicFramePr>
        <p:xfrm>
          <a:off x="1475656" y="2708920"/>
          <a:ext cx="56673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11 Rectángulo"/>
          <p:cNvSpPr>
            <a:spLocks noChangeArrowheads="1"/>
          </p:cNvSpPr>
          <p:nvPr/>
        </p:nvSpPr>
        <p:spPr bwMode="auto">
          <a:xfrm>
            <a:off x="323850" y="836613"/>
            <a:ext cx="8640763" cy="27368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3" name="9 Título"/>
          <p:cNvSpPr>
            <a:spLocks noGrp="1"/>
          </p:cNvSpPr>
          <p:nvPr>
            <p:ph type="title"/>
          </p:nvPr>
        </p:nvSpPr>
        <p:spPr>
          <a:xfrm>
            <a:off x="1090613" y="44450"/>
            <a:ext cx="7010400" cy="685800"/>
          </a:xfrm>
        </p:spPr>
        <p:txBody>
          <a:bodyPr/>
          <a:lstStyle/>
          <a:p>
            <a:pPr eaLnBrk="1" hangingPunct="1"/>
            <a:r>
              <a:rPr lang="es-ES" smtClean="0">
                <a:cs typeface="Times New Roman" pitchFamily="18" charset="0"/>
              </a:rPr>
              <a:t>Going beyond the adiabatic aproximation.</a:t>
            </a:r>
          </a:p>
        </p:txBody>
      </p:sp>
      <p:sp>
        <p:nvSpPr>
          <p:cNvPr id="2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EFB22/ J. Vijande</a:t>
            </a:r>
            <a:endParaRPr lang="en-GB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BC6CA-BD77-4749-90BB-D59962F04D54}" type="slidenum">
              <a:rPr lang="en-GB" smtClean="0"/>
              <a:pPr>
                <a:defRPr/>
              </a:pPr>
              <a:t>28</a:t>
            </a:fld>
            <a:r>
              <a:rPr lang="es-ES" smtClean="0"/>
              <a:t>/37</a:t>
            </a:r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44450"/>
            <a:ext cx="8226425" cy="5667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 sz="2800" kern="0" dirty="0">
              <a:solidFill>
                <a:schemeClr val="tx2"/>
              </a:solidFill>
              <a:ea typeface="+mj-ea"/>
              <a:cs typeface="Times New Roman" pitchFamily="18" charset="0"/>
            </a:endParaRP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2497138" y="908050"/>
          <a:ext cx="4165600" cy="409575"/>
        </p:xfrm>
        <a:graphic>
          <a:graphicData uri="http://schemas.openxmlformats.org/presentationml/2006/ole">
            <p:oleObj spid="_x0000_s16386" name="Ecuación" r:id="rId3" imgW="2323800" imgH="228600" progId="Equation.3">
              <p:embed/>
            </p:oleObj>
          </a:graphicData>
        </a:graphic>
      </p:graphicFrame>
      <p:graphicFrame>
        <p:nvGraphicFramePr>
          <p:cNvPr id="16387" name="Object 367"/>
          <p:cNvGraphicFramePr>
            <a:graphicFrameLocks noChangeAspect="1"/>
          </p:cNvGraphicFramePr>
          <p:nvPr/>
        </p:nvGraphicFramePr>
        <p:xfrm>
          <a:off x="498475" y="1412875"/>
          <a:ext cx="8394700" cy="792163"/>
        </p:xfrm>
        <a:graphic>
          <a:graphicData uri="http://schemas.openxmlformats.org/presentationml/2006/ole">
            <p:oleObj spid="_x0000_s16387" name="Ecuación" r:id="rId4" imgW="5651280" imgH="53316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068763" y="2349500"/>
          <a:ext cx="1138237" cy="319088"/>
        </p:xfrm>
        <a:graphic>
          <a:graphicData uri="http://schemas.openxmlformats.org/presentationml/2006/ole">
            <p:oleObj spid="_x0000_s16388" name="Ecuación" r:id="rId5" imgW="634680" imgH="17748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082675" y="2708275"/>
          <a:ext cx="7165975" cy="792163"/>
        </p:xfrm>
        <a:graphic>
          <a:graphicData uri="http://schemas.openxmlformats.org/presentationml/2006/ole">
            <p:oleObj spid="_x0000_s16389" name="Ecuación" r:id="rId6" imgW="4825800" imgH="533160" progId="Equation.3">
              <p:embed/>
            </p:oleObj>
          </a:graphicData>
        </a:graphic>
      </p:graphicFrame>
      <p:graphicFrame>
        <p:nvGraphicFramePr>
          <p:cNvPr id="9" name="1 Gráfico"/>
          <p:cNvGraphicFramePr/>
          <p:nvPr/>
        </p:nvGraphicFramePr>
        <p:xfrm>
          <a:off x="1475656" y="3717032"/>
          <a:ext cx="6474718" cy="257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6227763" y="5157788"/>
          <a:ext cx="1357312" cy="339725"/>
        </p:xfrm>
        <a:graphic>
          <a:graphicData uri="http://schemas.openxmlformats.org/presentationml/2006/ole">
            <p:oleObj spid="_x0000_s16390" name="Ecuación" r:id="rId8" imgW="914400" imgH="228600" progId="Equation.3">
              <p:embed/>
            </p:oleObj>
          </a:graphicData>
        </a:graphic>
      </p:graphicFrame>
      <p:sp>
        <p:nvSpPr>
          <p:cNvPr id="16398" name="13 Rectángulo"/>
          <p:cNvSpPr>
            <a:spLocks noChangeArrowheads="1"/>
          </p:cNvSpPr>
          <p:nvPr/>
        </p:nvSpPr>
        <p:spPr bwMode="auto">
          <a:xfrm>
            <a:off x="2249488" y="4273550"/>
            <a:ext cx="5472112" cy="1676400"/>
          </a:xfrm>
          <a:prstGeom prst="rect">
            <a:avLst/>
          </a:prstGeom>
          <a:solidFill>
            <a:srgbClr val="FF3300">
              <a:alpha val="1882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6391" name="Object 14"/>
          <p:cNvGraphicFramePr>
            <a:graphicFrameLocks noChangeAspect="1"/>
          </p:cNvGraphicFramePr>
          <p:nvPr/>
        </p:nvGraphicFramePr>
        <p:xfrm>
          <a:off x="6859588" y="3783013"/>
          <a:ext cx="942975" cy="339725"/>
        </p:xfrm>
        <a:graphic>
          <a:graphicData uri="http://schemas.openxmlformats.org/presentationml/2006/ole">
            <p:oleObj spid="_x0000_s16391" name="Ecuación" r:id="rId9" imgW="634680" imgH="228600" progId="Equation.3">
              <p:embed/>
            </p:oleObj>
          </a:graphicData>
        </a:graphic>
      </p:graphicFrame>
      <p:sp>
        <p:nvSpPr>
          <p:cNvPr id="16399" name="15 Rectángulo"/>
          <p:cNvSpPr>
            <a:spLocks noChangeArrowheads="1"/>
          </p:cNvSpPr>
          <p:nvPr/>
        </p:nvSpPr>
        <p:spPr bwMode="auto">
          <a:xfrm>
            <a:off x="2252663" y="3789363"/>
            <a:ext cx="5472112" cy="469900"/>
          </a:xfrm>
          <a:prstGeom prst="rect">
            <a:avLst/>
          </a:prstGeom>
          <a:solidFill>
            <a:srgbClr val="99FF33">
              <a:alpha val="1882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17 Título"/>
          <p:cNvSpPr>
            <a:spLocks noGrp="1"/>
          </p:cNvSpPr>
          <p:nvPr>
            <p:ph type="title"/>
          </p:nvPr>
        </p:nvSpPr>
        <p:spPr>
          <a:xfrm>
            <a:off x="1066800" y="6350"/>
            <a:ext cx="7010400" cy="685800"/>
          </a:xfrm>
        </p:spPr>
        <p:txBody>
          <a:bodyPr/>
          <a:lstStyle/>
          <a:p>
            <a:r>
              <a:rPr lang="es-ES" smtClean="0"/>
              <a:t>Beyond the adiabatic limit</a:t>
            </a:r>
          </a:p>
        </p:txBody>
      </p:sp>
      <p:sp>
        <p:nvSpPr>
          <p:cNvPr id="17416" name="18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EFB22/ J. Vijande</a:t>
            </a:r>
            <a:endParaRPr lang="en-GB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15A2E-6E73-4448-BD7F-B76DA131DA43}" type="slidenum">
              <a:rPr lang="en-GB" smtClean="0"/>
              <a:pPr>
                <a:defRPr/>
              </a:pPr>
              <a:t>29</a:t>
            </a:fld>
            <a:r>
              <a:rPr lang="es-ES" smtClean="0"/>
              <a:t>/37</a:t>
            </a:r>
            <a:endParaRPr lang="en-GB" dirty="0"/>
          </a:p>
        </p:txBody>
      </p:sp>
      <p:sp>
        <p:nvSpPr>
          <p:cNvPr id="17419" name="3 Rectángulo"/>
          <p:cNvSpPr>
            <a:spLocks noChangeArrowheads="1"/>
          </p:cNvSpPr>
          <p:nvPr/>
        </p:nvSpPr>
        <p:spPr bwMode="auto">
          <a:xfrm>
            <a:off x="53975" y="765175"/>
            <a:ext cx="9037638" cy="38163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971550" y="908050"/>
          <a:ext cx="7353300" cy="3509963"/>
        </p:xfrm>
        <a:graphic>
          <a:graphicData uri="http://schemas.openxmlformats.org/presentationml/2006/ole">
            <p:oleObj spid="_x0000_s17410" name="Ecuación" r:id="rId3" imgW="5486400" imgH="2616120" progId="Equation.3">
              <p:embed/>
            </p:oleObj>
          </a:graphicData>
        </a:graphic>
      </p:graphicFrame>
      <p:grpSp>
        <p:nvGrpSpPr>
          <p:cNvPr id="21" name="40 Grupo"/>
          <p:cNvGrpSpPr>
            <a:grpSpLocks/>
          </p:cNvGrpSpPr>
          <p:nvPr/>
        </p:nvGrpSpPr>
        <p:grpSpPr bwMode="auto">
          <a:xfrm>
            <a:off x="323850" y="4724400"/>
            <a:ext cx="8640763" cy="1584325"/>
            <a:chOff x="323528" y="4509120"/>
            <a:chExt cx="8640960" cy="1584176"/>
          </a:xfrm>
          <a:solidFill>
            <a:schemeClr val="bg1"/>
          </a:solidFill>
        </p:grpSpPr>
        <p:sp>
          <p:nvSpPr>
            <p:cNvPr id="8" name="7 Rectángulo"/>
            <p:cNvSpPr/>
            <p:nvPr/>
          </p:nvSpPr>
          <p:spPr bwMode="auto">
            <a:xfrm>
              <a:off x="323528" y="4509120"/>
              <a:ext cx="8640960" cy="1584176"/>
            </a:xfrm>
            <a:prstGeom prst="rect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aphicFrame>
          <p:nvGraphicFramePr>
            <p:cNvPr id="17413" name="Object 6"/>
            <p:cNvGraphicFramePr>
              <a:graphicFrameLocks noChangeAspect="1"/>
            </p:cNvGraphicFramePr>
            <p:nvPr/>
          </p:nvGraphicFramePr>
          <p:xfrm>
            <a:off x="739784" y="4654412"/>
            <a:ext cx="7737651" cy="565097"/>
          </p:xfrm>
          <a:graphic>
            <a:graphicData uri="http://schemas.openxmlformats.org/presentationml/2006/ole">
              <p:oleObj spid="_x0000_s17413" name="Ecuación" r:id="rId4" imgW="5702040" imgH="419040" progId="Equation.3">
                <p:embed/>
              </p:oleObj>
            </a:graphicData>
          </a:graphic>
        </p:graphicFrame>
        <p:graphicFrame>
          <p:nvGraphicFramePr>
            <p:cNvPr id="17414" name="Object 7"/>
            <p:cNvGraphicFramePr>
              <a:graphicFrameLocks noChangeAspect="1"/>
            </p:cNvGraphicFramePr>
            <p:nvPr/>
          </p:nvGraphicFramePr>
          <p:xfrm>
            <a:off x="1752633" y="5302051"/>
            <a:ext cx="6072326" cy="663513"/>
          </p:xfrm>
          <a:graphic>
            <a:graphicData uri="http://schemas.openxmlformats.org/presentationml/2006/ole">
              <p:oleObj spid="_x0000_s17414" name="Ecuación" r:id="rId5" imgW="4394160" imgH="482400" progId="Equation.3">
                <p:embed/>
              </p:oleObj>
            </a:graphicData>
          </a:graphic>
        </p:graphicFrame>
      </p:grpSp>
      <p:sp>
        <p:nvSpPr>
          <p:cNvPr id="17421" name="Text Box 8"/>
          <p:cNvSpPr txBox="1">
            <a:spLocks noChangeArrowheads="1"/>
          </p:cNvSpPr>
          <p:nvPr/>
        </p:nvSpPr>
        <p:spPr bwMode="auto">
          <a:xfrm>
            <a:off x="6372225" y="6237288"/>
            <a:ext cx="2105025" cy="33813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292929"/>
                </a:solidFill>
              </a:rPr>
              <a:t>PRD87, 034040 (2013)</a:t>
            </a:r>
          </a:p>
        </p:txBody>
      </p:sp>
      <p:grpSp>
        <p:nvGrpSpPr>
          <p:cNvPr id="5" name="20 Grupo"/>
          <p:cNvGrpSpPr>
            <a:grpSpLocks/>
          </p:cNvGrpSpPr>
          <p:nvPr/>
        </p:nvGrpSpPr>
        <p:grpSpPr bwMode="auto">
          <a:xfrm>
            <a:off x="47625" y="765175"/>
            <a:ext cx="9037638" cy="3816350"/>
            <a:chOff x="47625" y="765175"/>
            <a:chExt cx="9037638" cy="3816350"/>
          </a:xfrm>
        </p:grpSpPr>
        <p:grpSp>
          <p:nvGrpSpPr>
            <p:cNvPr id="17423" name="27 Grupo"/>
            <p:cNvGrpSpPr>
              <a:grpSpLocks/>
            </p:cNvGrpSpPr>
            <p:nvPr/>
          </p:nvGrpSpPr>
          <p:grpSpPr bwMode="auto">
            <a:xfrm>
              <a:off x="47625" y="765175"/>
              <a:ext cx="9037638" cy="3816350"/>
              <a:chOff x="47625" y="1484784"/>
              <a:chExt cx="9037638" cy="3816424"/>
            </a:xfrm>
          </p:grpSpPr>
          <p:sp>
            <p:nvSpPr>
              <p:cNvPr id="29" name="28 Rectángulo"/>
              <p:cNvSpPr/>
              <p:nvPr/>
            </p:nvSpPr>
            <p:spPr bwMode="auto">
              <a:xfrm>
                <a:off x="47625" y="1484784"/>
                <a:ext cx="9037638" cy="3816424"/>
              </a:xfrm>
              <a:prstGeom prst="rect">
                <a:avLst/>
              </a:prstGeom>
              <a:solidFill>
                <a:schemeClr val="bg1">
                  <a:lumMod val="65000"/>
                  <a:alpha val="62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graphicFrame>
            <p:nvGraphicFramePr>
              <p:cNvPr id="30" name="1 Gráfico"/>
              <p:cNvGraphicFramePr/>
              <p:nvPr/>
            </p:nvGraphicFramePr>
            <p:xfrm>
              <a:off x="1228725" y="2057400"/>
              <a:ext cx="668655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17411" name="Object 10"/>
              <p:cNvGraphicFramePr>
                <a:graphicFrameLocks noChangeAspect="1"/>
              </p:cNvGraphicFramePr>
              <p:nvPr/>
            </p:nvGraphicFramePr>
            <p:xfrm>
              <a:off x="6948488" y="2420938"/>
              <a:ext cx="500062" cy="341312"/>
            </p:xfrm>
            <a:graphic>
              <a:graphicData uri="http://schemas.openxmlformats.org/presentationml/2006/ole">
                <p:oleObj spid="_x0000_s17411" name="Ecuación" r:id="rId7" imgW="368280" imgH="253800" progId="Equation.3">
                  <p:embed/>
                </p:oleObj>
              </a:graphicData>
            </a:graphic>
          </p:graphicFrame>
          <p:graphicFrame>
            <p:nvGraphicFramePr>
              <p:cNvPr id="17412" name="Object 11"/>
              <p:cNvGraphicFramePr>
                <a:graphicFrameLocks noChangeAspect="1"/>
              </p:cNvGraphicFramePr>
              <p:nvPr/>
            </p:nvGraphicFramePr>
            <p:xfrm>
              <a:off x="7092950" y="3860800"/>
              <a:ext cx="508000" cy="314325"/>
            </p:xfrm>
            <a:graphic>
              <a:graphicData uri="http://schemas.openxmlformats.org/presentationml/2006/ole">
                <p:oleObj spid="_x0000_s17412" name="Ecuación" r:id="rId8" imgW="368280" imgH="228600" progId="Equation.3">
                  <p:embed/>
                </p:oleObj>
              </a:graphicData>
            </a:graphic>
          </p:graphicFrame>
        </p:grpSp>
        <p:sp>
          <p:nvSpPr>
            <p:cNvPr id="17424" name="17 Rectángulo"/>
            <p:cNvSpPr>
              <a:spLocks noChangeArrowheads="1"/>
            </p:cNvSpPr>
            <p:nvPr/>
          </p:nvSpPr>
          <p:spPr bwMode="auto">
            <a:xfrm>
              <a:off x="2004094" y="2809503"/>
              <a:ext cx="5736257" cy="907529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25" name="18 Rectángulo"/>
            <p:cNvSpPr>
              <a:spLocks noChangeArrowheads="1"/>
            </p:cNvSpPr>
            <p:nvPr/>
          </p:nvSpPr>
          <p:spPr bwMode="auto">
            <a:xfrm>
              <a:off x="2007542" y="1484784"/>
              <a:ext cx="5732810" cy="1319064"/>
            </a:xfrm>
            <a:prstGeom prst="rect">
              <a:avLst/>
            </a:prstGeom>
            <a:solidFill>
              <a:srgbClr val="99FF33">
                <a:alpha val="1882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2DC90E-ED51-4D84-807C-2E55BAA42FE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41275" y="39688"/>
            <a:ext cx="4498975" cy="2057400"/>
            <a:chOff x="144" y="960"/>
            <a:chExt cx="5904" cy="2592"/>
          </a:xfrm>
        </p:grpSpPr>
        <p:sp>
          <p:nvSpPr>
            <p:cNvPr id="30749" name="Rectangle 5"/>
            <p:cNvSpPr>
              <a:spLocks noChangeArrowheads="1"/>
            </p:cNvSpPr>
            <p:nvPr/>
          </p:nvSpPr>
          <p:spPr bwMode="auto">
            <a:xfrm>
              <a:off x="144" y="960"/>
              <a:ext cx="5904" cy="25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075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1248"/>
              <a:ext cx="585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008"/>
              <a:ext cx="5856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8" y="2176463"/>
            <a:ext cx="3108325" cy="415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0726" name="Group 12"/>
          <p:cNvGrpSpPr>
            <a:grpSpLocks/>
          </p:cNvGrpSpPr>
          <p:nvPr/>
        </p:nvGrpSpPr>
        <p:grpSpPr bwMode="auto">
          <a:xfrm>
            <a:off x="4594225" y="41275"/>
            <a:ext cx="4498975" cy="2058988"/>
            <a:chOff x="96" y="2208"/>
            <a:chExt cx="5856" cy="1920"/>
          </a:xfrm>
        </p:grpSpPr>
        <p:sp>
          <p:nvSpPr>
            <p:cNvPr id="30746" name="Rectangle 11"/>
            <p:cNvSpPr>
              <a:spLocks noChangeArrowheads="1"/>
            </p:cNvSpPr>
            <p:nvPr/>
          </p:nvSpPr>
          <p:spPr bwMode="auto">
            <a:xfrm>
              <a:off x="96" y="2208"/>
              <a:ext cx="5856" cy="19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0747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496"/>
              <a:ext cx="5808" cy="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2256"/>
              <a:ext cx="580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176463"/>
            <a:ext cx="3562350" cy="416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8" name="Line 14"/>
          <p:cNvSpPr>
            <a:spLocks noChangeShapeType="1"/>
          </p:cNvSpPr>
          <p:nvPr/>
        </p:nvSpPr>
        <p:spPr bwMode="auto">
          <a:xfrm>
            <a:off x="3800475" y="304800"/>
            <a:ext cx="6858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29" name="Line 16"/>
          <p:cNvSpPr>
            <a:spLocks noChangeShapeType="1"/>
          </p:cNvSpPr>
          <p:nvPr/>
        </p:nvSpPr>
        <p:spPr bwMode="auto">
          <a:xfrm>
            <a:off x="8326438" y="304800"/>
            <a:ext cx="6858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0730" name="Group 21"/>
          <p:cNvGrpSpPr>
            <a:grpSpLocks/>
          </p:cNvGrpSpPr>
          <p:nvPr/>
        </p:nvGrpSpPr>
        <p:grpSpPr bwMode="auto">
          <a:xfrm>
            <a:off x="1730375" y="2471738"/>
            <a:ext cx="457200" cy="2492375"/>
            <a:chOff x="1090" y="1557"/>
            <a:chExt cx="288" cy="1570"/>
          </a:xfrm>
        </p:grpSpPr>
        <p:sp>
          <p:nvSpPr>
            <p:cNvPr id="30744" name="Oval 17"/>
            <p:cNvSpPr>
              <a:spLocks noChangeArrowheads="1"/>
            </p:cNvSpPr>
            <p:nvPr/>
          </p:nvSpPr>
          <p:spPr bwMode="auto">
            <a:xfrm>
              <a:off x="1090" y="2983"/>
              <a:ext cx="288" cy="144"/>
            </a:xfrm>
            <a:prstGeom prst="ellips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45" name="Oval 18"/>
            <p:cNvSpPr>
              <a:spLocks noChangeArrowheads="1"/>
            </p:cNvSpPr>
            <p:nvPr/>
          </p:nvSpPr>
          <p:spPr bwMode="auto">
            <a:xfrm>
              <a:off x="1090" y="1557"/>
              <a:ext cx="288" cy="144"/>
            </a:xfrm>
            <a:prstGeom prst="ellips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0731" name="Group 22"/>
          <p:cNvGrpSpPr>
            <a:grpSpLocks/>
          </p:cNvGrpSpPr>
          <p:nvPr/>
        </p:nvGrpSpPr>
        <p:grpSpPr bwMode="auto">
          <a:xfrm>
            <a:off x="5834063" y="2613025"/>
            <a:ext cx="619125" cy="3375025"/>
            <a:chOff x="3675" y="1646"/>
            <a:chExt cx="390" cy="2126"/>
          </a:xfrm>
        </p:grpSpPr>
        <p:sp>
          <p:nvSpPr>
            <p:cNvPr id="30742" name="Oval 19"/>
            <p:cNvSpPr>
              <a:spLocks noChangeArrowheads="1"/>
            </p:cNvSpPr>
            <p:nvPr/>
          </p:nvSpPr>
          <p:spPr bwMode="auto">
            <a:xfrm>
              <a:off x="3681" y="1646"/>
              <a:ext cx="384" cy="192"/>
            </a:xfrm>
            <a:prstGeom prst="ellips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43" name="Oval 20"/>
            <p:cNvSpPr>
              <a:spLocks noChangeArrowheads="1"/>
            </p:cNvSpPr>
            <p:nvPr/>
          </p:nvSpPr>
          <p:spPr bwMode="auto">
            <a:xfrm>
              <a:off x="3675" y="3580"/>
              <a:ext cx="384" cy="192"/>
            </a:xfrm>
            <a:prstGeom prst="ellips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0732" name="Group 40"/>
          <p:cNvGrpSpPr>
            <a:grpSpLocks/>
          </p:cNvGrpSpPr>
          <p:nvPr/>
        </p:nvGrpSpPr>
        <p:grpSpPr bwMode="auto">
          <a:xfrm>
            <a:off x="539750" y="1479550"/>
            <a:ext cx="7835900" cy="266700"/>
            <a:chOff x="340" y="932"/>
            <a:chExt cx="4936" cy="168"/>
          </a:xfrm>
        </p:grpSpPr>
        <p:sp>
          <p:nvSpPr>
            <p:cNvPr id="30738" name="Line 32"/>
            <p:cNvSpPr>
              <a:spLocks noChangeShapeType="1"/>
            </p:cNvSpPr>
            <p:nvPr/>
          </p:nvSpPr>
          <p:spPr bwMode="auto">
            <a:xfrm>
              <a:off x="380" y="1032"/>
              <a:ext cx="20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9" name="Line 33"/>
            <p:cNvSpPr>
              <a:spLocks noChangeShapeType="1"/>
            </p:cNvSpPr>
            <p:nvPr/>
          </p:nvSpPr>
          <p:spPr bwMode="auto">
            <a:xfrm>
              <a:off x="340" y="1100"/>
              <a:ext cx="91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40" name="Line 36"/>
            <p:cNvSpPr>
              <a:spLocks noChangeShapeType="1"/>
            </p:cNvSpPr>
            <p:nvPr/>
          </p:nvSpPr>
          <p:spPr bwMode="auto">
            <a:xfrm>
              <a:off x="3260" y="932"/>
              <a:ext cx="20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41" name="Line 38"/>
            <p:cNvSpPr>
              <a:spLocks noChangeShapeType="1"/>
            </p:cNvSpPr>
            <p:nvPr/>
          </p:nvSpPr>
          <p:spPr bwMode="auto">
            <a:xfrm>
              <a:off x="3240" y="1016"/>
              <a:ext cx="91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733" name="Group 41"/>
          <p:cNvGrpSpPr>
            <a:grpSpLocks/>
          </p:cNvGrpSpPr>
          <p:nvPr/>
        </p:nvGrpSpPr>
        <p:grpSpPr bwMode="auto">
          <a:xfrm>
            <a:off x="1987550" y="1612900"/>
            <a:ext cx="6527800" cy="139700"/>
            <a:chOff x="1252" y="1016"/>
            <a:chExt cx="4112" cy="88"/>
          </a:xfrm>
        </p:grpSpPr>
        <p:sp>
          <p:nvSpPr>
            <p:cNvPr id="30735" name="Line 35"/>
            <p:cNvSpPr>
              <a:spLocks noChangeShapeType="1"/>
            </p:cNvSpPr>
            <p:nvPr/>
          </p:nvSpPr>
          <p:spPr bwMode="auto">
            <a:xfrm>
              <a:off x="1252" y="1100"/>
              <a:ext cx="7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6" name="Line 37"/>
            <p:cNvSpPr>
              <a:spLocks noChangeShapeType="1"/>
            </p:cNvSpPr>
            <p:nvPr/>
          </p:nvSpPr>
          <p:spPr bwMode="auto">
            <a:xfrm>
              <a:off x="4116" y="1016"/>
              <a:ext cx="124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7" name="Line 39"/>
            <p:cNvSpPr>
              <a:spLocks noChangeShapeType="1"/>
            </p:cNvSpPr>
            <p:nvPr/>
          </p:nvSpPr>
          <p:spPr bwMode="auto">
            <a:xfrm>
              <a:off x="3240" y="1104"/>
              <a:ext cx="2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27402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8" y="1081088"/>
            <a:ext cx="8991600" cy="687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4028B-BD36-41D0-A186-5BE17B901674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7588" y="150813"/>
            <a:ext cx="7010400" cy="685800"/>
          </a:xfrm>
        </p:spPr>
        <p:txBody>
          <a:bodyPr/>
          <a:lstStyle/>
          <a:p>
            <a:r>
              <a:rPr lang="es-ES_tradnl" smtClean="0"/>
              <a:t>Summary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52400" y="1055688"/>
            <a:ext cx="8883650" cy="47482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630000">
            <a:spAutoFit/>
          </a:bodyPr>
          <a:lstStyle/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s-ES_tradnl" sz="800"/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ES_tradnl" sz="1800"/>
              <a:t> Constituent quark models are an </a:t>
            </a:r>
            <a:r>
              <a:rPr lang="es-ES_tradnl" sz="1800" b="1">
                <a:solidFill>
                  <a:srgbClr val="FF0000"/>
                </a:solidFill>
              </a:rPr>
              <a:t>important tool </a:t>
            </a:r>
            <a:r>
              <a:rPr lang="es-ES_tradnl" sz="1800"/>
              <a:t>to study heavy hadron spectroscopy, however, like all powerfull tools have to be handled carefully.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s-ES_tradnl" sz="800"/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ES_tradnl" sz="1800"/>
              <a:t> </a:t>
            </a:r>
            <a:r>
              <a:rPr lang="es-ES_tradnl" sz="1800" b="1">
                <a:solidFill>
                  <a:srgbClr val="FF0000"/>
                </a:solidFill>
              </a:rPr>
              <a:t>Hidden flavor components</a:t>
            </a:r>
            <a:r>
              <a:rPr lang="es-ES_tradnl" sz="1800"/>
              <a:t>, </a:t>
            </a:r>
            <a:r>
              <a:rPr lang="es-ES_tradnl" sz="1800" i="1"/>
              <a:t>unquenching the quark model beyond the “naive” approximation</a:t>
            </a:r>
            <a:r>
              <a:rPr lang="es-ES_tradnl" sz="1800"/>
              <a:t>, seem to be neccessary to tame the bewildering landscape of hadrons, but an amazing folklore is borning around.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s-ES_tradnl" sz="800"/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ES_tradnl" sz="1800"/>
              <a:t>  </a:t>
            </a:r>
            <a:r>
              <a:rPr lang="es-ES_tradnl" sz="1800" b="1">
                <a:solidFill>
                  <a:srgbClr val="FF0000"/>
                </a:solidFill>
              </a:rPr>
              <a:t>Compact</a:t>
            </a:r>
            <a:r>
              <a:rPr lang="es-ES_tradnl" sz="1800"/>
              <a:t> four-quark bound states with </a:t>
            </a:r>
            <a:r>
              <a:rPr lang="es-ES_tradnl" sz="1800" b="1">
                <a:solidFill>
                  <a:srgbClr val="FF0000"/>
                </a:solidFill>
              </a:rPr>
              <a:t>non-exotic</a:t>
            </a:r>
            <a:r>
              <a:rPr lang="es-ES_tradnl" sz="1800"/>
              <a:t> quantum numbers are </a:t>
            </a:r>
            <a:r>
              <a:rPr lang="es-ES_tradnl" sz="1800" b="1">
                <a:solidFill>
                  <a:srgbClr val="FF0000"/>
                </a:solidFill>
              </a:rPr>
              <a:t>hard</a:t>
            </a:r>
            <a:r>
              <a:rPr lang="es-ES_tradnl" sz="1800"/>
              <a:t> to justify while “many-body (medium)” effects do not enter the game.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s-ES_tradnl" sz="800"/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ES_tradnl" sz="1800"/>
              <a:t> </a:t>
            </a:r>
            <a:r>
              <a:rPr lang="es-ES_tradnl" sz="1800" b="1">
                <a:solidFill>
                  <a:srgbClr val="FF0000"/>
                </a:solidFill>
              </a:rPr>
              <a:t>Exotic</a:t>
            </a:r>
            <a:r>
              <a:rPr lang="es-ES_tradnl" sz="1800"/>
              <a:t> many-quark systems should </a:t>
            </a:r>
            <a:r>
              <a:rPr lang="es-ES_tradnl" sz="1800" b="1">
                <a:solidFill>
                  <a:srgbClr val="FF0000"/>
                </a:solidFill>
              </a:rPr>
              <a:t>exist</a:t>
            </a:r>
            <a:r>
              <a:rPr lang="es-ES_tradnl" sz="1800"/>
              <a:t> if our understanding of the dynamics does not hide some information. I hope experimentalists can answer this question to help in the advance of hadron spectroscopy.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s-ES_tradnl" sz="800"/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ES_tradnl" sz="1800"/>
              <a:t> The role of </a:t>
            </a:r>
            <a:r>
              <a:rPr lang="es-ES_tradnl" sz="1800" b="1">
                <a:solidFill>
                  <a:srgbClr val="FF0000"/>
                </a:solidFill>
              </a:rPr>
              <a:t>antisymmetrization</a:t>
            </a:r>
            <a:r>
              <a:rPr lang="es-ES_tradnl" sz="1800"/>
              <a:t> and </a:t>
            </a:r>
            <a:r>
              <a:rPr lang="es-ES_tradnl" sz="1800" b="1">
                <a:solidFill>
                  <a:srgbClr val="FF0000"/>
                </a:solidFill>
              </a:rPr>
              <a:t>understanding the adiabatic aproximation </a:t>
            </a:r>
            <a:r>
              <a:rPr lang="es-ES_tradnl" sz="1800"/>
              <a:t>for confinement is very important to prevent a proliferation of multiquarks.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s-ES_tradnl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AE4647-F96B-4F08-B622-EA0BEB8EC20A}" type="slidenum">
              <a:rPr lang="en-GB"/>
              <a:pPr>
                <a:defRPr/>
              </a:pPr>
              <a:t>31</a:t>
            </a:fld>
            <a:r>
              <a:rPr lang="es-ES" dirty="0"/>
              <a:t> </a:t>
            </a:r>
            <a:endParaRPr lang="en-GB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90613" y="150813"/>
            <a:ext cx="7010400" cy="685800"/>
          </a:xfrm>
        </p:spPr>
        <p:txBody>
          <a:bodyPr/>
          <a:lstStyle/>
          <a:p>
            <a:r>
              <a:rPr lang="es-ES_tradnl" smtClean="0"/>
              <a:t>Acknowledgements</a:t>
            </a: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3713163" y="3584575"/>
            <a:ext cx="1866900" cy="7080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/>
              <a:t>Thanks!</a:t>
            </a:r>
            <a:endParaRPr lang="en-GB" sz="400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79388" y="1052513"/>
          <a:ext cx="8784976" cy="198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24847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Let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me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thank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the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people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I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collaborated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with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in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the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different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subjects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I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covered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in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this</a:t>
                      </a:r>
                      <a:r>
                        <a:rPr lang="es-ES" b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s-ES" b="0" dirty="0" err="1" smtClean="0">
                          <a:solidFill>
                            <a:schemeClr val="accent2"/>
                          </a:solidFill>
                        </a:rPr>
                        <a:t>tal</a:t>
                      </a:r>
                      <a:r>
                        <a:rPr lang="es-ES" dirty="0" err="1" smtClean="0">
                          <a:solidFill>
                            <a:schemeClr val="accent2"/>
                          </a:solidFill>
                        </a:rPr>
                        <a:t>k</a:t>
                      </a:r>
                      <a:endParaRPr lang="es-E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90000"/>
                        </a:lnSpc>
                        <a:spcBef>
                          <a:spcPct val="50000"/>
                        </a:spcBef>
                        <a:buNone/>
                      </a:pPr>
                      <a:r>
                        <a:rPr lang="es-ES_tradnl" sz="1600" dirty="0" smtClean="0"/>
                        <a:t>A. </a:t>
                      </a:r>
                      <a:r>
                        <a:rPr lang="es-ES_tradnl" sz="1600" dirty="0" err="1" smtClean="0"/>
                        <a:t>Valcarce</a:t>
                      </a:r>
                      <a:r>
                        <a:rPr lang="es-ES_tradnl" sz="1600" dirty="0" smtClean="0"/>
                        <a:t> (Univ. Salamanca, </a:t>
                      </a:r>
                      <a:r>
                        <a:rPr lang="es-ES_tradnl" sz="1600" dirty="0" err="1" smtClean="0"/>
                        <a:t>Spain</a:t>
                      </a:r>
                      <a:r>
                        <a:rPr lang="es-ES_tradnl" sz="1600" dirty="0" smtClean="0"/>
                        <a:t>)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T. F. </a:t>
                      </a:r>
                      <a:r>
                        <a:rPr lang="es-ES_tradnl" sz="1600" dirty="0" err="1" smtClean="0"/>
                        <a:t>Caramés</a:t>
                      </a:r>
                      <a:r>
                        <a:rPr lang="es-ES_tradnl" sz="1600" dirty="0" smtClean="0"/>
                        <a:t> (Univ. Salamanca, </a:t>
                      </a:r>
                      <a:r>
                        <a:rPr lang="es-ES_tradnl" sz="1600" dirty="0" err="1" smtClean="0"/>
                        <a:t>Spain</a:t>
                      </a:r>
                      <a:r>
                        <a:rPr lang="es-ES_tradnl" sz="1600" dirty="0" smtClean="0"/>
                        <a:t>)</a:t>
                      </a:r>
                    </a:p>
                    <a:p>
                      <a:pPr marL="800100" lvl="1" indent="-342900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s-ES_tradnl" sz="1600" dirty="0" smtClean="0"/>
                        <a:t>N. </a:t>
                      </a:r>
                      <a:r>
                        <a:rPr lang="es-ES_tradnl" sz="1600" dirty="0" err="1" smtClean="0"/>
                        <a:t>Barnea</a:t>
                      </a:r>
                      <a:r>
                        <a:rPr lang="es-ES_tradnl" sz="1600" dirty="0" smtClean="0"/>
                        <a:t> (</a:t>
                      </a:r>
                      <a:r>
                        <a:rPr lang="es-ES_tradnl" sz="1600" dirty="0" err="1" smtClean="0"/>
                        <a:t>Hebrew</a:t>
                      </a:r>
                      <a:r>
                        <a:rPr lang="es-ES_tradnl" sz="1600" dirty="0" smtClean="0"/>
                        <a:t> Univ. </a:t>
                      </a:r>
                      <a:r>
                        <a:rPr lang="es-ES_tradnl" sz="1600" dirty="0" err="1" smtClean="0"/>
                        <a:t>Jerusalem</a:t>
                      </a:r>
                      <a:r>
                        <a:rPr lang="es-ES_tradnl" sz="1600" dirty="0" smtClean="0"/>
                        <a:t>, Israel)</a:t>
                      </a:r>
                    </a:p>
                    <a:p>
                      <a:pPr lvl="1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s-ES_tradnl" sz="1600" dirty="0" smtClean="0"/>
                        <a:t>E. </a:t>
                      </a:r>
                      <a:r>
                        <a:rPr lang="es-ES_tradnl" sz="1600" dirty="0" err="1" smtClean="0"/>
                        <a:t>Weissman</a:t>
                      </a:r>
                      <a:r>
                        <a:rPr lang="es-ES_tradnl" sz="1600" dirty="0" smtClean="0"/>
                        <a:t> (</a:t>
                      </a:r>
                      <a:r>
                        <a:rPr lang="es-ES_tradnl" sz="1600" dirty="0" err="1" smtClean="0"/>
                        <a:t>Hebrew</a:t>
                      </a:r>
                      <a:r>
                        <a:rPr lang="es-ES_tradnl" sz="1600" dirty="0" smtClean="0"/>
                        <a:t> Univ. </a:t>
                      </a:r>
                      <a:r>
                        <a:rPr lang="es-ES_tradnl" sz="1600" dirty="0" err="1" smtClean="0"/>
                        <a:t>Jerusalem</a:t>
                      </a:r>
                      <a:r>
                        <a:rPr lang="es-ES_tradnl" sz="1600" dirty="0" smtClean="0"/>
                        <a:t>, Israel)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J.M. Richard (</a:t>
                      </a:r>
                      <a:r>
                        <a:rPr lang="es-ES_tradnl" sz="1600" dirty="0" err="1" smtClean="0"/>
                        <a:t>Grenoble</a:t>
                      </a:r>
                      <a:r>
                        <a:rPr lang="es-ES_tradnl" sz="1600" dirty="0" smtClean="0"/>
                        <a:t>, France)</a:t>
                      </a:r>
                    </a:p>
                    <a:p>
                      <a:pPr lvl="1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s-ES_tradnl" sz="1600" dirty="0" smtClean="0"/>
                        <a:t>F. Fernández (Univ. Salamanca, </a:t>
                      </a:r>
                      <a:r>
                        <a:rPr lang="es-ES_tradnl" sz="1600" dirty="0" err="1" smtClean="0"/>
                        <a:t>Spain</a:t>
                      </a:r>
                      <a:r>
                        <a:rPr lang="es-ES_tradnl" sz="1600" dirty="0" smtClean="0"/>
                        <a:t>)</a:t>
                      </a:r>
                    </a:p>
                    <a:p>
                      <a:pPr lvl="1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s-ES_tradnl" sz="1600" dirty="0" smtClean="0"/>
                        <a:t>H. </a:t>
                      </a:r>
                      <a:r>
                        <a:rPr lang="es-ES_tradnl" sz="1600" dirty="0" err="1" smtClean="0"/>
                        <a:t>Garcilazo</a:t>
                      </a:r>
                      <a:r>
                        <a:rPr lang="es-ES_tradnl" sz="1600" dirty="0" smtClean="0"/>
                        <a:t> (IPN, Méjico)</a:t>
                      </a:r>
                    </a:p>
                    <a:p>
                      <a:pPr lvl="1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s-ES_tradnl" sz="1600" dirty="0" smtClean="0"/>
                        <a:t>B. Silvestre-</a:t>
                      </a:r>
                      <a:r>
                        <a:rPr lang="es-ES_tradnl" sz="1600" dirty="0" err="1" smtClean="0"/>
                        <a:t>Brac</a:t>
                      </a:r>
                      <a:r>
                        <a:rPr lang="es-ES_tradnl" sz="1600" dirty="0" smtClean="0"/>
                        <a:t> (</a:t>
                      </a:r>
                      <a:r>
                        <a:rPr lang="es-ES_tradnl" sz="1600" dirty="0" err="1" smtClean="0"/>
                        <a:t>Grenoble</a:t>
                      </a:r>
                      <a:r>
                        <a:rPr lang="es-ES_tradnl" sz="1600" dirty="0" smtClean="0"/>
                        <a:t>, France)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033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40D3DC-6AF9-4218-AFC7-9FA40FEAC14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03800" y="765175"/>
            <a:ext cx="4005263" cy="5502275"/>
            <a:chOff x="2842" y="495"/>
            <a:chExt cx="2523" cy="3466"/>
          </a:xfrm>
        </p:grpSpPr>
        <p:pic>
          <p:nvPicPr>
            <p:cNvPr id="105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6" y="495"/>
              <a:ext cx="2279" cy="34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54" name="Text Box 10"/>
            <p:cNvSpPr txBox="1">
              <a:spLocks noChangeArrowheads="1"/>
            </p:cNvSpPr>
            <p:nvPr/>
          </p:nvSpPr>
          <p:spPr bwMode="auto">
            <a:xfrm rot="-5400000">
              <a:off x="1803" y="2180"/>
              <a:ext cx="2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 sz="1400" i="1">
                  <a:solidFill>
                    <a:srgbClr val="CC00FF"/>
                  </a:solidFill>
                </a:rPr>
                <a:t>T. Barnes et al., Phys. Rev. D72, 054026 (2005)</a:t>
              </a:r>
              <a:endParaRPr lang="en-GB" sz="1400" i="1">
                <a:solidFill>
                  <a:srgbClr val="CC00FF"/>
                </a:solidFill>
              </a:endParaRPr>
            </a:p>
          </p:txBody>
        </p:sp>
      </p:grp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1219200" y="152400"/>
            <a:ext cx="6477000" cy="406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 quiet period</a:t>
            </a:r>
            <a:r>
              <a:rPr lang="es-ES"/>
              <a:t>: 1974-2003</a:t>
            </a:r>
            <a:endParaRPr lang="en-GB"/>
          </a:p>
        </p:txBody>
      </p:sp>
      <p:grpSp>
        <p:nvGrpSpPr>
          <p:cNvPr id="1035" name="Group 45"/>
          <p:cNvGrpSpPr>
            <a:grpSpLocks/>
          </p:cNvGrpSpPr>
          <p:nvPr/>
        </p:nvGrpSpPr>
        <p:grpSpPr bwMode="auto">
          <a:xfrm>
            <a:off x="8278813" y="1047750"/>
            <a:ext cx="646112" cy="2419350"/>
            <a:chOff x="4924" y="650"/>
            <a:chExt cx="407" cy="1524"/>
          </a:xfrm>
        </p:grpSpPr>
        <p:sp>
          <p:nvSpPr>
            <p:cNvPr id="1051" name="Rectangle 17"/>
            <p:cNvSpPr>
              <a:spLocks noChangeArrowheads="1"/>
            </p:cNvSpPr>
            <p:nvPr/>
          </p:nvSpPr>
          <p:spPr bwMode="auto">
            <a:xfrm>
              <a:off x="5139" y="650"/>
              <a:ext cx="192" cy="1523"/>
            </a:xfrm>
            <a:prstGeom prst="rect">
              <a:avLst/>
            </a:prstGeom>
            <a:noFill/>
            <a:ln w="1905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2" name="Rectangle 16"/>
            <p:cNvSpPr>
              <a:spLocks noChangeArrowheads="1"/>
            </p:cNvSpPr>
            <p:nvPr/>
          </p:nvSpPr>
          <p:spPr bwMode="auto">
            <a:xfrm>
              <a:off x="4924" y="651"/>
              <a:ext cx="192" cy="1523"/>
            </a:xfrm>
            <a:prstGeom prst="rect">
              <a:avLst/>
            </a:prstGeom>
            <a:noFill/>
            <a:ln w="1905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36" name="Group 29"/>
          <p:cNvGrpSpPr>
            <a:grpSpLocks/>
          </p:cNvGrpSpPr>
          <p:nvPr/>
        </p:nvGrpSpPr>
        <p:grpSpPr bwMode="auto">
          <a:xfrm>
            <a:off x="179388" y="765175"/>
            <a:ext cx="4724400" cy="5508625"/>
            <a:chOff x="56" y="493"/>
            <a:chExt cx="2976" cy="3470"/>
          </a:xfrm>
        </p:grpSpPr>
        <p:grpSp>
          <p:nvGrpSpPr>
            <p:cNvPr id="1046" name="Group 27"/>
            <p:cNvGrpSpPr>
              <a:grpSpLocks/>
            </p:cNvGrpSpPr>
            <p:nvPr/>
          </p:nvGrpSpPr>
          <p:grpSpPr bwMode="auto">
            <a:xfrm>
              <a:off x="56" y="493"/>
              <a:ext cx="2976" cy="3470"/>
              <a:chOff x="56" y="493"/>
              <a:chExt cx="2976" cy="3470"/>
            </a:xfrm>
          </p:grpSpPr>
          <p:pic>
            <p:nvPicPr>
              <p:cNvPr id="1047" name="Picture 1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" y="493"/>
                <a:ext cx="2976" cy="1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1048" name="Group 22"/>
              <p:cNvGrpSpPr>
                <a:grpSpLocks/>
              </p:cNvGrpSpPr>
              <p:nvPr/>
            </p:nvGrpSpPr>
            <p:grpSpPr bwMode="auto">
              <a:xfrm>
                <a:off x="56" y="2400"/>
                <a:ext cx="2976" cy="1563"/>
                <a:chOff x="56" y="2400"/>
                <a:chExt cx="2976" cy="1563"/>
              </a:xfrm>
            </p:grpSpPr>
            <p:pic>
              <p:nvPicPr>
                <p:cNvPr id="1050" name="Picture 19" descr="lip1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6" y="2400"/>
                  <a:ext cx="2976" cy="15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graphicFrame>
              <p:nvGraphicFramePr>
                <p:cNvPr id="1029" name="Object 20"/>
                <p:cNvGraphicFramePr>
                  <a:graphicFrameLocks noChangeAspect="1"/>
                </p:cNvGraphicFramePr>
                <p:nvPr/>
              </p:nvGraphicFramePr>
              <p:xfrm>
                <a:off x="2352" y="2544"/>
                <a:ext cx="291" cy="252"/>
              </p:xfrm>
              <a:graphic>
                <a:graphicData uri="http://schemas.openxmlformats.org/presentationml/2006/ole">
                  <p:oleObj spid="_x0000_s1029" name="Ecuación" r:id="rId6" imgW="190440" imgH="164880" progId="Equation.3">
                    <p:embed/>
                  </p:oleObj>
                </a:graphicData>
              </a:graphic>
            </p:graphicFrame>
            <p:graphicFrame>
              <p:nvGraphicFramePr>
                <p:cNvPr id="1030" name="Object 21"/>
                <p:cNvGraphicFramePr>
                  <a:graphicFrameLocks noChangeAspect="1"/>
                </p:cNvGraphicFramePr>
                <p:nvPr/>
              </p:nvGraphicFramePr>
              <p:xfrm>
                <a:off x="672" y="2544"/>
                <a:ext cx="311" cy="253"/>
              </p:xfrm>
              <a:graphic>
                <a:graphicData uri="http://schemas.openxmlformats.org/presentationml/2006/ole">
                  <p:oleObj spid="_x0000_s1030" name="Ecuación" r:id="rId7" imgW="203040" imgH="164880" progId="Equation.3">
                    <p:embed/>
                  </p:oleObj>
                </a:graphicData>
              </a:graphic>
            </p:graphicFrame>
          </p:grpSp>
          <p:sp>
            <p:nvSpPr>
              <p:cNvPr id="1049" name="Text Box 24"/>
              <p:cNvSpPr txBox="1">
                <a:spLocks noChangeArrowheads="1"/>
              </p:cNvSpPr>
              <p:nvPr/>
            </p:nvSpPr>
            <p:spPr bwMode="auto">
              <a:xfrm>
                <a:off x="931" y="2497"/>
                <a:ext cx="144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15" tIns="45707" rIns="91415" bIns="45707">
                <a:spAutoFit/>
              </a:bodyPr>
              <a:lstStyle/>
              <a:p>
                <a:r>
                  <a:rPr lang="es-ES" sz="1400" i="1">
                    <a:solidFill>
                      <a:srgbClr val="CC00FF"/>
                    </a:solidFill>
                  </a:rPr>
                  <a:t>S. Godfrey and N. Isgur, </a:t>
                </a:r>
              </a:p>
              <a:p>
                <a:r>
                  <a:rPr lang="es-ES" sz="1400" i="1">
                    <a:solidFill>
                      <a:srgbClr val="CC00FF"/>
                    </a:solidFill>
                  </a:rPr>
                  <a:t>Phys. Rev. D32, 189 (1985)</a:t>
                </a:r>
                <a:endParaRPr lang="en-GB" sz="1400" i="1">
                  <a:solidFill>
                    <a:srgbClr val="CC00FF"/>
                  </a:solidFill>
                </a:endParaRPr>
              </a:p>
            </p:txBody>
          </p:sp>
        </p:grpSp>
        <p:graphicFrame>
          <p:nvGraphicFramePr>
            <p:cNvPr id="1028" name="Object 28"/>
            <p:cNvGraphicFramePr>
              <a:graphicFrameLocks noChangeAspect="1"/>
            </p:cNvGraphicFramePr>
            <p:nvPr/>
          </p:nvGraphicFramePr>
          <p:xfrm>
            <a:off x="1876" y="1632"/>
            <a:ext cx="332" cy="288"/>
          </p:xfrm>
          <a:graphic>
            <a:graphicData uri="http://schemas.openxmlformats.org/presentationml/2006/ole">
              <p:oleObj spid="_x0000_s1028" name="Ecuación" r:id="rId8" imgW="190440" imgH="164880" progId="Equation.3">
                <p:embed/>
              </p:oleObj>
            </a:graphicData>
          </a:graphic>
        </p:graphicFrame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74625" y="674688"/>
            <a:ext cx="8902700" cy="5638800"/>
            <a:chOff x="56" y="432"/>
            <a:chExt cx="5608" cy="3552"/>
          </a:xfrm>
        </p:grpSpPr>
        <p:pic>
          <p:nvPicPr>
            <p:cNvPr id="1045" name="Picture 3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" y="432"/>
              <a:ext cx="5608" cy="35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1026" name="Object 31"/>
            <p:cNvGraphicFramePr>
              <a:graphicFrameLocks noChangeAspect="1"/>
            </p:cNvGraphicFramePr>
            <p:nvPr/>
          </p:nvGraphicFramePr>
          <p:xfrm>
            <a:off x="1296" y="576"/>
            <a:ext cx="354" cy="306"/>
          </p:xfrm>
          <a:graphic>
            <a:graphicData uri="http://schemas.openxmlformats.org/presentationml/2006/ole">
              <p:oleObj spid="_x0000_s1026" name="Equation" r:id="rId10" imgW="203040" imgH="164880" progId="Equation.3">
                <p:embed/>
              </p:oleObj>
            </a:graphicData>
          </a:graphic>
        </p:graphicFrame>
        <p:graphicFrame>
          <p:nvGraphicFramePr>
            <p:cNvPr id="1027" name="Object 32"/>
            <p:cNvGraphicFramePr>
              <a:graphicFrameLocks noChangeAspect="1"/>
            </p:cNvGraphicFramePr>
            <p:nvPr/>
          </p:nvGraphicFramePr>
          <p:xfrm>
            <a:off x="4155" y="577"/>
            <a:ext cx="332" cy="288"/>
          </p:xfrm>
          <a:graphic>
            <a:graphicData uri="http://schemas.openxmlformats.org/presentationml/2006/ole">
              <p:oleObj spid="_x0000_s1027" name="Ecuación" r:id="rId11" imgW="190440" imgH="164880" progId="Equation.3">
                <p:embed/>
              </p:oleObj>
            </a:graphicData>
          </a:graphic>
        </p:graphicFrame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146175" y="1501775"/>
            <a:ext cx="6232525" cy="2155825"/>
            <a:chOff x="722" y="946"/>
            <a:chExt cx="3926" cy="1358"/>
          </a:xfrm>
        </p:grpSpPr>
        <p:grpSp>
          <p:nvGrpSpPr>
            <p:cNvPr id="1039" name="Group 40"/>
            <p:cNvGrpSpPr>
              <a:grpSpLocks/>
            </p:cNvGrpSpPr>
            <p:nvPr/>
          </p:nvGrpSpPr>
          <p:grpSpPr bwMode="auto">
            <a:xfrm>
              <a:off x="722" y="953"/>
              <a:ext cx="1273" cy="1351"/>
              <a:chOff x="694" y="953"/>
              <a:chExt cx="1273" cy="1351"/>
            </a:xfrm>
          </p:grpSpPr>
          <p:pic>
            <p:nvPicPr>
              <p:cNvPr id="1043" name="Picture 3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94" y="953"/>
                <a:ext cx="1273" cy="544"/>
              </a:xfrm>
              <a:prstGeom prst="rect">
                <a:avLst/>
              </a:prstGeom>
              <a:noFill/>
              <a:ln w="25400">
                <a:solidFill>
                  <a:srgbClr val="993366"/>
                </a:solidFill>
                <a:miter lim="800000"/>
                <a:headEnd/>
                <a:tailEnd/>
              </a:ln>
            </p:spPr>
          </p:pic>
          <p:sp>
            <p:nvSpPr>
              <p:cNvPr id="1044" name="Line 38"/>
              <p:cNvSpPr>
                <a:spLocks noChangeShapeType="1"/>
              </p:cNvSpPr>
              <p:nvPr/>
            </p:nvSpPr>
            <p:spPr bwMode="auto">
              <a:xfrm flipV="1">
                <a:off x="1248" y="1536"/>
                <a:ext cx="0" cy="768"/>
              </a:xfrm>
              <a:prstGeom prst="line">
                <a:avLst/>
              </a:prstGeom>
              <a:noFill/>
              <a:ln w="25400">
                <a:solidFill>
                  <a:srgbClr val="99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40" name="Group 42"/>
            <p:cNvGrpSpPr>
              <a:grpSpLocks/>
            </p:cNvGrpSpPr>
            <p:nvPr/>
          </p:nvGrpSpPr>
          <p:grpSpPr bwMode="auto">
            <a:xfrm>
              <a:off x="3407" y="946"/>
              <a:ext cx="1241" cy="1214"/>
              <a:chOff x="3379" y="946"/>
              <a:chExt cx="1241" cy="1214"/>
            </a:xfrm>
          </p:grpSpPr>
          <p:pic>
            <p:nvPicPr>
              <p:cNvPr id="1041" name="Picture 3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379" y="946"/>
                <a:ext cx="1241" cy="520"/>
              </a:xfrm>
              <a:prstGeom prst="rect">
                <a:avLst/>
              </a:prstGeom>
              <a:noFill/>
              <a:ln w="25400">
                <a:solidFill>
                  <a:srgbClr val="993366"/>
                </a:solidFill>
                <a:miter lim="800000"/>
                <a:headEnd/>
                <a:tailEnd/>
              </a:ln>
            </p:spPr>
          </p:pic>
          <p:sp>
            <p:nvSpPr>
              <p:cNvPr id="1042" name="Line 39"/>
              <p:cNvSpPr>
                <a:spLocks noChangeShapeType="1"/>
              </p:cNvSpPr>
              <p:nvPr/>
            </p:nvSpPr>
            <p:spPr bwMode="auto">
              <a:xfrm flipV="1">
                <a:off x="3984" y="1488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99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986B80-FED3-4B76-857D-B0490A9EDA5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1748" name="Text Box 1033"/>
          <p:cNvSpPr txBox="1">
            <a:spLocks noChangeArrowheads="1"/>
          </p:cNvSpPr>
          <p:nvPr/>
        </p:nvSpPr>
        <p:spPr bwMode="auto">
          <a:xfrm>
            <a:off x="1263650" y="44450"/>
            <a:ext cx="6477000" cy="406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 beginning of a new e</a:t>
            </a:r>
            <a:r>
              <a:rPr lang="es-ES"/>
              <a:t>ra: 2003</a:t>
            </a:r>
            <a:endParaRPr lang="en-GB"/>
          </a:p>
        </p:txBody>
      </p:sp>
      <p:pic>
        <p:nvPicPr>
          <p:cNvPr id="31749" name="Picture 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92300"/>
            <a:ext cx="4572000" cy="299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0" name="Text Box 1045"/>
          <p:cNvSpPr txBox="1">
            <a:spLocks noChangeArrowheads="1"/>
          </p:cNvSpPr>
          <p:nvPr/>
        </p:nvSpPr>
        <p:spPr bwMode="auto">
          <a:xfrm>
            <a:off x="1711325" y="3810000"/>
            <a:ext cx="2667000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rgbClr val="CC6600"/>
                </a:solidFill>
              </a:rPr>
              <a:t>D</a:t>
            </a:r>
            <a:r>
              <a:rPr lang="es-ES" sz="1400" baseline="-25000">
                <a:solidFill>
                  <a:srgbClr val="CC6600"/>
                </a:solidFill>
              </a:rPr>
              <a:t>s0</a:t>
            </a:r>
            <a:r>
              <a:rPr lang="es-ES" sz="1400" baseline="30000">
                <a:solidFill>
                  <a:srgbClr val="CC6600"/>
                </a:solidFill>
              </a:rPr>
              <a:t>*</a:t>
            </a:r>
            <a:r>
              <a:rPr lang="es-ES" sz="1400">
                <a:solidFill>
                  <a:srgbClr val="CC6600"/>
                </a:solidFill>
              </a:rPr>
              <a:t>(2317), J</a:t>
            </a:r>
            <a:r>
              <a:rPr lang="es-ES" sz="1400" baseline="30000">
                <a:solidFill>
                  <a:srgbClr val="CC6600"/>
                </a:solidFill>
              </a:rPr>
              <a:t>P</a:t>
            </a:r>
            <a:r>
              <a:rPr lang="es-ES" sz="1400">
                <a:solidFill>
                  <a:srgbClr val="CC6600"/>
                </a:solidFill>
              </a:rPr>
              <a:t>=0</a:t>
            </a:r>
            <a:r>
              <a:rPr lang="es-ES" sz="1400" baseline="30000">
                <a:solidFill>
                  <a:srgbClr val="CC6600"/>
                </a:solidFill>
              </a:rPr>
              <a:t>+</a:t>
            </a:r>
            <a:r>
              <a:rPr lang="es-ES" sz="1400">
                <a:solidFill>
                  <a:srgbClr val="CC6600"/>
                </a:solidFill>
              </a:rPr>
              <a:t>, </a:t>
            </a:r>
            <a:r>
              <a:rPr lang="es-ES" sz="1400">
                <a:solidFill>
                  <a:srgbClr val="CC6600"/>
                </a:solidFill>
                <a:sym typeface="Symbol" pitchFamily="18" charset="2"/>
              </a:rPr>
              <a:t>&lt;3.8 MeV</a:t>
            </a:r>
            <a:endParaRPr lang="en-GB" sz="1400">
              <a:solidFill>
                <a:srgbClr val="CC6600"/>
              </a:solidFill>
            </a:endParaRPr>
          </a:p>
        </p:txBody>
      </p:sp>
      <p:grpSp>
        <p:nvGrpSpPr>
          <p:cNvPr id="31751" name="Group 1058"/>
          <p:cNvGrpSpPr>
            <a:grpSpLocks/>
          </p:cNvGrpSpPr>
          <p:nvPr/>
        </p:nvGrpSpPr>
        <p:grpSpPr bwMode="auto">
          <a:xfrm>
            <a:off x="66675" y="4946650"/>
            <a:ext cx="3352800" cy="1260475"/>
            <a:chOff x="42" y="3116"/>
            <a:chExt cx="2112" cy="794"/>
          </a:xfrm>
        </p:grpSpPr>
        <p:pic>
          <p:nvPicPr>
            <p:cNvPr id="31773" name="Picture 10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" y="3116"/>
              <a:ext cx="21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74" name="Text Box 1049"/>
            <p:cNvSpPr txBox="1">
              <a:spLocks noChangeArrowheads="1"/>
            </p:cNvSpPr>
            <p:nvPr/>
          </p:nvSpPr>
          <p:spPr bwMode="auto">
            <a:xfrm>
              <a:off x="206" y="3724"/>
              <a:ext cx="1776" cy="1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rgbClr val="CC6600"/>
                  </a:solidFill>
                </a:rPr>
                <a:t>D</a:t>
              </a:r>
              <a:r>
                <a:rPr lang="es-ES" sz="1400" baseline="-25000">
                  <a:solidFill>
                    <a:srgbClr val="CC6600"/>
                  </a:solidFill>
                </a:rPr>
                <a:t>s1</a:t>
              </a:r>
              <a:r>
                <a:rPr lang="es-ES" sz="1400">
                  <a:solidFill>
                    <a:srgbClr val="CC6600"/>
                  </a:solidFill>
                </a:rPr>
                <a:t>(2460), J</a:t>
              </a:r>
              <a:r>
                <a:rPr lang="es-ES" sz="1400" baseline="30000">
                  <a:solidFill>
                    <a:srgbClr val="CC6600"/>
                  </a:solidFill>
                </a:rPr>
                <a:t>P</a:t>
              </a:r>
              <a:r>
                <a:rPr lang="es-ES" sz="1400">
                  <a:solidFill>
                    <a:srgbClr val="CC6600"/>
                  </a:solidFill>
                </a:rPr>
                <a:t>=1</a:t>
              </a:r>
              <a:r>
                <a:rPr lang="es-ES" sz="1400" baseline="30000">
                  <a:solidFill>
                    <a:srgbClr val="CC6600"/>
                  </a:solidFill>
                </a:rPr>
                <a:t>+</a:t>
              </a:r>
              <a:r>
                <a:rPr lang="es-ES" sz="1400">
                  <a:solidFill>
                    <a:srgbClr val="CC6600"/>
                  </a:solidFill>
                </a:rPr>
                <a:t>, </a:t>
              </a:r>
              <a:r>
                <a:rPr lang="es-ES" sz="1400">
                  <a:solidFill>
                    <a:srgbClr val="CC6600"/>
                  </a:solidFill>
                  <a:sym typeface="Symbol" pitchFamily="18" charset="2"/>
                </a:rPr>
                <a:t></a:t>
              </a:r>
              <a:r>
                <a:rPr lang="es-ES" sz="1400">
                  <a:solidFill>
                    <a:srgbClr val="CC6600"/>
                  </a:solidFill>
                </a:rPr>
                <a:t> &lt; 3.5 MeV</a:t>
              </a:r>
              <a:endParaRPr lang="en-GB" sz="1400">
                <a:solidFill>
                  <a:srgbClr val="CC6600"/>
                </a:solidFill>
              </a:endParaRPr>
            </a:p>
          </p:txBody>
        </p:sp>
      </p:grpSp>
      <p:grpSp>
        <p:nvGrpSpPr>
          <p:cNvPr id="31752" name="Group 1055"/>
          <p:cNvGrpSpPr>
            <a:grpSpLocks/>
          </p:cNvGrpSpPr>
          <p:nvPr/>
        </p:nvGrpSpPr>
        <p:grpSpPr bwMode="auto">
          <a:xfrm>
            <a:off x="52388" y="554038"/>
            <a:ext cx="5205412" cy="1290637"/>
            <a:chOff x="33" y="349"/>
            <a:chExt cx="3279" cy="813"/>
          </a:xfrm>
        </p:grpSpPr>
        <p:sp>
          <p:nvSpPr>
            <p:cNvPr id="31769" name="Rectangle 1030"/>
            <p:cNvSpPr>
              <a:spLocks noChangeArrowheads="1"/>
            </p:cNvSpPr>
            <p:nvPr/>
          </p:nvSpPr>
          <p:spPr bwMode="auto">
            <a:xfrm>
              <a:off x="33" y="349"/>
              <a:ext cx="3279" cy="8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1770" name="Picture 10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" y="359"/>
              <a:ext cx="324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1" name="Picture 10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" y="728"/>
              <a:ext cx="3248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Line 1052"/>
            <p:cNvSpPr>
              <a:spLocks noChangeShapeType="1"/>
            </p:cNvSpPr>
            <p:nvPr/>
          </p:nvSpPr>
          <p:spPr bwMode="auto">
            <a:xfrm>
              <a:off x="2880" y="576"/>
              <a:ext cx="432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753" name="Oval 1065"/>
          <p:cNvSpPr>
            <a:spLocks noChangeArrowheads="1"/>
          </p:cNvSpPr>
          <p:nvPr/>
        </p:nvSpPr>
        <p:spPr bwMode="auto">
          <a:xfrm>
            <a:off x="533400" y="1676400"/>
            <a:ext cx="6096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" name="29 Grupo"/>
          <p:cNvGrpSpPr>
            <a:grpSpLocks/>
          </p:cNvGrpSpPr>
          <p:nvPr/>
        </p:nvGrpSpPr>
        <p:grpSpPr bwMode="auto">
          <a:xfrm>
            <a:off x="3540125" y="609600"/>
            <a:ext cx="5562600" cy="5740400"/>
            <a:chOff x="3540125" y="609600"/>
            <a:chExt cx="5562600" cy="5740400"/>
          </a:xfrm>
        </p:grpSpPr>
        <p:pic>
          <p:nvPicPr>
            <p:cNvPr id="31755" name="Picture 10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05475" y="609600"/>
              <a:ext cx="3352800" cy="968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1756" name="Group 1067"/>
            <p:cNvGrpSpPr>
              <a:grpSpLocks/>
            </p:cNvGrpSpPr>
            <p:nvPr/>
          </p:nvGrpSpPr>
          <p:grpSpPr bwMode="auto">
            <a:xfrm>
              <a:off x="3540125" y="1654175"/>
              <a:ext cx="5562600" cy="4695825"/>
              <a:chOff x="2230" y="1042"/>
              <a:chExt cx="3504" cy="2958"/>
            </a:xfrm>
          </p:grpSpPr>
          <p:grpSp>
            <p:nvGrpSpPr>
              <p:cNvPr id="31757" name="Group 1064"/>
              <p:cNvGrpSpPr>
                <a:grpSpLocks/>
              </p:cNvGrpSpPr>
              <p:nvPr/>
            </p:nvGrpSpPr>
            <p:grpSpPr bwMode="auto">
              <a:xfrm>
                <a:off x="2230" y="1042"/>
                <a:ext cx="3504" cy="2958"/>
                <a:chOff x="2230" y="1042"/>
                <a:chExt cx="3504" cy="2958"/>
              </a:xfrm>
            </p:grpSpPr>
            <p:grpSp>
              <p:nvGrpSpPr>
                <p:cNvPr id="31759" name="Group 1061"/>
                <p:cNvGrpSpPr>
                  <a:grpSpLocks/>
                </p:cNvGrpSpPr>
                <p:nvPr/>
              </p:nvGrpSpPr>
              <p:grpSpPr bwMode="auto">
                <a:xfrm>
                  <a:off x="2230" y="1042"/>
                  <a:ext cx="3504" cy="2958"/>
                  <a:chOff x="2230" y="1042"/>
                  <a:chExt cx="3504" cy="2958"/>
                </a:xfrm>
              </p:grpSpPr>
              <p:grpSp>
                <p:nvGrpSpPr>
                  <p:cNvPr id="31761" name="Group 1059"/>
                  <p:cNvGrpSpPr>
                    <a:grpSpLocks/>
                  </p:cNvGrpSpPr>
                  <p:nvPr/>
                </p:nvGrpSpPr>
                <p:grpSpPr bwMode="auto">
                  <a:xfrm>
                    <a:off x="2230" y="1042"/>
                    <a:ext cx="3504" cy="2958"/>
                    <a:chOff x="2230" y="1042"/>
                    <a:chExt cx="3504" cy="2958"/>
                  </a:xfrm>
                </p:grpSpPr>
                <p:grpSp>
                  <p:nvGrpSpPr>
                    <p:cNvPr id="31763" name="Group 10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0" y="3232"/>
                      <a:ext cx="3504" cy="768"/>
                      <a:chOff x="144" y="1584"/>
                      <a:chExt cx="6768" cy="1488"/>
                    </a:xfrm>
                  </p:grpSpPr>
                  <p:sp>
                    <p:nvSpPr>
                      <p:cNvPr id="31766" name="Rectangle 10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" y="1584"/>
                        <a:ext cx="6768" cy="1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pic>
                    <p:nvPicPr>
                      <p:cNvPr id="31767" name="Picture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" y="1624"/>
                        <a:ext cx="6720" cy="7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1768" name="Picture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" y="2304"/>
                        <a:ext cx="6720" cy="7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1764" name="Picture 104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92" y="1042"/>
                      <a:ext cx="1970" cy="216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1765" name="Line 10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422"/>
                      <a:ext cx="52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31762" name="Text Box 10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3" y="1152"/>
                    <a:ext cx="624" cy="19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36000" rIns="3600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s-ES" sz="1400">
                        <a:solidFill>
                          <a:srgbClr val="CC6600"/>
                        </a:solidFill>
                      </a:rPr>
                      <a:t>X(3872)</a:t>
                    </a:r>
                    <a:endParaRPr lang="en-GB" sz="1400">
                      <a:solidFill>
                        <a:srgbClr val="CC6600"/>
                      </a:solidFill>
                    </a:endParaRPr>
                  </a:p>
                </p:txBody>
              </p:sp>
            </p:grpSp>
            <p:sp>
              <p:nvSpPr>
                <p:cNvPr id="31760" name="Text Box 1063"/>
                <p:cNvSpPr txBox="1">
                  <a:spLocks noChangeArrowheads="1"/>
                </p:cNvSpPr>
                <p:nvPr/>
              </p:nvSpPr>
              <p:spPr bwMode="auto">
                <a:xfrm>
                  <a:off x="4772" y="1344"/>
                  <a:ext cx="624" cy="19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36000" rIns="360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400">
                      <a:solidFill>
                        <a:srgbClr val="CC6600"/>
                      </a:solidFill>
                    </a:rPr>
                    <a:t> </a:t>
                  </a:r>
                  <a:r>
                    <a:rPr lang="es-ES" sz="1400">
                      <a:solidFill>
                        <a:srgbClr val="CC6600"/>
                      </a:solidFill>
                      <a:sym typeface="Symbol" pitchFamily="18" charset="2"/>
                    </a:rPr>
                    <a:t>&lt;2.3 MeV</a:t>
                  </a:r>
                  <a:endParaRPr lang="en-GB" sz="1400">
                    <a:solidFill>
                      <a:srgbClr val="CC6600"/>
                    </a:solidFill>
                  </a:endParaRPr>
                </a:p>
              </p:txBody>
            </p:sp>
          </p:grpSp>
          <p:sp>
            <p:nvSpPr>
              <p:cNvPr id="31758" name="Oval 1066"/>
              <p:cNvSpPr>
                <a:spLocks noChangeArrowheads="1"/>
              </p:cNvSpPr>
              <p:nvPr/>
            </p:nvSpPr>
            <p:spPr bwMode="auto">
              <a:xfrm>
                <a:off x="4457" y="3812"/>
                <a:ext cx="384" cy="14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2053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0B3594-C29C-431D-AEDD-A4A5DBBEAA1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1979613" y="836613"/>
            <a:ext cx="136048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X(3872)</a:t>
            </a:r>
            <a:endParaRPr lang="es-ES" sz="2800" i="1"/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468313" y="476250"/>
            <a:ext cx="1341437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Z(3930)</a:t>
            </a:r>
            <a:endParaRPr lang="es-ES" sz="2800" i="1"/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4356100" y="620713"/>
            <a:ext cx="160020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D</a:t>
            </a:r>
            <a:r>
              <a:rPr lang="es-ES_tradnl" sz="2800" i="1" baseline="-25000"/>
              <a:t>sJ</a:t>
            </a:r>
            <a:r>
              <a:rPr lang="es-ES_tradnl" sz="2800" i="1"/>
              <a:t>(2317)</a:t>
            </a:r>
            <a:endParaRPr lang="es-ES" sz="2800" i="1"/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6084888" y="188913"/>
            <a:ext cx="1520825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D</a:t>
            </a:r>
            <a:r>
              <a:rPr lang="es-ES_tradnl" sz="2800" i="1" baseline="-25000"/>
              <a:t>0</a:t>
            </a:r>
            <a:r>
              <a:rPr lang="es-ES_tradnl" sz="2800" i="1"/>
              <a:t>(2308)</a:t>
            </a:r>
            <a:endParaRPr lang="es-ES" sz="2800" i="1"/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5219700" y="1341438"/>
            <a:ext cx="160020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D</a:t>
            </a:r>
            <a:r>
              <a:rPr lang="es-ES_tradnl" sz="2800" i="1" baseline="-25000"/>
              <a:t>sJ</a:t>
            </a:r>
            <a:r>
              <a:rPr lang="es-ES_tradnl" sz="2800" i="1"/>
              <a:t>(2700)</a:t>
            </a:r>
            <a:endParaRPr lang="es-ES" sz="2800" i="1"/>
          </a:p>
        </p:txBody>
      </p:sp>
      <p:sp>
        <p:nvSpPr>
          <p:cNvPr id="479239" name="Text Box 7"/>
          <p:cNvSpPr txBox="1">
            <a:spLocks noChangeArrowheads="1"/>
          </p:cNvSpPr>
          <p:nvPr/>
        </p:nvSpPr>
        <p:spPr bwMode="auto">
          <a:xfrm>
            <a:off x="7164388" y="1196975"/>
            <a:ext cx="16002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D</a:t>
            </a:r>
            <a:r>
              <a:rPr lang="es-ES_tradnl" sz="2800" i="1" baseline="-25000"/>
              <a:t>sJ</a:t>
            </a:r>
            <a:r>
              <a:rPr lang="es-ES_tradnl" sz="2800" i="1"/>
              <a:t>(2860)</a:t>
            </a:r>
            <a:endParaRPr lang="es-ES" sz="2800" i="1"/>
          </a:p>
        </p:txBody>
      </p:sp>
      <p:sp>
        <p:nvSpPr>
          <p:cNvPr id="479240" name="Text Box 8"/>
          <p:cNvSpPr txBox="1">
            <a:spLocks noChangeArrowheads="1"/>
          </p:cNvSpPr>
          <p:nvPr/>
        </p:nvSpPr>
        <p:spPr bwMode="auto">
          <a:xfrm>
            <a:off x="2771775" y="404813"/>
            <a:ext cx="1341438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Y(3940)</a:t>
            </a:r>
            <a:endParaRPr lang="es-ES" sz="2800" i="1"/>
          </a:p>
        </p:txBody>
      </p:sp>
      <p:sp>
        <p:nvSpPr>
          <p:cNvPr id="479241" name="Text Box 9"/>
          <p:cNvSpPr txBox="1">
            <a:spLocks noChangeArrowheads="1"/>
          </p:cNvSpPr>
          <p:nvPr/>
        </p:nvSpPr>
        <p:spPr bwMode="auto">
          <a:xfrm>
            <a:off x="827088" y="1268413"/>
            <a:ext cx="136048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X(4160)</a:t>
            </a:r>
            <a:endParaRPr lang="es-ES" sz="2800" i="1"/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7235825" y="333375"/>
            <a:ext cx="1360488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X(4260)</a:t>
            </a:r>
            <a:endParaRPr lang="es-ES" sz="2800" i="1"/>
          </a:p>
        </p:txBody>
      </p:sp>
      <p:sp>
        <p:nvSpPr>
          <p:cNvPr id="479243" name="Text Box 11"/>
          <p:cNvSpPr txBox="1">
            <a:spLocks noChangeArrowheads="1"/>
          </p:cNvSpPr>
          <p:nvPr/>
        </p:nvSpPr>
        <p:spPr bwMode="auto">
          <a:xfrm>
            <a:off x="4211638" y="1773238"/>
            <a:ext cx="134143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Y(4350)</a:t>
            </a:r>
            <a:endParaRPr lang="es-ES" sz="2800" i="1"/>
          </a:p>
        </p:txBody>
      </p:sp>
      <p:sp>
        <p:nvSpPr>
          <p:cNvPr id="479244" name="Text Box 12"/>
          <p:cNvSpPr txBox="1">
            <a:spLocks noChangeArrowheads="1"/>
          </p:cNvSpPr>
          <p:nvPr/>
        </p:nvSpPr>
        <p:spPr bwMode="auto">
          <a:xfrm>
            <a:off x="1619250" y="188913"/>
            <a:ext cx="1341438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Y(4660)</a:t>
            </a:r>
            <a:endParaRPr lang="es-ES" sz="2800" i="1"/>
          </a:p>
        </p:txBody>
      </p:sp>
      <p:sp>
        <p:nvSpPr>
          <p:cNvPr id="479245" name="Text Box 13"/>
          <p:cNvSpPr txBox="1">
            <a:spLocks noChangeArrowheads="1"/>
          </p:cNvSpPr>
          <p:nvPr/>
        </p:nvSpPr>
        <p:spPr bwMode="auto">
          <a:xfrm>
            <a:off x="3563938" y="1196975"/>
            <a:ext cx="1341437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Z(4430)</a:t>
            </a:r>
            <a:endParaRPr lang="es-ES" sz="2800" i="1"/>
          </a:p>
        </p:txBody>
      </p:sp>
      <p:sp>
        <p:nvSpPr>
          <p:cNvPr id="479246" name="Text Box 14"/>
          <p:cNvSpPr txBox="1">
            <a:spLocks noChangeArrowheads="1"/>
          </p:cNvSpPr>
          <p:nvPr/>
        </p:nvSpPr>
        <p:spPr bwMode="auto">
          <a:xfrm>
            <a:off x="6227763" y="1557338"/>
            <a:ext cx="146208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Z</a:t>
            </a:r>
            <a:r>
              <a:rPr lang="es-ES_tradnl" sz="2800" i="1" baseline="-25000"/>
              <a:t>1</a:t>
            </a:r>
            <a:r>
              <a:rPr lang="es-ES_tradnl" sz="2800" i="1"/>
              <a:t>(4040)</a:t>
            </a:r>
            <a:endParaRPr lang="es-ES" sz="2800" i="1"/>
          </a:p>
        </p:txBody>
      </p:sp>
      <p:sp>
        <p:nvSpPr>
          <p:cNvPr id="479247" name="Text Box 15"/>
          <p:cNvSpPr txBox="1">
            <a:spLocks noChangeArrowheads="1"/>
          </p:cNvSpPr>
          <p:nvPr/>
        </p:nvSpPr>
        <p:spPr bwMode="auto">
          <a:xfrm>
            <a:off x="323850" y="1916113"/>
            <a:ext cx="1462088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Z</a:t>
            </a:r>
            <a:r>
              <a:rPr lang="es-ES_tradnl" sz="2800" i="1" baseline="-25000"/>
              <a:t>2</a:t>
            </a:r>
            <a:r>
              <a:rPr lang="es-ES_tradnl" sz="2800" i="1"/>
              <a:t>(4240)</a:t>
            </a:r>
            <a:endParaRPr lang="es-ES" sz="2800" i="1"/>
          </a:p>
        </p:txBody>
      </p:sp>
      <p:sp>
        <p:nvSpPr>
          <p:cNvPr id="479248" name="Text Box 16"/>
          <p:cNvSpPr txBox="1">
            <a:spLocks noChangeArrowheads="1"/>
          </p:cNvSpPr>
          <p:nvPr/>
        </p:nvSpPr>
        <p:spPr bwMode="auto">
          <a:xfrm>
            <a:off x="2268538" y="1628775"/>
            <a:ext cx="16002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D</a:t>
            </a:r>
            <a:r>
              <a:rPr lang="es-ES_tradnl" sz="2800" i="1" baseline="-25000"/>
              <a:t>sJ</a:t>
            </a:r>
            <a:r>
              <a:rPr lang="es-ES_tradnl" sz="2800" i="1"/>
              <a:t>(3040)</a:t>
            </a:r>
            <a:endParaRPr lang="es-ES" sz="2800" i="1"/>
          </a:p>
        </p:txBody>
      </p:sp>
      <p:sp>
        <p:nvSpPr>
          <p:cNvPr id="479249" name="Text Box 17"/>
          <p:cNvSpPr txBox="1">
            <a:spLocks noChangeArrowheads="1"/>
          </p:cNvSpPr>
          <p:nvPr/>
        </p:nvSpPr>
        <p:spPr bwMode="auto">
          <a:xfrm>
            <a:off x="5651500" y="692150"/>
            <a:ext cx="16002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D</a:t>
            </a:r>
            <a:r>
              <a:rPr lang="es-ES_tradnl" sz="2800" i="1" baseline="-25000"/>
              <a:t>sJ</a:t>
            </a:r>
            <a:r>
              <a:rPr lang="es-ES_tradnl" sz="2800" i="1"/>
              <a:t>(2460)</a:t>
            </a:r>
            <a:endParaRPr lang="es-ES" sz="2800" i="1"/>
          </a:p>
        </p:txBody>
      </p:sp>
      <p:sp>
        <p:nvSpPr>
          <p:cNvPr id="479250" name="Text Box 18"/>
          <p:cNvSpPr txBox="1">
            <a:spLocks noChangeArrowheads="1"/>
          </p:cNvSpPr>
          <p:nvPr/>
        </p:nvSpPr>
        <p:spPr bwMode="auto">
          <a:xfrm>
            <a:off x="7524750" y="1989138"/>
            <a:ext cx="1360488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X(4008)</a:t>
            </a:r>
            <a:endParaRPr lang="es-ES" sz="2800" i="1"/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3995738" y="188913"/>
            <a:ext cx="136048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i="1"/>
              <a:t>X(3940)</a:t>
            </a:r>
            <a:endParaRPr lang="es-ES" sz="2800" i="1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2268538" y="2924175"/>
            <a:ext cx="4948237" cy="1128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 i="1"/>
              <a:t>Etc...</a:t>
            </a:r>
          </a:p>
          <a:p>
            <a:r>
              <a:rPr lang="es-ES" sz="2800" b="1" i="1"/>
              <a:t>May you live in interesting times</a:t>
            </a:r>
            <a:endParaRPr lang="es-ES" sz="2800" i="1"/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2843213" y="4743450"/>
            <a:ext cx="365442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/>
              <a:t>How to proceed?</a:t>
            </a:r>
            <a:endParaRPr lang="es-E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75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75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75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25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25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225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25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4" grpId="0" animBg="1" autoUpdateAnimBg="0"/>
      <p:bldP spid="479235" grpId="0" animBg="1" autoUpdateAnimBg="0"/>
      <p:bldP spid="479236" grpId="0" animBg="1" autoUpdateAnimBg="0"/>
      <p:bldP spid="479237" grpId="0" animBg="1" autoUpdateAnimBg="0"/>
      <p:bldP spid="479238" grpId="0" animBg="1" autoUpdateAnimBg="0"/>
      <p:bldP spid="479239" grpId="0" animBg="1" autoUpdateAnimBg="0"/>
      <p:bldP spid="479240" grpId="0" animBg="1" autoUpdateAnimBg="0"/>
      <p:bldP spid="479241" grpId="0" animBg="1" autoUpdateAnimBg="0"/>
      <p:bldP spid="479242" grpId="0" animBg="1" autoUpdateAnimBg="0"/>
      <p:bldP spid="479243" grpId="0" animBg="1" autoUpdateAnimBg="0"/>
      <p:bldP spid="479244" grpId="0" animBg="1" autoUpdateAnimBg="0"/>
      <p:bldP spid="479245" grpId="0" animBg="1" autoUpdateAnimBg="0"/>
      <p:bldP spid="479246" grpId="0" animBg="1" autoUpdateAnimBg="0"/>
      <p:bldP spid="479247" grpId="0" animBg="1" autoUpdateAnimBg="0"/>
      <p:bldP spid="479248" grpId="0" animBg="1" autoUpdateAnimBg="0"/>
      <p:bldP spid="479249" grpId="0" animBg="1" autoUpdateAnimBg="0"/>
      <p:bldP spid="479250" grpId="0" animBg="1" autoUpdateAnimBg="0"/>
      <p:bldP spid="479251" grpId="0" animBg="1" autoUpdateAnimBg="0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7 Rectángulo"/>
          <p:cNvSpPr>
            <a:spLocks noChangeArrowheads="1"/>
          </p:cNvSpPr>
          <p:nvPr/>
        </p:nvSpPr>
        <p:spPr bwMode="auto">
          <a:xfrm>
            <a:off x="1042988" y="1557338"/>
            <a:ext cx="7345362" cy="2808287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FC38D3-681B-470D-8191-5D4308D5438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68450" y="1989138"/>
          <a:ext cx="5576888" cy="487362"/>
        </p:xfrm>
        <a:graphic>
          <a:graphicData uri="http://schemas.openxmlformats.org/presentationml/2006/ole">
            <p:oleObj spid="_x0000_s2050" name="Ecuación" r:id="rId3" imgW="2908080" imgH="2538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520825" y="3373438"/>
          <a:ext cx="5845175" cy="487362"/>
        </p:xfrm>
        <a:graphic>
          <a:graphicData uri="http://schemas.openxmlformats.org/presentationml/2006/ole">
            <p:oleObj spid="_x0000_s2051" name="Ecuación" r:id="rId4" imgW="3047760" imgH="253800" progId="Equation.3">
              <p:embed/>
            </p:oleObj>
          </a:graphicData>
        </a:graphic>
      </p:graphicFrame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3059113" y="1844675"/>
            <a:ext cx="3459162" cy="2160588"/>
            <a:chOff x="3059832" y="1844824"/>
            <a:chExt cx="3458764" cy="2160240"/>
          </a:xfrm>
        </p:grpSpPr>
        <p:sp>
          <p:nvSpPr>
            <p:cNvPr id="2072" name="8 Rectángulo"/>
            <p:cNvSpPr>
              <a:spLocks noChangeArrowheads="1"/>
            </p:cNvSpPr>
            <p:nvPr/>
          </p:nvSpPr>
          <p:spPr bwMode="auto">
            <a:xfrm>
              <a:off x="3059832" y="1844824"/>
              <a:ext cx="792088" cy="2160240"/>
            </a:xfrm>
            <a:prstGeom prst="rect">
              <a:avLst/>
            </a:prstGeom>
            <a:solidFill>
              <a:srgbClr val="FF0000">
                <a:alpha val="3098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cxnSp>
          <p:nvCxnSpPr>
            <p:cNvPr id="11" name="10 Conector recto"/>
            <p:cNvCxnSpPr>
              <a:stCxn id="2072" idx="3"/>
            </p:cNvCxnSpPr>
            <p:nvPr/>
          </p:nvCxnSpPr>
          <p:spPr bwMode="auto">
            <a:xfrm>
              <a:off x="3851903" y="2925738"/>
              <a:ext cx="504767" cy="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4" name="11 CuadroTexto"/>
            <p:cNvSpPr txBox="1">
              <a:spLocks noChangeArrowheads="1"/>
            </p:cNvSpPr>
            <p:nvPr/>
          </p:nvSpPr>
          <p:spPr bwMode="auto">
            <a:xfrm>
              <a:off x="4312543" y="2708920"/>
              <a:ext cx="22060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i="1"/>
                <a:t>Naive Quark Model</a:t>
              </a:r>
            </a:p>
          </p:txBody>
        </p:sp>
      </p:grpSp>
      <p:cxnSp>
        <p:nvCxnSpPr>
          <p:cNvPr id="2062" name="20 Conector recto de flecha"/>
          <p:cNvCxnSpPr>
            <a:cxnSpLocks noChangeShapeType="1"/>
          </p:cNvCxnSpPr>
          <p:nvPr/>
        </p:nvCxnSpPr>
        <p:spPr bwMode="auto">
          <a:xfrm>
            <a:off x="2916238" y="1268413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063" name="22 Conector recto de flecha"/>
          <p:cNvCxnSpPr>
            <a:cxnSpLocks noChangeShapeType="1"/>
          </p:cNvCxnSpPr>
          <p:nvPr/>
        </p:nvCxnSpPr>
        <p:spPr bwMode="auto">
          <a:xfrm>
            <a:off x="2916238" y="1268413"/>
            <a:ext cx="360362" cy="10080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064" name="24 Conector recto de flecha"/>
          <p:cNvCxnSpPr>
            <a:cxnSpLocks noChangeShapeType="1"/>
          </p:cNvCxnSpPr>
          <p:nvPr/>
        </p:nvCxnSpPr>
        <p:spPr bwMode="auto">
          <a:xfrm>
            <a:off x="2987675" y="1341438"/>
            <a:ext cx="288925" cy="7921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3" name="42 Grupo"/>
          <p:cNvGrpSpPr>
            <a:grpSpLocks/>
          </p:cNvGrpSpPr>
          <p:nvPr/>
        </p:nvGrpSpPr>
        <p:grpSpPr bwMode="auto">
          <a:xfrm>
            <a:off x="1763713" y="188913"/>
            <a:ext cx="6858000" cy="5711825"/>
            <a:chOff x="1763688" y="188640"/>
            <a:chExt cx="6858198" cy="5712098"/>
          </a:xfrm>
        </p:grpSpPr>
        <p:graphicFrame>
          <p:nvGraphicFramePr>
            <p:cNvPr id="2052" name="Object 31"/>
            <p:cNvGraphicFramePr>
              <a:graphicFrameLocks noChangeAspect="1"/>
            </p:cNvGraphicFramePr>
            <p:nvPr/>
          </p:nvGraphicFramePr>
          <p:xfrm>
            <a:off x="2411760" y="908720"/>
            <a:ext cx="982662" cy="357187"/>
          </p:xfrm>
          <a:graphic>
            <a:graphicData uri="http://schemas.openxmlformats.org/presentationml/2006/ole">
              <p:oleObj spid="_x0000_s2052" name="Ecuación" r:id="rId5" imgW="558720" imgH="203040" progId="Equation.3">
                <p:embed/>
              </p:oleObj>
            </a:graphicData>
          </a:graphic>
        </p:graphicFrame>
        <p:graphicFrame>
          <p:nvGraphicFramePr>
            <p:cNvPr id="2053" name="Object 32"/>
            <p:cNvGraphicFramePr>
              <a:graphicFrameLocks noChangeAspect="1"/>
            </p:cNvGraphicFramePr>
            <p:nvPr/>
          </p:nvGraphicFramePr>
          <p:xfrm>
            <a:off x="1763688" y="4844454"/>
            <a:ext cx="1362075" cy="312738"/>
          </p:xfrm>
          <a:graphic>
            <a:graphicData uri="http://schemas.openxmlformats.org/presentationml/2006/ole">
              <p:oleObj spid="_x0000_s2053" name="Ecuación" r:id="rId6" imgW="774360" imgH="177480" progId="Equation.3">
                <p:embed/>
              </p:oleObj>
            </a:graphicData>
          </a:graphic>
        </p:graphicFrame>
        <p:graphicFrame>
          <p:nvGraphicFramePr>
            <p:cNvPr id="2054" name="Object 39"/>
            <p:cNvGraphicFramePr>
              <a:graphicFrameLocks noChangeAspect="1"/>
            </p:cNvGraphicFramePr>
            <p:nvPr/>
          </p:nvGraphicFramePr>
          <p:xfrm>
            <a:off x="3876675" y="188913"/>
            <a:ext cx="1384300" cy="1071562"/>
          </p:xfrm>
          <a:graphic>
            <a:graphicData uri="http://schemas.openxmlformats.org/presentationml/2006/ole">
              <p:oleObj spid="_x0000_s2054" name="Ecuación" r:id="rId7" imgW="1015920" imgH="787320" progId="Equation.3">
                <p:embed/>
              </p:oleObj>
            </a:graphicData>
          </a:graphic>
        </p:graphicFrame>
        <p:graphicFrame>
          <p:nvGraphicFramePr>
            <p:cNvPr id="2055" name="Object 51"/>
            <p:cNvGraphicFramePr>
              <a:graphicFrameLocks noChangeAspect="1"/>
            </p:cNvGraphicFramePr>
            <p:nvPr/>
          </p:nvGraphicFramePr>
          <p:xfrm>
            <a:off x="3402013" y="4508500"/>
            <a:ext cx="1609725" cy="1392238"/>
          </p:xfrm>
          <a:graphic>
            <a:graphicData uri="http://schemas.openxmlformats.org/presentationml/2006/ole">
              <p:oleObj spid="_x0000_s2055" name="Ecuación" r:id="rId8" imgW="1231560" imgH="1066680" progId="Equation.3">
                <p:embed/>
              </p:oleObj>
            </a:graphicData>
          </a:graphic>
        </p:graphicFrame>
        <p:graphicFrame>
          <p:nvGraphicFramePr>
            <p:cNvPr id="2056" name="Object 64"/>
            <p:cNvGraphicFramePr>
              <a:graphicFrameLocks noChangeAspect="1"/>
            </p:cNvGraphicFramePr>
            <p:nvPr/>
          </p:nvGraphicFramePr>
          <p:xfrm>
            <a:off x="5364088" y="4581128"/>
            <a:ext cx="3167062" cy="1258888"/>
          </p:xfrm>
          <a:graphic>
            <a:graphicData uri="http://schemas.openxmlformats.org/presentationml/2006/ole">
              <p:oleObj spid="_x0000_s2056" name="Ecuación" r:id="rId9" imgW="2425680" imgH="965160" progId="Equation.3">
                <p:embed/>
              </p:oleObj>
            </a:graphicData>
          </a:graphic>
        </p:graphicFrame>
        <p:graphicFrame>
          <p:nvGraphicFramePr>
            <p:cNvPr id="2057" name="Object 72"/>
            <p:cNvGraphicFramePr>
              <a:graphicFrameLocks noChangeAspect="1"/>
            </p:cNvGraphicFramePr>
            <p:nvPr/>
          </p:nvGraphicFramePr>
          <p:xfrm>
            <a:off x="5796136" y="188640"/>
            <a:ext cx="2825750" cy="1146175"/>
          </p:xfrm>
          <a:graphic>
            <a:graphicData uri="http://schemas.openxmlformats.org/presentationml/2006/ole">
              <p:oleObj spid="_x0000_s2057" name="Ecuación" r:id="rId10" imgW="2438280" imgH="990360" progId="Equation.3">
                <p:embed/>
              </p:oleObj>
            </a:graphicData>
          </a:graphic>
        </p:graphicFrame>
        <p:cxnSp>
          <p:nvCxnSpPr>
            <p:cNvPr id="2066" name="26 Conector recto de flecha"/>
            <p:cNvCxnSpPr>
              <a:cxnSpLocks noChangeShapeType="1"/>
            </p:cNvCxnSpPr>
            <p:nvPr/>
          </p:nvCxnSpPr>
          <p:spPr bwMode="auto">
            <a:xfrm flipH="1">
              <a:off x="6156176" y="1412776"/>
              <a:ext cx="792088" cy="576064"/>
            </a:xfrm>
            <a:prstGeom prst="straightConnector1">
              <a:avLst/>
            </a:prstGeom>
            <a:noFill/>
            <a:ln w="34925" algn="ctr">
              <a:solidFill>
                <a:srgbClr val="FF3300"/>
              </a:solidFill>
              <a:round/>
              <a:headEnd/>
              <a:tailEnd type="arrow" w="med" len="med"/>
            </a:ln>
          </p:spPr>
        </p:cxnSp>
        <p:cxnSp>
          <p:nvCxnSpPr>
            <p:cNvPr id="2067" name="27 Conector recto de flecha"/>
            <p:cNvCxnSpPr>
              <a:cxnSpLocks noChangeShapeType="1"/>
            </p:cNvCxnSpPr>
            <p:nvPr/>
          </p:nvCxnSpPr>
          <p:spPr bwMode="auto">
            <a:xfrm>
              <a:off x="4572000" y="1340768"/>
              <a:ext cx="0" cy="720080"/>
            </a:xfrm>
            <a:prstGeom prst="straightConnector1">
              <a:avLst/>
            </a:prstGeom>
            <a:noFill/>
            <a:ln w="34925" algn="ctr">
              <a:solidFill>
                <a:srgbClr val="FF3300"/>
              </a:solidFill>
              <a:round/>
              <a:headEnd/>
              <a:tailEnd type="arrow" w="med" len="med"/>
            </a:ln>
          </p:spPr>
        </p:cxnSp>
        <p:cxnSp>
          <p:nvCxnSpPr>
            <p:cNvPr id="2068" name="28 Conector recto de flecha"/>
            <p:cNvCxnSpPr>
              <a:cxnSpLocks noChangeShapeType="1"/>
            </p:cNvCxnSpPr>
            <p:nvPr/>
          </p:nvCxnSpPr>
          <p:spPr bwMode="auto">
            <a:xfrm>
              <a:off x="2915816" y="1340768"/>
              <a:ext cx="432048" cy="720080"/>
            </a:xfrm>
            <a:prstGeom prst="straightConnector1">
              <a:avLst/>
            </a:prstGeom>
            <a:noFill/>
            <a:ln w="34925" algn="ctr">
              <a:solidFill>
                <a:srgbClr val="FF3300"/>
              </a:solidFill>
              <a:round/>
              <a:headEnd/>
              <a:tailEnd type="arrow" w="med" len="med"/>
            </a:ln>
          </p:spPr>
        </p:cxnSp>
        <p:cxnSp>
          <p:nvCxnSpPr>
            <p:cNvPr id="2069" name="29 Conector recto de flecha"/>
            <p:cNvCxnSpPr>
              <a:cxnSpLocks noChangeShapeType="1"/>
            </p:cNvCxnSpPr>
            <p:nvPr/>
          </p:nvCxnSpPr>
          <p:spPr bwMode="auto">
            <a:xfrm flipH="1">
              <a:off x="2411760" y="3861048"/>
              <a:ext cx="936104" cy="936104"/>
            </a:xfrm>
            <a:prstGeom prst="straightConnector1">
              <a:avLst/>
            </a:prstGeom>
            <a:noFill/>
            <a:ln w="34925" algn="ctr">
              <a:solidFill>
                <a:srgbClr val="FF3300"/>
              </a:solidFill>
              <a:round/>
              <a:headEnd/>
              <a:tailEnd type="arrow" w="med" len="med"/>
            </a:ln>
          </p:spPr>
        </p:cxnSp>
        <p:cxnSp>
          <p:nvCxnSpPr>
            <p:cNvPr id="2070" name="30 Conector recto de flecha"/>
            <p:cNvCxnSpPr>
              <a:cxnSpLocks noChangeShapeType="1"/>
            </p:cNvCxnSpPr>
            <p:nvPr/>
          </p:nvCxnSpPr>
          <p:spPr bwMode="auto">
            <a:xfrm flipH="1">
              <a:off x="4211960" y="3861048"/>
              <a:ext cx="504056" cy="576064"/>
            </a:xfrm>
            <a:prstGeom prst="straightConnector1">
              <a:avLst/>
            </a:prstGeom>
            <a:noFill/>
            <a:ln w="34925" algn="ctr">
              <a:solidFill>
                <a:srgbClr val="FF3300"/>
              </a:solidFill>
              <a:round/>
              <a:headEnd/>
              <a:tailEnd type="arrow" w="med" len="med"/>
            </a:ln>
          </p:spPr>
        </p:cxnSp>
        <p:cxnSp>
          <p:nvCxnSpPr>
            <p:cNvPr id="2071" name="31 Conector recto de flecha"/>
            <p:cNvCxnSpPr>
              <a:cxnSpLocks noChangeShapeType="1"/>
            </p:cNvCxnSpPr>
            <p:nvPr/>
          </p:nvCxnSpPr>
          <p:spPr bwMode="auto">
            <a:xfrm>
              <a:off x="6343625" y="3813423"/>
              <a:ext cx="504056" cy="720080"/>
            </a:xfrm>
            <a:prstGeom prst="straightConnector1">
              <a:avLst/>
            </a:prstGeom>
            <a:noFill/>
            <a:ln w="34925" algn="ctr">
              <a:solidFill>
                <a:srgbClr val="FF33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EFB22/ J. </a:t>
            </a:r>
            <a:r>
              <a:rPr lang="es-ES" dirty="0" err="1" smtClean="0"/>
              <a:t>Vijande</a:t>
            </a:r>
            <a:endParaRPr lang="en-GB" dirty="0"/>
          </a:p>
        </p:txBody>
      </p:sp>
      <p:sp>
        <p:nvSpPr>
          <p:cNvPr id="10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D8499-6A49-41A6-9ABF-C75D2F2B5850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179388" y="765175"/>
            <a:ext cx="8839200" cy="525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</p:txBody>
      </p:sp>
      <p:sp>
        <p:nvSpPr>
          <p:cNvPr id="3083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5699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 sz="2400" smtClean="0"/>
              <a:t>Solving the Schrödinger equation for a 4q system: VM and HH</a:t>
            </a:r>
            <a:endParaRPr lang="en-GB" sz="2400" smtClean="0"/>
          </a:p>
        </p:txBody>
      </p:sp>
      <p:grpSp>
        <p:nvGrpSpPr>
          <p:cNvPr id="3084" name="Group 41"/>
          <p:cNvGrpSpPr>
            <a:grpSpLocks/>
          </p:cNvGrpSpPr>
          <p:nvPr/>
        </p:nvGrpSpPr>
        <p:grpSpPr bwMode="auto">
          <a:xfrm>
            <a:off x="1979613" y="942975"/>
            <a:ext cx="5029200" cy="685800"/>
            <a:chOff x="192" y="624"/>
            <a:chExt cx="3168" cy="432"/>
          </a:xfrm>
        </p:grpSpPr>
        <p:sp>
          <p:nvSpPr>
            <p:cNvPr id="3175" name="Rectangle 3"/>
            <p:cNvSpPr>
              <a:spLocks noChangeArrowheads="1"/>
            </p:cNvSpPr>
            <p:nvPr/>
          </p:nvSpPr>
          <p:spPr bwMode="auto">
            <a:xfrm>
              <a:off x="192" y="624"/>
              <a:ext cx="3168" cy="43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288" y="672"/>
            <a:ext cx="3024" cy="344"/>
          </p:xfrm>
          <a:graphic>
            <a:graphicData uri="http://schemas.openxmlformats.org/presentationml/2006/ole">
              <p:oleObj spid="_x0000_s3079" name="Equation" r:id="rId4" imgW="2501640" imgH="304560" progId="">
                <p:embed/>
              </p:oleObj>
            </a:graphicData>
          </a:graphic>
        </p:graphicFrame>
      </p:grpSp>
      <p:grpSp>
        <p:nvGrpSpPr>
          <p:cNvPr id="3085" name="Group 46"/>
          <p:cNvGrpSpPr>
            <a:grpSpLocks/>
          </p:cNvGrpSpPr>
          <p:nvPr/>
        </p:nvGrpSpPr>
        <p:grpSpPr bwMode="auto">
          <a:xfrm>
            <a:off x="611188" y="1916113"/>
            <a:ext cx="3429000" cy="2286000"/>
            <a:chOff x="1338" y="1661"/>
            <a:chExt cx="2160" cy="1440"/>
          </a:xfrm>
        </p:grpSpPr>
        <p:grpSp>
          <p:nvGrpSpPr>
            <p:cNvPr id="3154" name="Group 40"/>
            <p:cNvGrpSpPr>
              <a:grpSpLocks/>
            </p:cNvGrpSpPr>
            <p:nvPr/>
          </p:nvGrpSpPr>
          <p:grpSpPr bwMode="auto">
            <a:xfrm>
              <a:off x="1338" y="1661"/>
              <a:ext cx="2160" cy="1440"/>
              <a:chOff x="3408" y="528"/>
              <a:chExt cx="2160" cy="1440"/>
            </a:xfrm>
          </p:grpSpPr>
          <p:sp>
            <p:nvSpPr>
              <p:cNvPr id="3157" name="Rectangle 4"/>
              <p:cNvSpPr>
                <a:spLocks noChangeArrowheads="1"/>
              </p:cNvSpPr>
              <p:nvPr/>
            </p:nvSpPr>
            <p:spPr bwMode="auto">
              <a:xfrm>
                <a:off x="3408" y="528"/>
                <a:ext cx="2160" cy="1440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grpSp>
            <p:nvGrpSpPr>
              <p:cNvPr id="3158" name="Group 12"/>
              <p:cNvGrpSpPr>
                <a:grpSpLocks/>
              </p:cNvGrpSpPr>
              <p:nvPr/>
            </p:nvGrpSpPr>
            <p:grpSpPr bwMode="auto">
              <a:xfrm>
                <a:off x="3456" y="576"/>
                <a:ext cx="2074" cy="1206"/>
                <a:chOff x="3231" y="576"/>
                <a:chExt cx="2074" cy="1206"/>
              </a:xfrm>
            </p:grpSpPr>
            <p:sp>
              <p:nvSpPr>
                <p:cNvPr id="3159" name="Oval 13"/>
                <p:cNvSpPr>
                  <a:spLocks noChangeArrowheads="1"/>
                </p:cNvSpPr>
                <p:nvPr/>
              </p:nvSpPr>
              <p:spPr bwMode="auto">
                <a:xfrm flipV="1">
                  <a:off x="3576" y="690"/>
                  <a:ext cx="126" cy="114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60" name="Oval 14"/>
                <p:cNvSpPr>
                  <a:spLocks noChangeArrowheads="1"/>
                </p:cNvSpPr>
                <p:nvPr/>
              </p:nvSpPr>
              <p:spPr bwMode="auto">
                <a:xfrm flipV="1">
                  <a:off x="3239" y="1414"/>
                  <a:ext cx="127" cy="114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61" name="Oval 15"/>
                <p:cNvSpPr>
                  <a:spLocks noChangeArrowheads="1"/>
                </p:cNvSpPr>
                <p:nvPr/>
              </p:nvSpPr>
              <p:spPr bwMode="auto">
                <a:xfrm>
                  <a:off x="4837" y="614"/>
                  <a:ext cx="126" cy="11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62" name="Oval 16"/>
                <p:cNvSpPr>
                  <a:spLocks noChangeArrowheads="1"/>
                </p:cNvSpPr>
                <p:nvPr/>
              </p:nvSpPr>
              <p:spPr bwMode="auto">
                <a:xfrm>
                  <a:off x="5048" y="1338"/>
                  <a:ext cx="126" cy="11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6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324" y="804"/>
                  <a:ext cx="295" cy="68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s-ES"/>
                </a:p>
              </p:txBody>
            </p:sp>
            <p:sp>
              <p:nvSpPr>
                <p:cNvPr id="3164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922" y="728"/>
                  <a:ext cx="167" cy="61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s-ES"/>
                </a:p>
              </p:txBody>
            </p:sp>
            <p:sp>
              <p:nvSpPr>
                <p:cNvPr id="316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478" y="1048"/>
                  <a:ext cx="1514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s-ES"/>
                </a:p>
              </p:txBody>
            </p:sp>
            <p:sp>
              <p:nvSpPr>
                <p:cNvPr id="316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231" y="943"/>
                  <a:ext cx="26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b="1">
                      <a:solidFill>
                        <a:schemeClr val="tx2"/>
                      </a:solidFill>
                      <a:sym typeface="Symbol" pitchFamily="18" charset="2"/>
                    </a:rPr>
                    <a:t></a:t>
                  </a:r>
                  <a:r>
                    <a:rPr lang="es-ES_tradnl" baseline="-25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  <a:endParaRPr lang="es-ES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6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080" y="1152"/>
                  <a:ext cx="26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b="1">
                      <a:solidFill>
                        <a:schemeClr val="tx2"/>
                      </a:solidFill>
                      <a:sym typeface="Symbol" pitchFamily="18" charset="2"/>
                    </a:rPr>
                    <a:t></a:t>
                  </a:r>
                  <a:r>
                    <a:rPr lang="es-ES_tradnl" baseline="-25000">
                      <a:solidFill>
                        <a:schemeClr val="tx2"/>
                      </a:solidFill>
                      <a:sym typeface="Symbol" pitchFamily="18" charset="2"/>
                    </a:rPr>
                    <a:t>2</a:t>
                  </a:r>
                  <a:endParaRPr lang="es-ES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6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040" y="912"/>
                  <a:ext cx="26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b="1">
                      <a:solidFill>
                        <a:schemeClr val="tx2"/>
                      </a:solidFill>
                      <a:sym typeface="Symbol" pitchFamily="18" charset="2"/>
                    </a:rPr>
                    <a:t></a:t>
                  </a:r>
                  <a:r>
                    <a:rPr lang="es-ES_tradnl" baseline="-25000">
                      <a:solidFill>
                        <a:schemeClr val="tx2"/>
                      </a:solidFill>
                      <a:sym typeface="Symbol" pitchFamily="18" charset="2"/>
                    </a:rPr>
                    <a:t>3</a:t>
                  </a:r>
                  <a:endParaRPr lang="es-ES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6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48" y="672"/>
                  <a:ext cx="19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/>
                    <a:t>1</a:t>
                  </a:r>
                </a:p>
              </p:txBody>
            </p:sp>
            <p:sp>
              <p:nvSpPr>
                <p:cNvPr id="317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360" y="1344"/>
                  <a:ext cx="19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/>
                    <a:t>2</a:t>
                  </a:r>
                </a:p>
              </p:txBody>
            </p:sp>
            <p:sp>
              <p:nvSpPr>
                <p:cNvPr id="317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704" y="576"/>
                  <a:ext cx="19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/>
                    <a:t>3</a:t>
                  </a:r>
                </a:p>
              </p:txBody>
            </p:sp>
            <p:sp>
              <p:nvSpPr>
                <p:cNvPr id="317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896" y="1248"/>
                  <a:ext cx="19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/>
                    <a:t>4</a:t>
                  </a:r>
                </a:p>
              </p:txBody>
            </p:sp>
            <p:sp>
              <p:nvSpPr>
                <p:cNvPr id="317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552" y="1532"/>
                  <a:ext cx="62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/>
                    <a:t>1,2 </a:t>
                  </a:r>
                  <a:r>
                    <a:rPr lang="es-ES">
                      <a:sym typeface="Symbol" pitchFamily="18" charset="2"/>
                    </a:rPr>
                    <a:t></a:t>
                  </a:r>
                  <a:r>
                    <a:rPr lang="es-ES"/>
                    <a:t> c</a:t>
                  </a:r>
                </a:p>
              </p:txBody>
            </p:sp>
            <p:sp>
              <p:nvSpPr>
                <p:cNvPr id="317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224" y="1532"/>
                  <a:ext cx="6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/>
                    <a:t>3,4 </a:t>
                  </a:r>
                  <a:r>
                    <a:rPr lang="es-ES">
                      <a:sym typeface="Symbol" pitchFamily="18" charset="2"/>
                    </a:rPr>
                    <a:t></a:t>
                  </a:r>
                  <a:r>
                    <a:rPr lang="es-ES"/>
                    <a:t> n</a:t>
                  </a:r>
                </a:p>
              </p:txBody>
            </p:sp>
          </p:grpSp>
        </p:grpSp>
        <p:sp>
          <p:nvSpPr>
            <p:cNvPr id="3155" name="Text Box 44"/>
            <p:cNvSpPr txBox="1">
              <a:spLocks noChangeArrowheads="1"/>
            </p:cNvSpPr>
            <p:nvPr/>
          </p:nvSpPr>
          <p:spPr bwMode="auto">
            <a:xfrm>
              <a:off x="2200" y="1752"/>
              <a:ext cx="424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/>
                <a:t>ccnn</a:t>
              </a:r>
            </a:p>
          </p:txBody>
        </p:sp>
        <p:sp>
          <p:nvSpPr>
            <p:cNvPr id="3156" name="Line 45"/>
            <p:cNvSpPr>
              <a:spLocks noChangeShapeType="1"/>
            </p:cNvSpPr>
            <p:nvPr/>
          </p:nvSpPr>
          <p:spPr bwMode="auto">
            <a:xfrm>
              <a:off x="2412" y="18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86" name="Group 87"/>
          <p:cNvGrpSpPr>
            <a:grpSpLocks/>
          </p:cNvGrpSpPr>
          <p:nvPr/>
        </p:nvGrpSpPr>
        <p:grpSpPr bwMode="auto">
          <a:xfrm>
            <a:off x="5076825" y="1916113"/>
            <a:ext cx="3429000" cy="2286000"/>
            <a:chOff x="3243" y="1207"/>
            <a:chExt cx="2160" cy="1440"/>
          </a:xfrm>
        </p:grpSpPr>
        <p:grpSp>
          <p:nvGrpSpPr>
            <p:cNvPr id="3134" name="Group 47"/>
            <p:cNvGrpSpPr>
              <a:grpSpLocks/>
            </p:cNvGrpSpPr>
            <p:nvPr/>
          </p:nvGrpSpPr>
          <p:grpSpPr bwMode="auto">
            <a:xfrm>
              <a:off x="3243" y="1207"/>
              <a:ext cx="2160" cy="1440"/>
              <a:chOff x="3408" y="528"/>
              <a:chExt cx="2160" cy="1440"/>
            </a:xfrm>
          </p:grpSpPr>
          <p:sp>
            <p:nvSpPr>
              <p:cNvPr id="3137" name="Rectangle 48"/>
              <p:cNvSpPr>
                <a:spLocks noChangeArrowheads="1"/>
              </p:cNvSpPr>
              <p:nvPr/>
            </p:nvSpPr>
            <p:spPr bwMode="auto">
              <a:xfrm>
                <a:off x="3408" y="528"/>
                <a:ext cx="2160" cy="1440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138" name="Oval 49"/>
              <p:cNvSpPr>
                <a:spLocks noChangeArrowheads="1"/>
              </p:cNvSpPr>
              <p:nvPr/>
            </p:nvSpPr>
            <p:spPr bwMode="auto">
              <a:xfrm flipV="1">
                <a:off x="3801" y="690"/>
                <a:ext cx="126" cy="114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39" name="Oval 50"/>
              <p:cNvSpPr>
                <a:spLocks noChangeArrowheads="1"/>
              </p:cNvSpPr>
              <p:nvPr/>
            </p:nvSpPr>
            <p:spPr bwMode="auto">
              <a:xfrm flipV="1">
                <a:off x="3456" y="1422"/>
                <a:ext cx="127" cy="11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40" name="Oval 51"/>
              <p:cNvSpPr>
                <a:spLocks noChangeArrowheads="1"/>
              </p:cNvSpPr>
              <p:nvPr/>
            </p:nvSpPr>
            <p:spPr bwMode="auto">
              <a:xfrm>
                <a:off x="5062" y="614"/>
                <a:ext cx="126" cy="1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41" name="Oval 52"/>
              <p:cNvSpPr>
                <a:spLocks noChangeArrowheads="1"/>
              </p:cNvSpPr>
              <p:nvPr/>
            </p:nvSpPr>
            <p:spPr bwMode="auto">
              <a:xfrm>
                <a:off x="5273" y="1338"/>
                <a:ext cx="126" cy="1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42" name="Line 53"/>
              <p:cNvSpPr>
                <a:spLocks noChangeShapeType="1"/>
              </p:cNvSpPr>
              <p:nvPr/>
            </p:nvSpPr>
            <p:spPr bwMode="auto">
              <a:xfrm flipV="1">
                <a:off x="3560" y="804"/>
                <a:ext cx="284" cy="6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3143" name="Line 54"/>
              <p:cNvSpPr>
                <a:spLocks noChangeShapeType="1"/>
              </p:cNvSpPr>
              <p:nvPr/>
            </p:nvSpPr>
            <p:spPr bwMode="auto">
              <a:xfrm flipH="1" flipV="1">
                <a:off x="5147" y="728"/>
                <a:ext cx="167" cy="61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3144" name="Line 55"/>
              <p:cNvSpPr>
                <a:spLocks noChangeShapeType="1"/>
              </p:cNvSpPr>
              <p:nvPr/>
            </p:nvSpPr>
            <p:spPr bwMode="auto">
              <a:xfrm flipV="1">
                <a:off x="3703" y="1048"/>
                <a:ext cx="1514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3145" name="Text Box 56"/>
              <p:cNvSpPr txBox="1">
                <a:spLocks noChangeArrowheads="1"/>
              </p:cNvSpPr>
              <p:nvPr/>
            </p:nvSpPr>
            <p:spPr bwMode="auto">
              <a:xfrm>
                <a:off x="3456" y="943"/>
                <a:ext cx="26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b="1">
                    <a:solidFill>
                      <a:schemeClr val="tx2"/>
                    </a:solidFill>
                    <a:sym typeface="Symbol" pitchFamily="18" charset="2"/>
                  </a:rPr>
                  <a:t></a:t>
                </a:r>
                <a:r>
                  <a:rPr lang="es-ES_tradnl" baseline="-25000">
                    <a:solidFill>
                      <a:schemeClr val="tx2"/>
                    </a:solidFill>
                    <a:sym typeface="Symbol" pitchFamily="18" charset="2"/>
                  </a:rPr>
                  <a:t>1</a:t>
                </a:r>
                <a:endParaRPr lang="es-ES" baseline="-250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6" name="Text Box 57"/>
              <p:cNvSpPr txBox="1">
                <a:spLocks noChangeArrowheads="1"/>
              </p:cNvSpPr>
              <p:nvPr/>
            </p:nvSpPr>
            <p:spPr bwMode="auto">
              <a:xfrm>
                <a:off x="4305" y="1152"/>
                <a:ext cx="26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b="1">
                    <a:solidFill>
                      <a:schemeClr val="tx2"/>
                    </a:solidFill>
                    <a:sym typeface="Symbol" pitchFamily="18" charset="2"/>
                  </a:rPr>
                  <a:t></a:t>
                </a:r>
                <a:r>
                  <a:rPr lang="es-ES_tradnl" baseline="-25000">
                    <a:solidFill>
                      <a:schemeClr val="tx2"/>
                    </a:solidFill>
                    <a:sym typeface="Symbol" pitchFamily="18" charset="2"/>
                  </a:rPr>
                  <a:t>2</a:t>
                </a:r>
                <a:endParaRPr lang="es-ES" baseline="-250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7" name="Text Box 58"/>
              <p:cNvSpPr txBox="1">
                <a:spLocks noChangeArrowheads="1"/>
              </p:cNvSpPr>
              <p:nvPr/>
            </p:nvSpPr>
            <p:spPr bwMode="auto">
              <a:xfrm>
                <a:off x="5265" y="912"/>
                <a:ext cx="26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b="1">
                    <a:solidFill>
                      <a:schemeClr val="tx2"/>
                    </a:solidFill>
                    <a:sym typeface="Symbol" pitchFamily="18" charset="2"/>
                  </a:rPr>
                  <a:t></a:t>
                </a:r>
                <a:r>
                  <a:rPr lang="es-ES_tradnl" baseline="-25000">
                    <a:solidFill>
                      <a:schemeClr val="tx2"/>
                    </a:solidFill>
                    <a:sym typeface="Symbol" pitchFamily="18" charset="2"/>
                  </a:rPr>
                  <a:t>3</a:t>
                </a:r>
                <a:endParaRPr lang="es-ES" baseline="-250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8" name="Text Box 59"/>
              <p:cNvSpPr txBox="1">
                <a:spLocks noChangeArrowheads="1"/>
              </p:cNvSpPr>
              <p:nvPr/>
            </p:nvSpPr>
            <p:spPr bwMode="auto">
              <a:xfrm>
                <a:off x="3873" y="672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/>
                  <a:t>1</a:t>
                </a:r>
              </a:p>
            </p:txBody>
          </p:sp>
          <p:sp>
            <p:nvSpPr>
              <p:cNvPr id="3149" name="Text Box 60"/>
              <p:cNvSpPr txBox="1">
                <a:spLocks noChangeArrowheads="1"/>
              </p:cNvSpPr>
              <p:nvPr/>
            </p:nvSpPr>
            <p:spPr bwMode="auto">
              <a:xfrm>
                <a:off x="3585" y="1344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/>
                  <a:t>2</a:t>
                </a:r>
              </a:p>
            </p:txBody>
          </p:sp>
          <p:sp>
            <p:nvSpPr>
              <p:cNvPr id="3150" name="Text Box 61"/>
              <p:cNvSpPr txBox="1">
                <a:spLocks noChangeArrowheads="1"/>
              </p:cNvSpPr>
              <p:nvPr/>
            </p:nvSpPr>
            <p:spPr bwMode="auto">
              <a:xfrm>
                <a:off x="4929" y="576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/>
                  <a:t>3</a:t>
                </a:r>
              </a:p>
            </p:txBody>
          </p:sp>
          <p:sp>
            <p:nvSpPr>
              <p:cNvPr id="3151" name="Text Box 62"/>
              <p:cNvSpPr txBox="1">
                <a:spLocks noChangeArrowheads="1"/>
              </p:cNvSpPr>
              <p:nvPr/>
            </p:nvSpPr>
            <p:spPr bwMode="auto">
              <a:xfrm>
                <a:off x="5121" y="1248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/>
                  <a:t>4</a:t>
                </a:r>
              </a:p>
            </p:txBody>
          </p:sp>
          <p:sp>
            <p:nvSpPr>
              <p:cNvPr id="3152" name="Text Box 63"/>
              <p:cNvSpPr txBox="1">
                <a:spLocks noChangeArrowheads="1"/>
              </p:cNvSpPr>
              <p:nvPr/>
            </p:nvSpPr>
            <p:spPr bwMode="auto">
              <a:xfrm>
                <a:off x="3777" y="1532"/>
                <a:ext cx="6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/>
                  <a:t>1,2 </a:t>
                </a:r>
                <a:r>
                  <a:rPr lang="es-ES">
                    <a:sym typeface="Symbol" pitchFamily="18" charset="2"/>
                  </a:rPr>
                  <a:t></a:t>
                </a:r>
                <a:r>
                  <a:rPr lang="es-ES"/>
                  <a:t> c</a:t>
                </a:r>
              </a:p>
            </p:txBody>
          </p:sp>
          <p:sp>
            <p:nvSpPr>
              <p:cNvPr id="3153" name="Text Box 64"/>
              <p:cNvSpPr txBox="1">
                <a:spLocks noChangeArrowheads="1"/>
              </p:cNvSpPr>
              <p:nvPr/>
            </p:nvSpPr>
            <p:spPr bwMode="auto">
              <a:xfrm>
                <a:off x="4449" y="1532"/>
                <a:ext cx="6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/>
                  <a:t>3,4 </a:t>
                </a:r>
                <a:r>
                  <a:rPr lang="es-ES">
                    <a:sym typeface="Symbol" pitchFamily="18" charset="2"/>
                  </a:rPr>
                  <a:t></a:t>
                </a:r>
                <a:r>
                  <a:rPr lang="es-ES"/>
                  <a:t> n</a:t>
                </a:r>
              </a:p>
            </p:txBody>
          </p:sp>
        </p:grpSp>
        <p:sp>
          <p:nvSpPr>
            <p:cNvPr id="3135" name="Text Box 85"/>
            <p:cNvSpPr txBox="1">
              <a:spLocks noChangeArrowheads="1"/>
            </p:cNvSpPr>
            <p:nvPr/>
          </p:nvSpPr>
          <p:spPr bwMode="auto">
            <a:xfrm>
              <a:off x="4105" y="1298"/>
              <a:ext cx="424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/>
                <a:t>cncn</a:t>
              </a:r>
            </a:p>
          </p:txBody>
        </p:sp>
        <p:sp>
          <p:nvSpPr>
            <p:cNvPr id="3136" name="Line 86"/>
            <p:cNvSpPr>
              <a:spLocks noChangeShapeType="1"/>
            </p:cNvSpPr>
            <p:nvPr/>
          </p:nvSpPr>
          <p:spPr bwMode="auto">
            <a:xfrm>
              <a:off x="4317" y="138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87" name="Line 104"/>
          <p:cNvSpPr>
            <a:spLocks noChangeShapeType="1"/>
          </p:cNvSpPr>
          <p:nvPr/>
        </p:nvSpPr>
        <p:spPr bwMode="auto">
          <a:xfrm>
            <a:off x="4572000" y="1773238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8" name="Group 138"/>
          <p:cNvGrpSpPr>
            <a:grpSpLocks/>
          </p:cNvGrpSpPr>
          <p:nvPr/>
        </p:nvGrpSpPr>
        <p:grpSpPr bwMode="auto">
          <a:xfrm>
            <a:off x="550863" y="4005263"/>
            <a:ext cx="7948612" cy="1871662"/>
            <a:chOff x="347" y="2523"/>
            <a:chExt cx="5007" cy="1179"/>
          </a:xfrm>
        </p:grpSpPr>
        <p:grpSp>
          <p:nvGrpSpPr>
            <p:cNvPr id="3125" name="Group 102"/>
            <p:cNvGrpSpPr>
              <a:grpSpLocks/>
            </p:cNvGrpSpPr>
            <p:nvPr/>
          </p:nvGrpSpPr>
          <p:grpSpPr bwMode="auto">
            <a:xfrm>
              <a:off x="521" y="2750"/>
              <a:ext cx="1905" cy="432"/>
              <a:chOff x="839" y="2886"/>
              <a:chExt cx="1905" cy="432"/>
            </a:xfrm>
          </p:grpSpPr>
          <p:sp>
            <p:nvSpPr>
              <p:cNvPr id="3133" name="Rectangle 7"/>
              <p:cNvSpPr>
                <a:spLocks noChangeArrowheads="1"/>
              </p:cNvSpPr>
              <p:nvPr/>
            </p:nvSpPr>
            <p:spPr bwMode="auto">
              <a:xfrm>
                <a:off x="839" y="2886"/>
                <a:ext cx="1905" cy="43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graphicFrame>
            <p:nvGraphicFramePr>
              <p:cNvPr id="3078" name="Object 6"/>
              <p:cNvGraphicFramePr>
                <a:graphicFrameLocks noChangeAspect="1"/>
              </p:cNvGraphicFramePr>
              <p:nvPr/>
            </p:nvGraphicFramePr>
            <p:xfrm>
              <a:off x="871" y="2934"/>
              <a:ext cx="1758" cy="335"/>
            </p:xfrm>
            <a:graphic>
              <a:graphicData uri="http://schemas.openxmlformats.org/presentationml/2006/ole">
                <p:oleObj spid="_x0000_s3078" name="Equation" r:id="rId5" imgW="1726920" imgH="330120" progId="">
                  <p:embed/>
                </p:oleObj>
              </a:graphicData>
            </a:graphic>
          </p:graphicFrame>
        </p:grpSp>
        <p:sp>
          <p:nvSpPr>
            <p:cNvPr id="3126" name="Rectangle 90"/>
            <p:cNvSpPr>
              <a:spLocks noChangeArrowheads="1"/>
            </p:cNvSpPr>
            <p:nvPr/>
          </p:nvSpPr>
          <p:spPr bwMode="auto">
            <a:xfrm>
              <a:off x="3267" y="3387"/>
              <a:ext cx="2087" cy="25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s-ES" i="1">
                  <a:solidFill>
                    <a:srgbClr val="FF3300"/>
                  </a:solidFill>
                </a:rPr>
                <a:t>C</a:t>
              </a:r>
              <a:r>
                <a:rPr lang="es-ES">
                  <a:solidFill>
                    <a:srgbClr val="FF3300"/>
                  </a:solidFill>
                </a:rPr>
                <a:t>-parity is a good symmetry.</a:t>
              </a:r>
            </a:p>
          </p:txBody>
        </p:sp>
        <p:grpSp>
          <p:nvGrpSpPr>
            <p:cNvPr id="3127" name="Group 103"/>
            <p:cNvGrpSpPr>
              <a:grpSpLocks/>
            </p:cNvGrpSpPr>
            <p:nvPr/>
          </p:nvGrpSpPr>
          <p:grpSpPr bwMode="auto">
            <a:xfrm>
              <a:off x="3334" y="2771"/>
              <a:ext cx="1859" cy="432"/>
              <a:chOff x="6101" y="2013"/>
              <a:chExt cx="1859" cy="432"/>
            </a:xfrm>
          </p:grpSpPr>
          <p:sp>
            <p:nvSpPr>
              <p:cNvPr id="3132" name="Rectangle 91"/>
              <p:cNvSpPr>
                <a:spLocks noChangeArrowheads="1"/>
              </p:cNvSpPr>
              <p:nvPr/>
            </p:nvSpPr>
            <p:spPr bwMode="auto">
              <a:xfrm>
                <a:off x="6101" y="2013"/>
                <a:ext cx="1859" cy="43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graphicFrame>
            <p:nvGraphicFramePr>
              <p:cNvPr id="3077" name="Object 5"/>
              <p:cNvGraphicFramePr>
                <a:graphicFrameLocks noChangeAspect="1"/>
              </p:cNvGraphicFramePr>
              <p:nvPr/>
            </p:nvGraphicFramePr>
            <p:xfrm>
              <a:off x="6177" y="2086"/>
              <a:ext cx="1668" cy="284"/>
            </p:xfrm>
            <a:graphic>
              <a:graphicData uri="http://schemas.openxmlformats.org/presentationml/2006/ole">
                <p:oleObj spid="_x0000_s3077" name="Equation" r:id="rId6" imgW="1638000" imgH="279360" progId="">
                  <p:embed/>
                </p:oleObj>
              </a:graphicData>
            </a:graphic>
          </p:graphicFrame>
        </p:grpSp>
        <p:sp>
          <p:nvSpPr>
            <p:cNvPr id="3128" name="Line 100"/>
            <p:cNvSpPr>
              <a:spLocks noChangeShapeType="1"/>
            </p:cNvSpPr>
            <p:nvPr/>
          </p:nvSpPr>
          <p:spPr bwMode="auto">
            <a:xfrm>
              <a:off x="4286" y="256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29" name="Line 105"/>
            <p:cNvSpPr>
              <a:spLocks noChangeShapeType="1"/>
            </p:cNvSpPr>
            <p:nvPr/>
          </p:nvSpPr>
          <p:spPr bwMode="auto">
            <a:xfrm>
              <a:off x="1429" y="2523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30" name="Rectangle 106"/>
            <p:cNvSpPr>
              <a:spLocks noChangeArrowheads="1"/>
            </p:cNvSpPr>
            <p:nvPr/>
          </p:nvSpPr>
          <p:spPr bwMode="auto">
            <a:xfrm>
              <a:off x="347" y="3385"/>
              <a:ext cx="2268" cy="25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s-ES">
                  <a:solidFill>
                    <a:srgbClr val="FF3300"/>
                  </a:solidFill>
                </a:rPr>
                <a:t>Pauli principle must be imposed.</a:t>
              </a:r>
            </a:p>
          </p:txBody>
        </p:sp>
        <p:sp>
          <p:nvSpPr>
            <p:cNvPr id="3131" name="Line 137"/>
            <p:cNvSpPr>
              <a:spLocks noChangeShapeType="1"/>
            </p:cNvSpPr>
            <p:nvPr/>
          </p:nvSpPr>
          <p:spPr bwMode="auto">
            <a:xfrm>
              <a:off x="2880" y="2750"/>
              <a:ext cx="0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00400" y="2514600"/>
          <a:ext cx="2743200" cy="1828800"/>
        </p:xfrm>
        <a:graphic>
          <a:graphicData uri="http://schemas.openxmlformats.org/presentationml/2006/ole">
            <p:oleObj spid="_x0000_s3074" name="Imagen" r:id="rId7" imgW="2743200" imgH="1828800" progId="Word.Picture.8">
              <p:embed/>
            </p:oleObj>
          </a:graphicData>
        </a:graphic>
      </p:graphicFrame>
      <p:grpSp>
        <p:nvGrpSpPr>
          <p:cNvPr id="11" name="Group 144"/>
          <p:cNvGrpSpPr>
            <a:grpSpLocks/>
          </p:cNvGrpSpPr>
          <p:nvPr/>
        </p:nvGrpSpPr>
        <p:grpSpPr bwMode="auto">
          <a:xfrm>
            <a:off x="395288" y="4410075"/>
            <a:ext cx="8423275" cy="1395413"/>
            <a:chOff x="295" y="3793"/>
            <a:chExt cx="5306" cy="879"/>
          </a:xfrm>
        </p:grpSpPr>
        <p:sp>
          <p:nvSpPr>
            <p:cNvPr id="3122" name="Rectangle 31"/>
            <p:cNvSpPr>
              <a:spLocks noChangeArrowheads="1"/>
            </p:cNvSpPr>
            <p:nvPr/>
          </p:nvSpPr>
          <p:spPr bwMode="auto">
            <a:xfrm>
              <a:off x="295" y="3793"/>
              <a:ext cx="5306" cy="87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123" name="Text Box 134"/>
            <p:cNvSpPr txBox="1">
              <a:spLocks noChangeArrowheads="1"/>
            </p:cNvSpPr>
            <p:nvPr/>
          </p:nvSpPr>
          <p:spPr bwMode="auto">
            <a:xfrm>
              <a:off x="385" y="3843"/>
              <a:ext cx="51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ES" sz="1800" i="1">
                  <a:solidFill>
                    <a:schemeClr val="accent2"/>
                  </a:solidFill>
                </a:rPr>
                <a:t>Hyperspherical Harmonics:</a:t>
              </a:r>
              <a:r>
                <a:rPr lang="es-ES" sz="1800"/>
                <a:t> Radial part is expanded into HH functions, hyperangular part, (up to a K</a:t>
              </a:r>
              <a:r>
                <a:rPr lang="es-ES" sz="1800" baseline="-25000"/>
                <a:t>max</a:t>
              </a:r>
              <a:r>
                <a:rPr lang="es-ES" sz="1800"/>
                <a:t> value) and a sum of Laguerre functions, hyperradial part.</a:t>
              </a: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703" y="4320"/>
            <a:ext cx="2578" cy="297"/>
          </p:xfrm>
          <a:graphic>
            <a:graphicData uri="http://schemas.openxmlformats.org/presentationml/2006/ole">
              <p:oleObj spid="_x0000_s3076" name="Ecuación" r:id="rId8" imgW="2425680" imgH="279360" progId="Equation.3">
                <p:embed/>
              </p:oleObj>
            </a:graphicData>
          </a:graphic>
        </p:graphicFrame>
        <p:sp>
          <p:nvSpPr>
            <p:cNvPr id="3124" name="Text Box 143"/>
            <p:cNvSpPr txBox="1">
              <a:spLocks noChangeArrowheads="1"/>
            </p:cNvSpPr>
            <p:nvPr/>
          </p:nvSpPr>
          <p:spPr bwMode="auto">
            <a:xfrm>
              <a:off x="3560" y="4320"/>
              <a:ext cx="18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ES" sz="1600" i="1">
                  <a:solidFill>
                    <a:srgbClr val="FF3300"/>
                  </a:solidFill>
                </a:rPr>
                <a:t>Phys. Rev. D 79, 074010 (2009).</a:t>
              </a:r>
              <a:endParaRPr lang="es-ES" sz="1600">
                <a:solidFill>
                  <a:srgbClr val="FF3300"/>
                </a:solidFill>
              </a:endParaRPr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395288" y="4413250"/>
            <a:ext cx="8423275" cy="1395413"/>
            <a:chOff x="205" y="3912"/>
            <a:chExt cx="5306" cy="879"/>
          </a:xfrm>
        </p:grpSpPr>
        <p:sp>
          <p:nvSpPr>
            <p:cNvPr id="3120" name="Rectangle 146"/>
            <p:cNvSpPr>
              <a:spLocks noChangeArrowheads="1"/>
            </p:cNvSpPr>
            <p:nvPr/>
          </p:nvSpPr>
          <p:spPr bwMode="auto">
            <a:xfrm>
              <a:off x="205" y="3912"/>
              <a:ext cx="5306" cy="87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497" y="4530"/>
            <a:ext cx="2608" cy="215"/>
          </p:xfrm>
          <a:graphic>
            <a:graphicData uri="http://schemas.openxmlformats.org/presentationml/2006/ole">
              <p:oleObj spid="_x0000_s3075" name="Ecuación" r:id="rId9" imgW="2920680" imgH="241200" progId="Equation.3">
                <p:embed/>
              </p:oleObj>
            </a:graphicData>
          </a:graphic>
        </p:graphicFrame>
        <p:sp>
          <p:nvSpPr>
            <p:cNvPr id="3121" name="Text Box 148"/>
            <p:cNvSpPr txBox="1">
              <a:spLocks noChangeArrowheads="1"/>
            </p:cNvSpPr>
            <p:nvPr/>
          </p:nvSpPr>
          <p:spPr bwMode="auto">
            <a:xfrm>
              <a:off x="295" y="3962"/>
              <a:ext cx="512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ES" sz="1800" i="1">
                  <a:solidFill>
                    <a:schemeClr val="accent2"/>
                  </a:solidFill>
                </a:rPr>
                <a:t>Variational method:</a:t>
              </a:r>
              <a:r>
                <a:rPr lang="es-ES" sz="1800"/>
                <a:t> Radial part is expanded into generalized gaussians. </a:t>
              </a:r>
              <a:r>
                <a:rPr lang="es-ES_tradnl" sz="1800"/>
                <a:t>Each generalized gaussian contains an infinite number of relative angular momentum, </a:t>
              </a:r>
              <a:r>
                <a:rPr lang="es-ES_tradnl" sz="1800" b="1"/>
                <a:t>L=0 </a:t>
              </a:r>
              <a:r>
                <a:rPr lang="es-ES_tradnl" sz="1800"/>
                <a:t>and </a:t>
              </a:r>
              <a:r>
                <a:rPr lang="es-ES_tradnl" sz="1800" b="1"/>
                <a:t>positive parity</a:t>
              </a:r>
              <a:endParaRPr lang="es-ES" sz="1800" b="1"/>
            </a:p>
          </p:txBody>
        </p:sp>
      </p:grpSp>
      <p:grpSp>
        <p:nvGrpSpPr>
          <p:cNvPr id="13" name="Group 179"/>
          <p:cNvGrpSpPr>
            <a:grpSpLocks/>
          </p:cNvGrpSpPr>
          <p:nvPr/>
        </p:nvGrpSpPr>
        <p:grpSpPr bwMode="auto">
          <a:xfrm>
            <a:off x="2484438" y="2852738"/>
            <a:ext cx="4032250" cy="2232025"/>
            <a:chOff x="1565" y="4156"/>
            <a:chExt cx="2540" cy="1406"/>
          </a:xfrm>
        </p:grpSpPr>
        <p:sp>
          <p:nvSpPr>
            <p:cNvPr id="3092" name="Rectangle 178"/>
            <p:cNvSpPr>
              <a:spLocks noChangeArrowheads="1"/>
            </p:cNvSpPr>
            <p:nvPr/>
          </p:nvSpPr>
          <p:spPr bwMode="auto">
            <a:xfrm>
              <a:off x="1565" y="4156"/>
              <a:ext cx="2540" cy="14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3" name="Rectangle 150"/>
            <p:cNvSpPr>
              <a:spLocks noChangeArrowheads="1"/>
            </p:cNvSpPr>
            <p:nvPr/>
          </p:nvSpPr>
          <p:spPr bwMode="auto">
            <a:xfrm>
              <a:off x="2869" y="4675"/>
              <a:ext cx="1052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>
                  <a:solidFill>
                    <a:schemeClr val="accent2"/>
                  </a:solidFill>
                </a:rPr>
                <a:t>VM</a:t>
              </a:r>
            </a:p>
          </p:txBody>
        </p:sp>
        <p:sp>
          <p:nvSpPr>
            <p:cNvPr id="3094" name="Rectangle 151"/>
            <p:cNvSpPr>
              <a:spLocks noChangeArrowheads="1"/>
            </p:cNvSpPr>
            <p:nvPr/>
          </p:nvSpPr>
          <p:spPr bwMode="auto">
            <a:xfrm>
              <a:off x="1816" y="4675"/>
              <a:ext cx="1053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>
                  <a:solidFill>
                    <a:schemeClr val="accent2"/>
                  </a:solidFill>
                </a:rPr>
                <a:t>HH</a:t>
              </a:r>
            </a:p>
          </p:txBody>
        </p:sp>
        <p:sp>
          <p:nvSpPr>
            <p:cNvPr id="3095" name="Rectangle 152"/>
            <p:cNvSpPr>
              <a:spLocks noChangeArrowheads="1"/>
            </p:cNvSpPr>
            <p:nvPr/>
          </p:nvSpPr>
          <p:spPr bwMode="auto">
            <a:xfrm>
              <a:off x="3395" y="5175"/>
              <a:ext cx="526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/>
                <a:t>0.363</a:t>
              </a:r>
            </a:p>
          </p:txBody>
        </p:sp>
        <p:sp>
          <p:nvSpPr>
            <p:cNvPr id="3096" name="Rectangle 153"/>
            <p:cNvSpPr>
              <a:spLocks noChangeArrowheads="1"/>
            </p:cNvSpPr>
            <p:nvPr/>
          </p:nvSpPr>
          <p:spPr bwMode="auto">
            <a:xfrm>
              <a:off x="2869" y="5175"/>
              <a:ext cx="526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/>
                <a:t>3861.4</a:t>
              </a:r>
            </a:p>
          </p:txBody>
        </p:sp>
        <p:sp>
          <p:nvSpPr>
            <p:cNvPr id="3097" name="Rectangle 154"/>
            <p:cNvSpPr>
              <a:spLocks noChangeArrowheads="1"/>
            </p:cNvSpPr>
            <p:nvPr/>
          </p:nvSpPr>
          <p:spPr bwMode="auto">
            <a:xfrm>
              <a:off x="2342" y="5175"/>
              <a:ext cx="527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/>
                <a:t>0.367</a:t>
              </a:r>
            </a:p>
          </p:txBody>
        </p:sp>
        <p:sp>
          <p:nvSpPr>
            <p:cNvPr id="3098" name="Rectangle 155"/>
            <p:cNvSpPr>
              <a:spLocks noChangeArrowheads="1"/>
            </p:cNvSpPr>
            <p:nvPr/>
          </p:nvSpPr>
          <p:spPr bwMode="auto">
            <a:xfrm>
              <a:off x="1816" y="5175"/>
              <a:ext cx="526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/>
                <a:t>3860.6</a:t>
              </a:r>
            </a:p>
          </p:txBody>
        </p:sp>
        <p:sp>
          <p:nvSpPr>
            <p:cNvPr id="3099" name="Rectangle 156"/>
            <p:cNvSpPr>
              <a:spLocks noChangeArrowheads="1"/>
            </p:cNvSpPr>
            <p:nvPr/>
          </p:nvSpPr>
          <p:spPr bwMode="auto">
            <a:xfrm>
              <a:off x="3395" y="4925"/>
              <a:ext cx="526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>
                  <a:solidFill>
                    <a:schemeClr val="accent2"/>
                  </a:solidFill>
                </a:rPr>
                <a:t>RMS</a:t>
              </a:r>
            </a:p>
          </p:txBody>
        </p:sp>
        <p:sp>
          <p:nvSpPr>
            <p:cNvPr id="3100" name="Rectangle 157"/>
            <p:cNvSpPr>
              <a:spLocks noChangeArrowheads="1"/>
            </p:cNvSpPr>
            <p:nvPr/>
          </p:nvSpPr>
          <p:spPr bwMode="auto">
            <a:xfrm>
              <a:off x="2869" y="4925"/>
              <a:ext cx="526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>
                  <a:solidFill>
                    <a:schemeClr val="accent2"/>
                  </a:solidFill>
                </a:rPr>
                <a:t>E</a:t>
              </a:r>
            </a:p>
          </p:txBody>
        </p:sp>
        <p:sp>
          <p:nvSpPr>
            <p:cNvPr id="3101" name="Rectangle 158"/>
            <p:cNvSpPr>
              <a:spLocks noChangeArrowheads="1"/>
            </p:cNvSpPr>
            <p:nvPr/>
          </p:nvSpPr>
          <p:spPr bwMode="auto">
            <a:xfrm>
              <a:off x="2342" y="4925"/>
              <a:ext cx="527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>
                  <a:solidFill>
                    <a:schemeClr val="accent2"/>
                  </a:solidFill>
                </a:rPr>
                <a:t>RMS</a:t>
              </a:r>
            </a:p>
          </p:txBody>
        </p:sp>
        <p:sp>
          <p:nvSpPr>
            <p:cNvPr id="3102" name="Rectangle 159"/>
            <p:cNvSpPr>
              <a:spLocks noChangeArrowheads="1"/>
            </p:cNvSpPr>
            <p:nvPr/>
          </p:nvSpPr>
          <p:spPr bwMode="auto">
            <a:xfrm>
              <a:off x="1816" y="4925"/>
              <a:ext cx="526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1800">
                  <a:solidFill>
                    <a:schemeClr val="accent2"/>
                  </a:solidFill>
                </a:rPr>
                <a:t>E</a:t>
              </a:r>
            </a:p>
          </p:txBody>
        </p:sp>
        <p:sp>
          <p:nvSpPr>
            <p:cNvPr id="3103" name="Line 160"/>
            <p:cNvSpPr>
              <a:spLocks noChangeShapeType="1"/>
            </p:cNvSpPr>
            <p:nvPr/>
          </p:nvSpPr>
          <p:spPr bwMode="auto">
            <a:xfrm>
              <a:off x="1816" y="5175"/>
              <a:ext cx="5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04" name="Line 161"/>
            <p:cNvSpPr>
              <a:spLocks noChangeShapeType="1"/>
            </p:cNvSpPr>
            <p:nvPr/>
          </p:nvSpPr>
          <p:spPr bwMode="auto">
            <a:xfrm>
              <a:off x="3921" y="4675"/>
              <a:ext cx="0" cy="7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05" name="Line 162"/>
            <p:cNvSpPr>
              <a:spLocks noChangeShapeType="1"/>
            </p:cNvSpPr>
            <p:nvPr/>
          </p:nvSpPr>
          <p:spPr bwMode="auto">
            <a:xfrm>
              <a:off x="1816" y="4675"/>
              <a:ext cx="21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06" name="Line 163"/>
            <p:cNvSpPr>
              <a:spLocks noChangeShapeType="1"/>
            </p:cNvSpPr>
            <p:nvPr/>
          </p:nvSpPr>
          <p:spPr bwMode="auto">
            <a:xfrm>
              <a:off x="3395" y="5426"/>
              <a:ext cx="52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07" name="Line 164"/>
            <p:cNvSpPr>
              <a:spLocks noChangeShapeType="1"/>
            </p:cNvSpPr>
            <p:nvPr/>
          </p:nvSpPr>
          <p:spPr bwMode="auto">
            <a:xfrm>
              <a:off x="2869" y="5175"/>
              <a:ext cx="10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08" name="Line 165"/>
            <p:cNvSpPr>
              <a:spLocks noChangeShapeType="1"/>
            </p:cNvSpPr>
            <p:nvPr/>
          </p:nvSpPr>
          <p:spPr bwMode="auto">
            <a:xfrm>
              <a:off x="1816" y="4675"/>
              <a:ext cx="0" cy="7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09" name="Line 166"/>
            <p:cNvSpPr>
              <a:spLocks noChangeShapeType="1"/>
            </p:cNvSpPr>
            <p:nvPr/>
          </p:nvSpPr>
          <p:spPr bwMode="auto">
            <a:xfrm>
              <a:off x="2342" y="5175"/>
              <a:ext cx="52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10" name="Line 167"/>
            <p:cNvSpPr>
              <a:spLocks noChangeShapeType="1"/>
            </p:cNvSpPr>
            <p:nvPr/>
          </p:nvSpPr>
          <p:spPr bwMode="auto">
            <a:xfrm>
              <a:off x="2342" y="5426"/>
              <a:ext cx="10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11" name="Line 168"/>
            <p:cNvSpPr>
              <a:spLocks noChangeShapeType="1"/>
            </p:cNvSpPr>
            <p:nvPr/>
          </p:nvSpPr>
          <p:spPr bwMode="auto">
            <a:xfrm>
              <a:off x="1816" y="5426"/>
              <a:ext cx="52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12" name="Line 169"/>
            <p:cNvSpPr>
              <a:spLocks noChangeShapeType="1"/>
            </p:cNvSpPr>
            <p:nvPr/>
          </p:nvSpPr>
          <p:spPr bwMode="auto">
            <a:xfrm>
              <a:off x="1816" y="4925"/>
              <a:ext cx="2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13" name="Line 170"/>
            <p:cNvSpPr>
              <a:spLocks noChangeShapeType="1"/>
            </p:cNvSpPr>
            <p:nvPr/>
          </p:nvSpPr>
          <p:spPr bwMode="auto">
            <a:xfrm>
              <a:off x="2342" y="4925"/>
              <a:ext cx="0" cy="50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14" name="Line 171"/>
            <p:cNvSpPr>
              <a:spLocks noChangeShapeType="1"/>
            </p:cNvSpPr>
            <p:nvPr/>
          </p:nvSpPr>
          <p:spPr bwMode="auto">
            <a:xfrm>
              <a:off x="2869" y="4675"/>
              <a:ext cx="0" cy="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15" name="Line 172"/>
            <p:cNvSpPr>
              <a:spLocks noChangeShapeType="1"/>
            </p:cNvSpPr>
            <p:nvPr/>
          </p:nvSpPr>
          <p:spPr bwMode="auto">
            <a:xfrm>
              <a:off x="2869" y="4925"/>
              <a:ext cx="0" cy="50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16" name="Line 173"/>
            <p:cNvSpPr>
              <a:spLocks noChangeShapeType="1"/>
            </p:cNvSpPr>
            <p:nvPr/>
          </p:nvSpPr>
          <p:spPr bwMode="auto">
            <a:xfrm>
              <a:off x="3395" y="4925"/>
              <a:ext cx="0" cy="5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3117" name="Text Box 174"/>
            <p:cNvSpPr txBox="1">
              <a:spLocks noChangeArrowheads="1"/>
            </p:cNvSpPr>
            <p:nvPr/>
          </p:nvSpPr>
          <p:spPr bwMode="auto">
            <a:xfrm>
              <a:off x="1816" y="4303"/>
              <a:ext cx="2112" cy="3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400">
                  <a:solidFill>
                    <a:srgbClr val="FF3300"/>
                  </a:solidFill>
                </a:rPr>
                <a:t>L=0 S=1 I=0 ccnn</a:t>
              </a:r>
              <a:endParaRPr lang="en-GB" sz="2400">
                <a:solidFill>
                  <a:srgbClr val="FF3300"/>
                </a:solidFill>
              </a:endParaRPr>
            </a:p>
          </p:txBody>
        </p:sp>
        <p:sp>
          <p:nvSpPr>
            <p:cNvPr id="3118" name="Text Box 175"/>
            <p:cNvSpPr txBox="1">
              <a:spLocks noChangeArrowheads="1"/>
            </p:cNvSpPr>
            <p:nvPr/>
          </p:nvSpPr>
          <p:spPr bwMode="auto">
            <a:xfrm>
              <a:off x="3316" y="4255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ES">
                  <a:solidFill>
                    <a:srgbClr val="FF3300"/>
                  </a:solidFill>
                  <a:cs typeface="Times New Roman" pitchFamily="18" charset="0"/>
                </a:rPr>
                <a:t>–</a:t>
              </a:r>
              <a:endParaRPr lang="es-ES">
                <a:solidFill>
                  <a:srgbClr val="FF3300"/>
                </a:solidFill>
              </a:endParaRPr>
            </a:p>
          </p:txBody>
        </p:sp>
        <p:sp>
          <p:nvSpPr>
            <p:cNvPr id="3119" name="Text Box 176"/>
            <p:cNvSpPr txBox="1">
              <a:spLocks noChangeArrowheads="1"/>
            </p:cNvSpPr>
            <p:nvPr/>
          </p:nvSpPr>
          <p:spPr bwMode="auto">
            <a:xfrm>
              <a:off x="3407" y="4255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ES">
                  <a:solidFill>
                    <a:srgbClr val="FF3300"/>
                  </a:solidFill>
                  <a:cs typeface="Times New Roman" pitchFamily="18" charset="0"/>
                </a:rPr>
                <a:t>–</a:t>
              </a:r>
              <a:endParaRPr lang="es-ES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EFB22/ J. Vijande</a:t>
            </a:r>
            <a:endParaRPr lang="en-GB"/>
          </a:p>
        </p:txBody>
      </p:sp>
      <p:sp>
        <p:nvSpPr>
          <p:cNvPr id="4102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78EF7-163F-4B61-9CC2-655DF9EB735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4213" y="981075"/>
            <a:ext cx="7775575" cy="5111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971550" y="1179513"/>
          <a:ext cx="6985000" cy="4841875"/>
        </p:xfrm>
        <a:graphic>
          <a:graphicData uri="http://schemas.openxmlformats.org/presentationml/2006/ole">
            <p:oleObj spid="_x0000_s4098" name="Plot Document" r:id="rId4" imgW="9211680" imgH="6386040" progId="">
              <p:embed/>
            </p:oleObj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583238" y="1239838"/>
            <a:ext cx="23590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1800"/>
              <a:t>Energías del sistema 4q</a:t>
            </a:r>
            <a:endParaRPr lang="es-ES" sz="1800">
              <a:solidFill>
                <a:srgbClr val="FF0000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 rot="-5400000">
            <a:off x="-1943100" y="3313113"/>
            <a:ext cx="464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>
                <a:solidFill>
                  <a:srgbClr val="CC00FF"/>
                </a:solidFill>
              </a:rPr>
              <a:t>J.V.,  et al., Phys. Rev. D76, 094022 (2007)</a:t>
            </a: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1219200" y="152400"/>
            <a:ext cx="6477000" cy="406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System: ccnn. Model: BCN</a:t>
            </a:r>
            <a:endParaRPr lang="en-GB"/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2286000" y="3581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7" name="Rectangle 23"/>
          <p:cNvSpPr>
            <a:spLocks noChangeArrowheads="1"/>
          </p:cNvSpPr>
          <p:nvPr/>
        </p:nvSpPr>
        <p:spPr bwMode="auto">
          <a:xfrm>
            <a:off x="3863975" y="2906713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3352800" y="4876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9" name="Rectangle 25"/>
          <p:cNvSpPr>
            <a:spLocks noChangeArrowheads="1"/>
          </p:cNvSpPr>
          <p:nvPr/>
        </p:nvSpPr>
        <p:spPr bwMode="auto">
          <a:xfrm>
            <a:off x="2819400" y="3581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0" name="Rectangle 26"/>
          <p:cNvSpPr>
            <a:spLocks noChangeArrowheads="1"/>
          </p:cNvSpPr>
          <p:nvPr/>
        </p:nvSpPr>
        <p:spPr bwMode="auto">
          <a:xfrm>
            <a:off x="5410200" y="3581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1" name="Rectangle 27"/>
          <p:cNvSpPr>
            <a:spLocks noChangeArrowheads="1"/>
          </p:cNvSpPr>
          <p:nvPr/>
        </p:nvSpPr>
        <p:spPr bwMode="auto">
          <a:xfrm>
            <a:off x="4386263" y="1524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2" name="Rectangle 28"/>
          <p:cNvSpPr>
            <a:spLocks noChangeArrowheads="1"/>
          </p:cNvSpPr>
          <p:nvPr/>
        </p:nvSpPr>
        <p:spPr bwMode="auto">
          <a:xfrm>
            <a:off x="1784350" y="5105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3" name="Rectangle 29"/>
          <p:cNvSpPr>
            <a:spLocks noChangeArrowheads="1"/>
          </p:cNvSpPr>
          <p:nvPr/>
        </p:nvSpPr>
        <p:spPr bwMode="auto">
          <a:xfrm>
            <a:off x="6477000" y="4876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4" name="Rectangle 30"/>
          <p:cNvSpPr>
            <a:spLocks noChangeArrowheads="1"/>
          </p:cNvSpPr>
          <p:nvPr/>
        </p:nvSpPr>
        <p:spPr bwMode="auto">
          <a:xfrm>
            <a:off x="5943600" y="3581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4876800" y="5105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" name="Rectangle 32"/>
          <p:cNvSpPr>
            <a:spLocks noChangeArrowheads="1"/>
          </p:cNvSpPr>
          <p:nvPr/>
        </p:nvSpPr>
        <p:spPr bwMode="auto">
          <a:xfrm>
            <a:off x="7489825" y="2339975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7" name="Rectangle 33"/>
          <p:cNvSpPr>
            <a:spLocks noChangeArrowheads="1"/>
          </p:cNvSpPr>
          <p:nvPr/>
        </p:nvSpPr>
        <p:spPr bwMode="auto">
          <a:xfrm>
            <a:off x="6956425" y="2852738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8" name="Line 34"/>
          <p:cNvSpPr>
            <a:spLocks noChangeShapeType="1"/>
          </p:cNvSpPr>
          <p:nvPr/>
        </p:nvSpPr>
        <p:spPr bwMode="auto">
          <a:xfrm>
            <a:off x="4268788" y="293688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19" name="Line 35"/>
          <p:cNvSpPr>
            <a:spLocks noChangeShapeType="1"/>
          </p:cNvSpPr>
          <p:nvPr/>
        </p:nvSpPr>
        <p:spPr bwMode="auto">
          <a:xfrm>
            <a:off x="4049713" y="293688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4099" name="Object 1025"/>
          <p:cNvGraphicFramePr>
            <a:graphicFrameLocks noChangeAspect="1"/>
          </p:cNvGraphicFramePr>
          <p:nvPr/>
        </p:nvGraphicFramePr>
        <p:xfrm>
          <a:off x="976313" y="1171575"/>
          <a:ext cx="6985000" cy="4841875"/>
        </p:xfrm>
        <a:graphic>
          <a:graphicData uri="http://schemas.openxmlformats.org/presentationml/2006/ole">
            <p:oleObj spid="_x0000_s4099" name="Plot Document" r:id="rId5" imgW="9211680" imgH="6386040" progId="">
              <p:embed/>
            </p:oleObj>
          </a:graphicData>
        </a:graphic>
      </p:graphicFrame>
      <p:sp>
        <p:nvSpPr>
          <p:cNvPr id="4120" name="Text Box 49"/>
          <p:cNvSpPr txBox="1">
            <a:spLocks noChangeArrowheads="1"/>
          </p:cNvSpPr>
          <p:nvPr/>
        </p:nvSpPr>
        <p:spPr bwMode="auto">
          <a:xfrm>
            <a:off x="6329363" y="1606550"/>
            <a:ext cx="16414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1800">
                <a:solidFill>
                  <a:srgbClr val="FF0000"/>
                </a:solidFill>
              </a:rPr>
              <a:t>M</a:t>
            </a:r>
            <a:r>
              <a:rPr lang="es-ES" sz="1800" baseline="-25000">
                <a:solidFill>
                  <a:srgbClr val="FF0000"/>
                </a:solidFill>
              </a:rPr>
              <a:t>1</a:t>
            </a:r>
            <a:r>
              <a:rPr lang="es-ES" sz="1800">
                <a:solidFill>
                  <a:srgbClr val="FF0000"/>
                </a:solidFill>
              </a:rPr>
              <a:t>M</a:t>
            </a:r>
            <a:r>
              <a:rPr lang="es-ES" sz="1800" baseline="-25000">
                <a:solidFill>
                  <a:srgbClr val="FF0000"/>
                </a:solidFill>
              </a:rPr>
              <a:t>2 </a:t>
            </a:r>
            <a:r>
              <a:rPr lang="es-ES" sz="1800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4121" name="Text Box 50"/>
          <p:cNvSpPr txBox="1">
            <a:spLocks noChangeArrowheads="1"/>
          </p:cNvSpPr>
          <p:nvPr/>
        </p:nvSpPr>
        <p:spPr bwMode="auto">
          <a:xfrm>
            <a:off x="6324600" y="1236663"/>
            <a:ext cx="16510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1800"/>
              <a:t>     4q energies</a:t>
            </a:r>
            <a:endParaRPr lang="es-ES" sz="1800">
              <a:solidFill>
                <a:srgbClr val="FF0000"/>
              </a:solidFill>
            </a:endParaRP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 rot="-1800000">
            <a:off x="895350" y="3065463"/>
            <a:ext cx="7456488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ES">
                <a:solidFill>
                  <a:schemeClr val="accent2"/>
                </a:solidFill>
              </a:rPr>
              <a:t> There are no non-exotic deeply four-quark bound states (compact)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9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41302</TotalTime>
  <Words>1759</Words>
  <Application>Microsoft Office PowerPoint</Application>
  <PresentationFormat>Presentación en pantalla (4:3)</PresentationFormat>
  <Paragraphs>441</Paragraphs>
  <Slides>31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Default Design</vt:lpstr>
      <vt:lpstr>Ecuación</vt:lpstr>
      <vt:lpstr>Equation</vt:lpstr>
      <vt:lpstr>Imagen</vt:lpstr>
      <vt:lpstr>Plot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Solving the Schrödinger equation for a 4q system: VM and HH</vt:lpstr>
      <vt:lpstr>Diapositiva 9</vt:lpstr>
      <vt:lpstr>The gift from nature to hadronic physicists</vt:lpstr>
      <vt:lpstr>Diapositiva 11</vt:lpstr>
      <vt:lpstr>Diapositiva 12</vt:lpstr>
      <vt:lpstr>Diapositiva 13</vt:lpstr>
      <vt:lpstr>What about the existence of slighty bound states very close to the threshold?</vt:lpstr>
      <vt:lpstr>Diapositiva 15</vt:lpstr>
      <vt:lpstr>Diapositiva 16</vt:lpstr>
      <vt:lpstr>Diapositiva 17</vt:lpstr>
      <vt:lpstr>Diapositiva 18</vt:lpstr>
      <vt:lpstr>Implementing confinement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Going beyond the adiabatic aproximation.</vt:lpstr>
      <vt:lpstr>Beyond the adiabatic limit</vt:lpstr>
      <vt:lpstr>Summary</vt:lpstr>
      <vt:lpstr>Acknowledgements</vt:lpstr>
    </vt:vector>
  </TitlesOfParts>
  <Company>GFN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Corelli</dc:creator>
  <cp:lastModifiedBy>Usuario</cp:lastModifiedBy>
  <cp:revision>628</cp:revision>
  <dcterms:created xsi:type="dcterms:W3CDTF">2005-07-20T14:56:46Z</dcterms:created>
  <dcterms:modified xsi:type="dcterms:W3CDTF">2013-09-15T09:07:22Z</dcterms:modified>
</cp:coreProperties>
</file>