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555" r:id="rId2"/>
    <p:sldId id="721" r:id="rId3"/>
    <p:sldId id="642" r:id="rId4"/>
    <p:sldId id="610" r:id="rId5"/>
    <p:sldId id="732" r:id="rId6"/>
    <p:sldId id="727" r:id="rId7"/>
    <p:sldId id="726" r:id="rId8"/>
    <p:sldId id="730" r:id="rId9"/>
    <p:sldId id="733" r:id="rId10"/>
    <p:sldId id="740" r:id="rId11"/>
    <p:sldId id="734" r:id="rId12"/>
    <p:sldId id="735" r:id="rId13"/>
    <p:sldId id="736" r:id="rId14"/>
    <p:sldId id="747" r:id="rId15"/>
    <p:sldId id="742" r:id="rId16"/>
    <p:sldId id="752" r:id="rId17"/>
    <p:sldId id="753" r:id="rId18"/>
    <p:sldId id="763" r:id="rId19"/>
    <p:sldId id="756" r:id="rId20"/>
    <p:sldId id="741" r:id="rId21"/>
    <p:sldId id="657" r:id="rId22"/>
    <p:sldId id="792" r:id="rId23"/>
    <p:sldId id="766" r:id="rId24"/>
    <p:sldId id="780" r:id="rId25"/>
    <p:sldId id="781" r:id="rId26"/>
    <p:sldId id="795" r:id="rId27"/>
    <p:sldId id="775" r:id="rId28"/>
    <p:sldId id="796" r:id="rId29"/>
    <p:sldId id="783" r:id="rId30"/>
    <p:sldId id="744" r:id="rId31"/>
    <p:sldId id="797" r:id="rId32"/>
    <p:sldId id="798" r:id="rId33"/>
    <p:sldId id="799" r:id="rId34"/>
    <p:sldId id="800" r:id="rId35"/>
    <p:sldId id="808" r:id="rId36"/>
    <p:sldId id="806" r:id="rId37"/>
    <p:sldId id="807" r:id="rId38"/>
    <p:sldId id="772" r:id="rId39"/>
    <p:sldId id="809" r:id="rId40"/>
    <p:sldId id="810" r:id="rId41"/>
    <p:sldId id="745" r:id="rId42"/>
    <p:sldId id="746" r:id="rId43"/>
    <p:sldId id="786" r:id="rId44"/>
    <p:sldId id="787" r:id="rId45"/>
    <p:sldId id="788" r:id="rId46"/>
    <p:sldId id="789" r:id="rId47"/>
    <p:sldId id="759" r:id="rId48"/>
    <p:sldId id="760" r:id="rId49"/>
    <p:sldId id="758" r:id="rId50"/>
    <p:sldId id="757" r:id="rId51"/>
    <p:sldId id="65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ska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CC"/>
    <a:srgbClr val="FFFF99"/>
    <a:srgbClr val="FFCC99"/>
    <a:srgbClr val="EAC0E1"/>
    <a:srgbClr val="66FF33"/>
    <a:srgbClr val="DECCCF"/>
    <a:srgbClr val="4A206A"/>
    <a:srgbClr val="FFCC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81890" autoAdjust="0"/>
  </p:normalViewPr>
  <p:slideViewPr>
    <p:cSldViewPr>
      <p:cViewPr>
        <p:scale>
          <a:sx n="66" d="100"/>
          <a:sy n="66" d="100"/>
        </p:scale>
        <p:origin x="-45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F7E29-F64F-4FFA-9A16-E11B64805F8D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78ED-61CC-4C3F-8A16-96E4BEBC1776}" type="datetimeFigureOut">
              <a:rPr lang="pl-PL" smtClean="0"/>
              <a:t>2013-09-13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4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guess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least</a:t>
            </a:r>
            <a:r>
              <a:rPr lang="pl-PL" baseline="0" dirty="0" smtClean="0"/>
              <a:t> one of the </a:t>
            </a:r>
            <a:r>
              <a:rPr lang="pl-PL" baseline="0" dirty="0" err="1" smtClean="0"/>
              <a:t>wishes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organizers</a:t>
            </a:r>
            <a:r>
              <a:rPr lang="pl-PL" baseline="0" dirty="0" smtClean="0"/>
              <a:t> was to </a:t>
            </a:r>
            <a:r>
              <a:rPr lang="pl-PL" baseline="0" dirty="0" err="1" smtClean="0"/>
              <a:t>challange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extend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research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from 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nucleon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systems</a:t>
            </a:r>
            <a:r>
              <a:rPr lang="pl-PL" baseline="0" dirty="0" smtClean="0"/>
              <a:t> to  </a:t>
            </a:r>
            <a:r>
              <a:rPr lang="pl-PL" baseline="0" dirty="0" err="1" smtClean="0"/>
              <a:t>nucleons+meson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systems</a:t>
            </a:r>
            <a:r>
              <a:rPr lang="pl-PL" baseline="0" dirty="0" smtClean="0"/>
              <a:t>… </a:t>
            </a:r>
            <a:r>
              <a:rPr lang="pl-PL" baseline="0" dirty="0" err="1" smtClean="0"/>
              <a:t>therefore</a:t>
            </a:r>
            <a:r>
              <a:rPr lang="pl-PL" baseline="0" dirty="0" smtClean="0"/>
              <a:t>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888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l-PL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886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444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ALBO</a:t>
            </a:r>
            <a:r>
              <a:rPr lang="pl-PL" baseline="0" dirty="0" smtClean="0"/>
              <a:t> TO TU WSPOMNIEC A WIECEJ PRZY OKAZJI interakcji…</a:t>
            </a:r>
            <a:br>
              <a:rPr lang="pl-PL" baseline="0" dirty="0" smtClean="0"/>
            </a:br>
            <a:r>
              <a:rPr lang="pl-PL" dirty="0" smtClean="0"/>
              <a:t>PERSPEKTYWY / </a:t>
            </a:r>
            <a:r>
              <a:rPr lang="pl-PL" baseline="0" dirty="0" smtClean="0"/>
              <a:t> WASA / POKAZAC   WIDMA POLARYZACJI… !...dla XX %...WYKLAD MH z MAIUS…</a:t>
            </a:r>
          </a:p>
          <a:p>
            <a:r>
              <a:rPr lang="pl-PL" baseline="0" dirty="0" smtClean="0"/>
              <a:t>ORAZ O FOTOPRODUKCJI</a:t>
            </a:r>
          </a:p>
          <a:p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improved</a:t>
            </a:r>
            <a:r>
              <a:rPr lang="pl-PL" baseline="0" dirty="0" smtClean="0"/>
              <a:t> by THE WASA-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-COSY </a:t>
            </a:r>
            <a:r>
              <a:rPr lang="pl-PL" baseline="0" dirty="0" err="1" smtClean="0"/>
              <a:t>collaboartion</a:t>
            </a:r>
            <a:r>
              <a:rPr lang="pl-PL" baseline="0" dirty="0" smtClean="0"/>
              <a:t>, 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minutes</a:t>
            </a:r>
            <a:r>
              <a:rPr lang="pl-PL" baseline="0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336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Please</a:t>
            </a:r>
            <a:r>
              <a:rPr lang="pl-PL" dirty="0" smtClean="0"/>
              <a:t> </a:t>
            </a:r>
            <a:r>
              <a:rPr lang="pl-PL" dirty="0" err="1" smtClean="0"/>
              <a:t>look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repalsive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approximations</a:t>
            </a:r>
            <a:r>
              <a:rPr lang="pl-PL" baseline="0" dirty="0" smtClean="0"/>
              <a:t> !!!</a:t>
            </a:r>
          </a:p>
          <a:p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because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experts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-body  </a:t>
            </a:r>
            <a:r>
              <a:rPr lang="pl-PL" baseline="0" dirty="0" err="1" smtClean="0"/>
              <a:t>avoid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mesons</a:t>
            </a:r>
            <a:r>
              <a:rPr lang="pl-PL" baseline="0" dirty="0" smtClean="0"/>
              <a:t> ….</a:t>
            </a:r>
            <a:br>
              <a:rPr lang="pl-PL" baseline="0" dirty="0" smtClean="0"/>
            </a:br>
            <a:r>
              <a:rPr lang="pl-PL" baseline="0" dirty="0" smtClean="0"/>
              <a:t>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later</a:t>
            </a:r>
            <a:r>
              <a:rPr lang="pl-PL" baseline="0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480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 DOŁĄCZYC</a:t>
            </a:r>
            <a:r>
              <a:rPr lang="pl-PL" baseline="0" dirty="0" smtClean="0"/>
              <a:t> ZE TOF, I NOWY WASA CELSIUS !!!!</a:t>
            </a:r>
          </a:p>
          <a:p>
            <a:r>
              <a:rPr lang="pl-PL" baseline="0" dirty="0" smtClean="0"/>
              <a:t>ARTYKUŁY KANZO:??</a:t>
            </a:r>
            <a:br>
              <a:rPr lang="pl-PL" baseline="0" dirty="0" smtClean="0"/>
            </a:b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K. Nakayama et al., Phys. Rev. C 68 (2003) 045201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   i NOWY….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829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FSI 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Partial</a:t>
            </a:r>
            <a:r>
              <a:rPr lang="pl-PL" dirty="0" smtClean="0"/>
              <a:t> </a:t>
            </a:r>
            <a:r>
              <a:rPr lang="pl-PL" dirty="0" err="1" smtClean="0"/>
              <a:t>Waves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baseline="0" dirty="0" smtClean="0"/>
              <a:t> the M0dependece on </a:t>
            </a:r>
            <a:r>
              <a:rPr lang="pl-PL" baseline="0" dirty="0" err="1" smtClean="0"/>
              <a:t>spp</a:t>
            </a:r>
            <a:r>
              <a:rPr lang="pl-PL" baseline="0" dirty="0" smtClean="0"/>
              <a:t>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990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To</a:t>
            </a:r>
            <a:r>
              <a:rPr lang="pl-PL" baseline="0" dirty="0" smtClean="0"/>
              <a:t> popatrzmy jeszcze raz,  skoro jest takie wzmocnienie dla ety  i tu się nie zgadza, to gdyby to dla ety-</a:t>
            </a:r>
            <a:r>
              <a:rPr lang="pl-PL" baseline="0" dirty="0" err="1" smtClean="0"/>
              <a:t>prime</a:t>
            </a:r>
            <a:r>
              <a:rPr lang="pl-PL" baseline="0" dirty="0" smtClean="0"/>
              <a:t> nie powinno być takiego wzmocnienia ??  Jeśli to </a:t>
            </a:r>
            <a:r>
              <a:rPr lang="pl-PL" baseline="0" dirty="0" err="1" smtClean="0"/>
              <a:t>oddzialywania</a:t>
            </a:r>
            <a:r>
              <a:rPr lang="pl-PL" baseline="0" dirty="0" smtClean="0"/>
              <a:t>??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374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To </a:t>
            </a:r>
            <a:r>
              <a:rPr lang="pl-PL" dirty="0" err="1" smtClean="0"/>
              <a:t>zmierzylismy</a:t>
            </a:r>
            <a:r>
              <a:rPr lang="pl-PL" baseline="0" dirty="0" smtClean="0"/>
              <a:t> dla ety-</a:t>
            </a:r>
            <a:r>
              <a:rPr lang="pl-PL" baseline="0" dirty="0" err="1" smtClean="0"/>
              <a:t>prime</a:t>
            </a:r>
            <a:r>
              <a:rPr lang="pl-PL" baseline="0" dirty="0" smtClean="0"/>
              <a:t> gorsza statystyka… ale </a:t>
            </a:r>
            <a:r>
              <a:rPr lang="pl-PL" baseline="0" dirty="0" err="1" smtClean="0"/>
              <a:t>widac</a:t>
            </a:r>
            <a:r>
              <a:rPr lang="pl-PL" baseline="0" dirty="0" smtClean="0"/>
              <a:t> ze się </a:t>
            </a:r>
            <a:r>
              <a:rPr lang="pl-PL" baseline="0" dirty="0" err="1" smtClean="0"/>
              <a:t>pokrywaja</a:t>
            </a:r>
            <a:r>
              <a:rPr lang="pl-PL" baseline="0" dirty="0" smtClean="0"/>
              <a:t>,  to  w takim razie </a:t>
            </a:r>
            <a:r>
              <a:rPr lang="pl-PL" baseline="0" dirty="0" err="1" smtClean="0"/>
              <a:t>domierzylismy</a:t>
            </a:r>
            <a:r>
              <a:rPr lang="pl-PL" baseline="0" dirty="0" smtClean="0"/>
              <a:t> jeszcze z większa precyzją krzywą wzbudzenia .. Wciąż analizowane ale </a:t>
            </a:r>
            <a:r>
              <a:rPr lang="pl-PL" baseline="0" dirty="0" err="1" smtClean="0"/>
              <a:t>widac</a:t>
            </a:r>
            <a:r>
              <a:rPr lang="pl-PL" baseline="0" dirty="0" smtClean="0"/>
              <a:t> z </a:t>
            </a:r>
            <a:r>
              <a:rPr lang="pl-PL" baseline="0" dirty="0" err="1" smtClean="0"/>
              <a:t>preliminary</a:t>
            </a:r>
            <a:endParaRPr lang="pl-PL" baseline="0" dirty="0" smtClean="0"/>
          </a:p>
          <a:p>
            <a:r>
              <a:rPr lang="pl-PL" baseline="0" dirty="0" smtClean="0"/>
              <a:t>Ze się zgadza….</a:t>
            </a:r>
            <a:endParaRPr lang="pl-PL" dirty="0" smtClean="0"/>
          </a:p>
          <a:p>
            <a:r>
              <a:rPr lang="pl-PL" dirty="0" smtClean="0"/>
              <a:t>No to teraz sprawdzamy,</a:t>
            </a:r>
            <a:r>
              <a:rPr lang="pl-PL" baseline="0" dirty="0" smtClean="0"/>
              <a:t> czy </a:t>
            </a:r>
            <a:r>
              <a:rPr lang="pl-PL" baseline="0" dirty="0" err="1" smtClean="0"/>
              <a:t>rzeczywiscie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wyzsze</a:t>
            </a:r>
            <a:r>
              <a:rPr lang="pl-PL" baseline="0" dirty="0" smtClean="0"/>
              <a:t> fale parcjalne… Do tego potrzebujemy polaryzacje…</a:t>
            </a:r>
          </a:p>
          <a:p>
            <a:r>
              <a:rPr lang="pl-PL" baseline="0" dirty="0" smtClean="0"/>
              <a:t>WASA-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-COSY 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new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world</a:t>
            </a:r>
            <a:r>
              <a:rPr lang="pl-PL" baseline="0" dirty="0" smtClean="0"/>
              <a:t> for eta-</a:t>
            </a:r>
            <a:r>
              <a:rPr lang="pl-PL" baseline="0" dirty="0" err="1" smtClean="0"/>
              <a:t>physics</a:t>
            </a:r>
            <a:r>
              <a:rPr lang="pl-PL" baseline="0" dirty="0" smtClean="0"/>
              <a:t> !!!</a:t>
            </a:r>
          </a:p>
          <a:p>
            <a:r>
              <a:rPr lang="pl-PL" baseline="0" dirty="0" smtClean="0"/>
              <a:t>I REKLAMA WASY   10^9  et   i 10^11 mezonów pi0 !!!!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20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guess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least</a:t>
            </a:r>
            <a:r>
              <a:rPr lang="pl-PL" baseline="0" dirty="0" smtClean="0"/>
              <a:t> one of the </a:t>
            </a:r>
            <a:r>
              <a:rPr lang="pl-PL" baseline="0" dirty="0" err="1" smtClean="0"/>
              <a:t>wishes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organizers</a:t>
            </a:r>
            <a:r>
              <a:rPr lang="pl-PL" baseline="0" dirty="0" smtClean="0"/>
              <a:t> was to </a:t>
            </a:r>
            <a:r>
              <a:rPr lang="pl-PL" baseline="0" dirty="0" err="1" smtClean="0"/>
              <a:t>challange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extend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research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from 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nucleon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systems</a:t>
            </a:r>
            <a:r>
              <a:rPr lang="pl-PL" baseline="0" dirty="0" smtClean="0"/>
              <a:t> to  </a:t>
            </a:r>
            <a:r>
              <a:rPr lang="pl-PL" baseline="0" dirty="0" err="1" smtClean="0"/>
              <a:t>nucleons+meson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systems</a:t>
            </a:r>
            <a:r>
              <a:rPr lang="pl-PL" baseline="0" dirty="0" smtClean="0"/>
              <a:t>… </a:t>
            </a:r>
            <a:r>
              <a:rPr lang="pl-PL" baseline="0" dirty="0" err="1" smtClean="0"/>
              <a:t>therefore</a:t>
            </a:r>
            <a:r>
              <a:rPr lang="pl-PL" baseline="0" dirty="0" smtClean="0"/>
              <a:t>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888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wpsomniec</a:t>
            </a:r>
            <a:r>
              <a:rPr lang="pl-PL" baseline="0" dirty="0" smtClean="0"/>
              <a:t> o </a:t>
            </a:r>
            <a:r>
              <a:rPr lang="pl-PL" baseline="0" dirty="0" err="1" smtClean="0"/>
              <a:t>Pelletach</a:t>
            </a:r>
            <a:r>
              <a:rPr lang="pl-PL" baseline="0" dirty="0" smtClean="0"/>
              <a:t> … ( a może </a:t>
            </a:r>
            <a:r>
              <a:rPr lang="pl-PL" baseline="0" dirty="0" err="1" smtClean="0"/>
              <a:t>ktos</a:t>
            </a:r>
            <a:r>
              <a:rPr lang="pl-PL" baseline="0" dirty="0" smtClean="0"/>
              <a:t> ma szkic albo zdjęcie ..)</a:t>
            </a:r>
            <a:endParaRPr lang="pl-PL" dirty="0" smtClean="0"/>
          </a:p>
          <a:p>
            <a:r>
              <a:rPr lang="pl-PL" dirty="0" smtClean="0"/>
              <a:t>TU PRZYDAŁOBY SIĘ WIDMO POKAZUJACE IDENTYFIKACJE …</a:t>
            </a:r>
          </a:p>
          <a:p>
            <a:r>
              <a:rPr lang="pl-PL" dirty="0" smtClean="0"/>
              <a:t>Magdalena ??</a:t>
            </a:r>
          </a:p>
          <a:p>
            <a:r>
              <a:rPr lang="pl-PL" dirty="0" err="1" smtClean="0"/>
              <a:t>Polaryzacj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Q=15  and </a:t>
            </a:r>
            <a:r>
              <a:rPr lang="pl-PL" dirty="0" err="1" smtClean="0"/>
              <a:t>at</a:t>
            </a:r>
            <a:r>
              <a:rPr lang="pl-PL" smtClean="0"/>
              <a:t> Q=72…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EG.</a:t>
            </a:r>
            <a:r>
              <a:rPr lang="pl-PL" baseline="0" dirty="0" smtClean="0"/>
              <a:t> OF ADVANTAGE OF THE COSY  …. BEAM RAMPING …</a:t>
            </a:r>
          </a:p>
          <a:p>
            <a:r>
              <a:rPr lang="pl-PL" baseline="0" dirty="0" smtClean="0"/>
              <a:t>W TYM OPISIE DOŁOŻYC  TAKŻE WIDMA TAKŻE Z FOTOPRODUKCJI ….  !!!!!!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121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AF297-2F59-43DE-B555-83B3D34C34EC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1047554" name="Text Box 2"/>
          <p:cNvSpPr txBox="1">
            <a:spLocks noChangeArrowheads="1"/>
          </p:cNvSpPr>
          <p:nvPr/>
        </p:nvSpPr>
        <p:spPr bwMode="auto">
          <a:xfrm>
            <a:off x="1143511" y="686474"/>
            <a:ext cx="4563314" cy="3421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47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6896" cy="41074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dirty="0" smtClean="0"/>
              <a:t>SO </a:t>
            </a:r>
            <a:r>
              <a:rPr lang="pl-PL" altLang="pl-PL" dirty="0" err="1" smtClean="0"/>
              <a:t>its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connected</a:t>
            </a:r>
            <a:r>
              <a:rPr lang="pl-PL" altLang="pl-PL" baseline="0" dirty="0" smtClean="0"/>
              <a:t> to the eta-3He system !!!</a:t>
            </a:r>
          </a:p>
          <a:p>
            <a:r>
              <a:rPr lang="pl-PL" altLang="pl-PL" baseline="0" dirty="0" err="1" smtClean="0"/>
              <a:t>Is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it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production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or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interaction</a:t>
            </a:r>
            <a:r>
              <a:rPr lang="pl-PL" altLang="pl-PL" baseline="0" dirty="0" smtClean="0"/>
              <a:t> in the </a:t>
            </a:r>
            <a:r>
              <a:rPr lang="pl-PL" altLang="pl-PL" baseline="0" dirty="0" err="1" smtClean="0"/>
              <a:t>final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state</a:t>
            </a:r>
            <a:r>
              <a:rPr lang="pl-PL" altLang="pl-PL" baseline="0" dirty="0" smtClean="0"/>
              <a:t>???  It </a:t>
            </a:r>
            <a:r>
              <a:rPr lang="pl-PL" altLang="pl-PL" baseline="0" dirty="0" err="1" smtClean="0"/>
              <a:t>has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rather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something</a:t>
            </a:r>
            <a:r>
              <a:rPr lang="pl-PL" altLang="pl-PL" baseline="0" dirty="0" smtClean="0"/>
              <a:t> to do with hel-eta </a:t>
            </a:r>
            <a:r>
              <a:rPr lang="pl-PL" altLang="pl-PL" baseline="0" dirty="0" err="1" smtClean="0"/>
              <a:t>because</a:t>
            </a:r>
            <a:r>
              <a:rPr lang="pl-PL" altLang="pl-PL" baseline="0" dirty="0" smtClean="0"/>
              <a:t>…</a:t>
            </a:r>
            <a:endParaRPr lang="pl-PL" altLang="pl-PL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D2E14-1604-48A8-9D82-57A710395B90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1231874" name="Text Box 2"/>
          <p:cNvSpPr txBox="1">
            <a:spLocks noChangeArrowheads="1"/>
          </p:cNvSpPr>
          <p:nvPr/>
        </p:nvSpPr>
        <p:spPr bwMode="auto">
          <a:xfrm>
            <a:off x="1143511" y="686474"/>
            <a:ext cx="4563314" cy="3421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2318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6896" cy="41074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Druga HIPOTEZA … PRZEROBIC</a:t>
            </a:r>
            <a:r>
              <a:rPr lang="pl-PL" baseline="0" dirty="0" smtClean="0"/>
              <a:t> RYSUNEK,  ze rozpada się od razu ….  TO TEZ BĘDZIEMY TESTOWAC  </a:t>
            </a:r>
            <a:r>
              <a:rPr lang="pl-PL" sz="1200" b="1" baseline="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d</a:t>
            </a:r>
            <a:r>
              <a:rPr lang="pl-PL" sz="12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d</a:t>
            </a:r>
            <a:r>
              <a:rPr lang="it-IT" sz="1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1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1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12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1200" b="1" baseline="300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4</a:t>
            </a:r>
            <a:r>
              <a:rPr lang="pl-PL" sz="1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1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12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gg</a:t>
            </a:r>
            <a:endParaRPr lang="pl-PL" sz="1000" b="1" dirty="0" smtClean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15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Scan… as …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remember</a:t>
            </a:r>
            <a:r>
              <a:rPr lang="pl-PL" baseline="0" dirty="0" smtClean="0"/>
              <a:t> COSY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posibilities</a:t>
            </a:r>
            <a:r>
              <a:rPr lang="pl-PL" baseline="0" dirty="0" smtClean="0"/>
              <a:t>….</a:t>
            </a:r>
          </a:p>
          <a:p>
            <a:endParaRPr lang="pl-PL" baseline="0" dirty="0" smtClean="0"/>
          </a:p>
          <a:p>
            <a:r>
              <a:rPr lang="pl-PL" baseline="0" dirty="0" smtClean="0"/>
              <a:t>TU JESZCZE WYPISAC WCZESNIEJ JAKIE SA MOŻLIWE INNE REAKCJIE….</a:t>
            </a:r>
          </a:p>
          <a:p>
            <a:r>
              <a:rPr lang="pl-PL" baseline="0" dirty="0" smtClean="0"/>
              <a:t>MAMI …. Gamma + X </a:t>
            </a:r>
            <a:r>
              <a:rPr lang="pl-PL" baseline="0" dirty="0" smtClean="0">
                <a:sym typeface="Wingdings" panose="05000000000000000000" pitchFamily="2" charset="2"/>
              </a:rPr>
              <a:t> ….</a:t>
            </a:r>
            <a:br>
              <a:rPr lang="pl-PL" baseline="0" dirty="0" smtClean="0">
                <a:sym typeface="Wingdings" panose="05000000000000000000" pitchFamily="2" charset="2"/>
              </a:rPr>
            </a:br>
            <a:r>
              <a:rPr lang="pl-PL" baseline="0" dirty="0" smtClean="0">
                <a:sym typeface="Wingdings" panose="05000000000000000000" pitchFamily="2" charset="2"/>
              </a:rPr>
              <a:t>GSI …….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J-PARC….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COSY ….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041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Przerobić na angielski i </a:t>
            </a:r>
            <a:r>
              <a:rPr lang="pl-PL" dirty="0" err="1" smtClean="0"/>
              <a:t>dopisac</a:t>
            </a:r>
            <a:r>
              <a:rPr lang="pl-PL" dirty="0" smtClean="0"/>
              <a:t> PUBLIKACJE WASY….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799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err="1" smtClean="0">
                <a:solidFill>
                  <a:srgbClr val="000000"/>
                </a:solidFill>
              </a:rPr>
              <a:t>Very</a:t>
            </a:r>
            <a:r>
              <a:rPr lang="pl-PL" sz="1200" b="1" i="1" dirty="0" smtClean="0">
                <a:solidFill>
                  <a:srgbClr val="000000"/>
                </a:solidFill>
              </a:rPr>
              <a:t> nice </a:t>
            </a:r>
            <a:r>
              <a:rPr lang="pl-PL" sz="1200" b="1" i="1" dirty="0" err="1" smtClean="0">
                <a:solidFill>
                  <a:srgbClr val="000000"/>
                </a:solidFill>
              </a:rPr>
              <a:t>systematics</a:t>
            </a:r>
            <a:r>
              <a:rPr lang="pl-PL" sz="1200" b="1" i="1" dirty="0" smtClean="0">
                <a:solidFill>
                  <a:srgbClr val="000000"/>
                </a:solidFill>
              </a:rPr>
              <a:t> !!!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err="1" smtClean="0">
                <a:solidFill>
                  <a:srgbClr val="000000"/>
                </a:solidFill>
              </a:rPr>
              <a:t>Opowiedziec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co jest na rysunku</a:t>
            </a: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smtClean="0">
                <a:solidFill>
                  <a:srgbClr val="000000"/>
                </a:solidFill>
              </a:rPr>
              <a:t>Oprócz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implikacji szumnych do badania granic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stosowalnosci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modelu SM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baseline="0" dirty="0" smtClean="0">
                <a:solidFill>
                  <a:srgbClr val="000000"/>
                </a:solidFill>
              </a:rPr>
              <a:t>Możemy się też nauczyć bardzo łatwo uchwytnych i przyjemnych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własciwości</a:t>
            </a:r>
            <a:endParaRPr lang="pl-PL" sz="1200" b="1" i="1" baseline="0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baseline="0" dirty="0" smtClean="0">
                <a:solidFill>
                  <a:srgbClr val="000000"/>
                </a:solidFill>
              </a:rPr>
              <a:t>Takich na przykład, że proton jest większy od pionu a pion od mezonu eta.</a:t>
            </a: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err="1" smtClean="0">
                <a:solidFill>
                  <a:srgbClr val="000000"/>
                </a:solidFill>
              </a:rPr>
              <a:t>Let</a:t>
            </a:r>
            <a:r>
              <a:rPr lang="pl-PL" sz="1200" b="1" i="1" dirty="0" smtClean="0">
                <a:solidFill>
                  <a:srgbClr val="000000"/>
                </a:solidFill>
              </a:rPr>
              <a:t> me </a:t>
            </a:r>
            <a:r>
              <a:rPr lang="pl-PL" sz="1200" b="1" i="1" dirty="0" err="1" smtClean="0">
                <a:solidFill>
                  <a:srgbClr val="000000"/>
                </a:solidFill>
              </a:rPr>
              <a:t>make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you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familiar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with the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properties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of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mesons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.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Size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smtClean="0">
                <a:solidFill>
                  <a:srgbClr val="000000"/>
                </a:solidFill>
                <a:sym typeface="Wingdings" pitchFamily="2" charset="2"/>
              </a:rPr>
              <a:t></a:t>
            </a: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err="1" smtClean="0">
                <a:solidFill>
                  <a:srgbClr val="000000"/>
                </a:solidFill>
              </a:rPr>
              <a:t>Something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which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is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nice to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remember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,  a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shape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a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size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….</a:t>
            </a: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err="1" smtClean="0">
                <a:solidFill>
                  <a:srgbClr val="000000"/>
                </a:solidFill>
              </a:rPr>
              <a:t>Rp</a:t>
            </a:r>
            <a:r>
              <a:rPr lang="pl-PL" sz="1200" b="1" i="1" dirty="0" smtClean="0">
                <a:solidFill>
                  <a:srgbClr val="000000"/>
                </a:solidFill>
              </a:rPr>
              <a:t> =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0.84184 ± 0.00067 fm</a:t>
            </a: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err="1" smtClean="0">
                <a:solidFill>
                  <a:srgbClr val="000000"/>
                </a:solidFill>
              </a:rPr>
              <a:t>Rpi</a:t>
            </a:r>
            <a:r>
              <a:rPr lang="pl-PL" sz="1200" b="1" i="1" dirty="0" smtClean="0">
                <a:solidFill>
                  <a:srgbClr val="000000"/>
                </a:solidFill>
              </a:rPr>
              <a:t>=0.74+-0.03 </a:t>
            </a:r>
            <a:r>
              <a:rPr lang="pl-PL" sz="1200" b="1" i="1" dirty="0" err="1" smtClean="0">
                <a:solidFill>
                  <a:srgbClr val="000000"/>
                </a:solidFill>
              </a:rPr>
              <a:t>fm</a:t>
            </a:r>
            <a:r>
              <a:rPr lang="pl-PL" sz="1200" b="1" i="1" dirty="0" smtClean="0">
                <a:solidFill>
                  <a:srgbClr val="000000"/>
                </a:solidFill>
              </a:rPr>
              <a:t>  [69]</a:t>
            </a:r>
          </a:p>
          <a:p>
            <a:pPr rtl="0"/>
            <a:r>
              <a:rPr lang="pl-PL" sz="1200" b="1" i="1" dirty="0" smtClean="0">
                <a:solidFill>
                  <a:srgbClr val="000000"/>
                </a:solidFill>
              </a:rPr>
              <a:t>Reta= 0.68+-0.02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fm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/>
            </a:r>
            <a:br>
              <a:rPr lang="pl-PL" sz="1200" b="1" i="1" baseline="0" dirty="0" smtClean="0">
                <a:solidFill>
                  <a:srgbClr val="000000"/>
                </a:solidFill>
              </a:rPr>
            </a:br>
            <a:r>
              <a:rPr lang="pt-B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 r2φ&gt;1/2= 0.56±0.05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fm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baseline="0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baseline="0" dirty="0" err="1" smtClean="0">
                <a:solidFill>
                  <a:srgbClr val="000000"/>
                </a:solidFill>
              </a:rPr>
              <a:t>Sprawdzic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 czy KULKI SA W DOBREJ SKALI…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Also in the case of a proton, the recently obtained result by Pohl et al. [71],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&lt; r2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 &gt;1/2= 0.84184 ± 0.00067 fm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[71] R. Pohl and others, The size of the proton, Nature 466, 213 (2010)</a:t>
            </a:r>
            <a:endParaRPr lang="pl-PL" sz="1200" b="1" i="1" baseline="0" dirty="0" smtClean="0">
              <a:solidFill>
                <a:srgbClr val="000000"/>
              </a:solidFill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[69]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Liesenfeld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others, A measurement of the axial form-factor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nucleon by the p(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e,e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’ pi+)n reaction at W = 1125-MeV, Phys.</a:t>
            </a:r>
          </a:p>
          <a:p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Lett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B468, 20 (1999)</a:t>
            </a:r>
            <a:endParaRPr lang="en-US" sz="1200" b="1" i="1" dirty="0" smtClean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20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talking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because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our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queen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first</a:t>
            </a:r>
            <a:r>
              <a:rPr lang="pl-PL" baseline="0" dirty="0" smtClean="0"/>
              <a:t> half of 16th </a:t>
            </a:r>
            <a:r>
              <a:rPr lang="pl-PL" baseline="0" dirty="0" err="1" smtClean="0"/>
              <a:t>century</a:t>
            </a:r>
            <a:r>
              <a:rPr lang="pl-PL" baseline="0" dirty="0" smtClean="0"/>
              <a:t> was …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Bonna</a:t>
            </a:r>
            <a:r>
              <a:rPr lang="pl-PL" dirty="0" smtClean="0"/>
              <a:t> Sforza,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Sigmundus</a:t>
            </a:r>
            <a:r>
              <a:rPr lang="pl-PL" baseline="0" dirty="0" smtClean="0"/>
              <a:t> ~ 1518-1557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179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CYTAT</a:t>
            </a:r>
            <a:r>
              <a:rPr lang="pl-PL" baseline="0" dirty="0" smtClean="0"/>
              <a:t> Z WYCECHA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  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S. Wycech Acta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Phys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Polon.  B 27, 2981 1996   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be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explained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with a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state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4fm…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R(k) + 1 = C Y(k)/Y*(k),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028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oparciu o uproszczony</a:t>
            </a:r>
            <a:r>
              <a:rPr lang="pl-PL" baseline="0" dirty="0" smtClean="0"/>
              <a:t> formalizm </a:t>
            </a:r>
            <a:r>
              <a:rPr lang="pl-PL" baseline="0" dirty="0" err="1" smtClean="0"/>
              <a:t>Deloffa</a:t>
            </a:r>
            <a:r>
              <a:rPr lang="pl-PL" baseline="0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8119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D827B5-8A34-4DB5-8C58-DE2840F7E9C3}" type="slidenum">
              <a:rPr lang="de-DE"/>
              <a:pPr/>
              <a:t>40</a:t>
            </a:fld>
            <a:endParaRPr lang="de-DE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de-DE" sz="2000" dirty="0" err="1">
                <a:latin typeface="Arial" charset="0"/>
                <a:cs typeface="Arial" charset="0"/>
              </a:rPr>
              <a:t>That's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our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model</a:t>
            </a:r>
            <a:r>
              <a:rPr lang="de-DE" sz="2000" dirty="0">
                <a:latin typeface="Arial" charset="0"/>
                <a:cs typeface="Arial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de-DE" sz="2000" dirty="0" err="1">
                <a:latin typeface="Arial" charset="0"/>
                <a:cs typeface="Arial" charset="0"/>
              </a:rPr>
              <a:t>What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might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be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discrepancy</a:t>
            </a:r>
            <a:r>
              <a:rPr lang="de-DE" sz="2000" dirty="0">
                <a:latin typeface="Arial" charset="0"/>
                <a:cs typeface="Arial" charset="0"/>
              </a:rPr>
              <a:t> on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left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side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smtClean="0">
                <a:latin typeface="Arial" charset="0"/>
                <a:cs typeface="Arial" charset="0"/>
              </a:rPr>
              <a:t>?</a:t>
            </a:r>
            <a:endParaRPr lang="pl-PL" sz="2000" dirty="0" smtClean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pl-PL" sz="2000" dirty="0" smtClean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pl-PL" sz="2000" dirty="0" smtClean="0">
                <a:latin typeface="Arial" charset="0"/>
                <a:cs typeface="Arial" charset="0"/>
              </a:rPr>
              <a:t>XXX WYKLAD MIKHAILA Z PRAGI WZIĄĆ…!!!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de-DE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D1F0A-C778-4B9C-9F26-FF80C8DCB5C1}" type="slidenum">
              <a:rPr lang="pl-PL" altLang="pl-PL"/>
              <a:pPr/>
              <a:t>43</a:t>
            </a:fld>
            <a:endParaRPr lang="pl-PL" altLang="pl-PL"/>
          </a:p>
        </p:txBody>
      </p:sp>
      <p:sp>
        <p:nvSpPr>
          <p:cNvPr id="1057794" name="Text Box 2"/>
          <p:cNvSpPr txBox="1">
            <a:spLocks noChangeArrowheads="1"/>
          </p:cNvSpPr>
          <p:nvPr/>
        </p:nvSpPr>
        <p:spPr bwMode="auto">
          <a:xfrm>
            <a:off x="1004021" y="694984"/>
            <a:ext cx="4848425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577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62270" y="4350031"/>
            <a:ext cx="4724264" cy="350044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A0667-4201-45F8-B967-72C07E3DE10C}" type="slidenum">
              <a:rPr lang="pl-PL" altLang="pl-PL"/>
              <a:pPr/>
              <a:t>45</a:t>
            </a:fld>
            <a:endParaRPr lang="pl-PL" altLang="pl-PL"/>
          </a:p>
        </p:txBody>
      </p:sp>
      <p:sp>
        <p:nvSpPr>
          <p:cNvPr id="1060866" name="Text Box 2"/>
          <p:cNvSpPr txBox="1">
            <a:spLocks noChangeArrowheads="1"/>
          </p:cNvSpPr>
          <p:nvPr/>
        </p:nvSpPr>
        <p:spPr bwMode="auto">
          <a:xfrm>
            <a:off x="1004021" y="694984"/>
            <a:ext cx="4848425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60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62270" y="4350031"/>
            <a:ext cx="4724264" cy="350044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060750" y="4350404"/>
            <a:ext cx="4737775" cy="35132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060750" y="4350404"/>
            <a:ext cx="4737775" cy="35132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Widma są po dopasowaniu kinematycznym:</a:t>
            </a:r>
          </a:p>
          <a:p>
            <a:r>
              <a:rPr lang="pl-PL" dirty="0" err="1" smtClean="0"/>
              <a:t>pd</a:t>
            </a:r>
            <a:r>
              <a:rPr lang="pl-PL" dirty="0" smtClean="0"/>
              <a:t> jest z 3*10^7 et,  natomiast </a:t>
            </a:r>
            <a:r>
              <a:rPr lang="pl-PL" dirty="0" err="1" smtClean="0"/>
              <a:t>pp</a:t>
            </a:r>
            <a:r>
              <a:rPr lang="pl-PL" dirty="0" smtClean="0"/>
              <a:t> z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23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l-PL" dirty="0" err="1" smtClean="0"/>
              <a:t>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no </a:t>
            </a:r>
            <a:r>
              <a:rPr lang="pl-PL" baseline="0" dirty="0" err="1" smtClean="0"/>
              <a:t>chance</a:t>
            </a:r>
            <a:r>
              <a:rPr lang="pl-PL" baseline="0" dirty="0" smtClean="0"/>
              <a:t> to talk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all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research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conducted</a:t>
            </a:r>
            <a:r>
              <a:rPr lang="pl-PL" baseline="0" dirty="0" smtClean="0"/>
              <a:t> …. 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naturally</a:t>
            </a:r>
            <a:r>
              <a:rPr lang="pl-PL" baseline="0" dirty="0" smtClean="0"/>
              <a:t> talk </a:t>
            </a:r>
            <a:r>
              <a:rPr lang="pl-PL" baseline="0" dirty="0" err="1" smtClean="0"/>
              <a:t>completely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arbirarily</a:t>
            </a:r>
            <a:r>
              <a:rPr lang="pl-PL" baseline="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pl-PL" baseline="0" dirty="0" smtClean="0"/>
              <a:t>At most on the </a:t>
            </a:r>
            <a:r>
              <a:rPr lang="pl-PL" baseline="0" dirty="0" err="1" smtClean="0"/>
              <a:t>example</a:t>
            </a:r>
            <a:r>
              <a:rPr lang="pl-PL" baseline="0" dirty="0" smtClean="0"/>
              <a:t> of COSY …..and…</a:t>
            </a:r>
          </a:p>
          <a:p>
            <a:pPr marL="0" indent="0">
              <a:buFont typeface="Arial" pitchFamily="34" charset="0"/>
              <a:buNone/>
            </a:pPr>
            <a:r>
              <a:rPr lang="pl-PL" baseline="0" dirty="0" smtClean="0"/>
              <a:t>JINR / LPI  gammy z   </a:t>
            </a:r>
            <a:r>
              <a:rPr lang="pl-PL" baseline="0" dirty="0" err="1" smtClean="0"/>
              <a:t>electron</a:t>
            </a:r>
            <a:r>
              <a:rPr lang="pl-PL" baseline="0" dirty="0" smtClean="0"/>
              <a:t> synchrotron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Pauli </a:t>
            </a:r>
            <a:r>
              <a:rPr lang="pl-PL" dirty="0" err="1" smtClean="0"/>
              <a:t>principle</a:t>
            </a:r>
            <a:r>
              <a:rPr lang="pl-PL" dirty="0" smtClean="0"/>
              <a:t> and small </a:t>
            </a:r>
            <a:r>
              <a:rPr lang="pl-PL" dirty="0" err="1" smtClean="0"/>
              <a:t>energy</a:t>
            </a:r>
            <a:r>
              <a:rPr lang="pl-PL" dirty="0" smtClean="0"/>
              <a:t> =&gt; </a:t>
            </a:r>
            <a:r>
              <a:rPr lang="pl-PL" dirty="0" err="1" smtClean="0"/>
              <a:t>Ss</a:t>
            </a:r>
            <a:endParaRPr lang="pl-PL" dirty="0" smtClean="0"/>
          </a:p>
          <a:p>
            <a:r>
              <a:rPr lang="pl-PL" dirty="0" err="1" smtClean="0"/>
              <a:t>etc</a:t>
            </a:r>
            <a:endParaRPr lang="pl-PL" dirty="0" smtClean="0"/>
          </a:p>
          <a:p>
            <a:r>
              <a:rPr lang="pl-PL" dirty="0" err="1" smtClean="0"/>
              <a:t>Parity</a:t>
            </a:r>
            <a:r>
              <a:rPr lang="pl-PL" baseline="0" dirty="0" smtClean="0"/>
              <a:t> of eta = -1 …   =&gt; L=1….,  </a:t>
            </a:r>
          </a:p>
          <a:p>
            <a:r>
              <a:rPr lang="pl-PL" baseline="0" dirty="0" smtClean="0"/>
              <a:t>Experiment: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laboratory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fligh</a:t>
            </a:r>
            <a:r>
              <a:rPr lang="pl-PL" baseline="0" dirty="0" smtClean="0"/>
              <a:t> in small </a:t>
            </a:r>
            <a:r>
              <a:rPr lang="pl-PL" baseline="0" dirty="0" err="1" smtClean="0"/>
              <a:t>cone</a:t>
            </a:r>
            <a:r>
              <a:rPr lang="pl-PL" baseline="0" dirty="0" smtClean="0"/>
              <a:t>….</a:t>
            </a:r>
            <a:r>
              <a:rPr lang="pl-PL" baseline="0" dirty="0" smtClean="0">
                <a:sym typeface="Wingdings" pitchFamily="2" charset="2"/>
              </a:rPr>
              <a:t>small </a:t>
            </a:r>
            <a:r>
              <a:rPr lang="pl-PL" baseline="0" dirty="0" err="1" smtClean="0">
                <a:sym typeface="Wingdings" pitchFamily="2" charset="2"/>
              </a:rPr>
              <a:t>experiments</a:t>
            </a:r>
            <a:r>
              <a:rPr lang="pl-PL" baseline="0" dirty="0" smtClean="0">
                <a:sym typeface="Wingdings" pitchFamily="2" charset="2"/>
              </a:rPr>
              <a:t> … </a:t>
            </a:r>
            <a:r>
              <a:rPr lang="pl-PL" baseline="0" dirty="0" err="1" smtClean="0">
                <a:sym typeface="Wingdings" pitchFamily="2" charset="2"/>
              </a:rPr>
              <a:t>full</a:t>
            </a:r>
            <a:r>
              <a:rPr lang="pl-PL" baseline="0" dirty="0" smtClean="0">
                <a:sym typeface="Wingdings" pitchFamily="2" charset="2"/>
              </a:rPr>
              <a:t> 4pi</a:t>
            </a:r>
            <a:endParaRPr lang="pl-PL" baseline="0" dirty="0" smtClean="0"/>
          </a:p>
          <a:p>
            <a:r>
              <a:rPr lang="pl-PL" baseline="0" dirty="0" err="1" smtClean="0"/>
              <a:t>Threshold</a:t>
            </a:r>
            <a:r>
              <a:rPr lang="pl-PL" baseline="0" dirty="0" smtClean="0"/>
              <a:t>: With small </a:t>
            </a:r>
            <a:r>
              <a:rPr lang="pl-PL" baseline="0" dirty="0" err="1" smtClean="0"/>
              <a:t>relative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velocities</a:t>
            </a:r>
            <a:r>
              <a:rPr lang="pl-PL" baseline="0" dirty="0" smtClean="0"/>
              <a:t> … </a:t>
            </a:r>
            <a:r>
              <a:rPr lang="pl-PL" baseline="0" dirty="0" err="1" smtClean="0"/>
              <a:t>large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effect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expected</a:t>
            </a:r>
            <a:r>
              <a:rPr lang="pl-PL" baseline="0" dirty="0" smtClean="0"/>
              <a:t> from </a:t>
            </a:r>
            <a:r>
              <a:rPr lang="pl-PL" baseline="0" dirty="0" err="1" smtClean="0"/>
              <a:t>interaction</a:t>
            </a:r>
            <a:r>
              <a:rPr lang="pl-PL" baseline="0" dirty="0" smtClean="0"/>
              <a:t>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33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l-PL" dirty="0" smtClean="0"/>
              <a:t>Small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detectors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cover</a:t>
            </a:r>
            <a:r>
              <a:rPr lang="pl-PL" baseline="0" dirty="0" smtClean="0"/>
              <a:t> 4pi…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l-PL" baseline="0" dirty="0" smtClean="0"/>
              <a:t>The </a:t>
            </a:r>
            <a:r>
              <a:rPr lang="pl-PL" baseline="0" dirty="0" err="1" smtClean="0"/>
              <a:t>challange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the cross </a:t>
            </a:r>
            <a:r>
              <a:rPr lang="pl-PL" baseline="0" dirty="0" err="1" smtClean="0"/>
              <a:t>sections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grows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rapidly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threshold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opens</a:t>
            </a:r>
            <a:r>
              <a:rPr lang="pl-PL" baseline="0" dirty="0" smtClean="0"/>
              <a:t>…) </a:t>
            </a:r>
          </a:p>
          <a:p>
            <a:pPr marL="0" indent="0">
              <a:buFont typeface="Arial" pitchFamily="34" charset="0"/>
              <a:buNone/>
            </a:pPr>
            <a:r>
              <a:rPr lang="pl-PL" baseline="0" dirty="0" smtClean="0"/>
              <a:t>by </a:t>
            </a:r>
            <a:r>
              <a:rPr lang="pl-PL" baseline="0" dirty="0" err="1" smtClean="0"/>
              <a:t>many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orders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magnitudes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MeV</a:t>
            </a:r>
            <a:r>
              <a:rPr lang="pl-PL" baseline="0" dirty="0" smtClean="0"/>
              <a:t>  (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tens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MeV</a:t>
            </a:r>
            <a:r>
              <a:rPr lang="pl-PL" baseline="0" dirty="0" smtClean="0"/>
              <a:t>)….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Zmienność M0 w zakresie paru </a:t>
            </a:r>
            <a:r>
              <a:rPr lang="pl-PL" dirty="0" err="1" smtClean="0"/>
              <a:t>MeV</a:t>
            </a:r>
            <a:r>
              <a:rPr lang="pl-PL" dirty="0" smtClean="0"/>
              <a:t> jest mała…  Duzy transfer</a:t>
            </a:r>
            <a:r>
              <a:rPr lang="pl-PL" baseline="0" dirty="0" smtClean="0"/>
              <a:t> pędu, żeby </a:t>
            </a:r>
            <a:r>
              <a:rPr lang="pl-PL" baseline="0" dirty="0" err="1" smtClean="0"/>
              <a:t>wyprodukowac</a:t>
            </a:r>
            <a:r>
              <a:rPr lang="pl-PL" baseline="0" dirty="0" smtClean="0"/>
              <a:t> mezon – 1GeV i zmieniamy go o kilka </a:t>
            </a:r>
            <a:r>
              <a:rPr lang="pl-PL" baseline="0" dirty="0" err="1" smtClean="0"/>
              <a:t>MeV</a:t>
            </a:r>
            <a:r>
              <a:rPr lang="pl-PL" baseline="0" dirty="0" smtClean="0"/>
              <a:t> !!!,   </a:t>
            </a:r>
            <a:r>
              <a:rPr lang="pl-PL" baseline="0" dirty="0" err="1" smtClean="0"/>
              <a:t>stą</a:t>
            </a:r>
            <a:r>
              <a:rPr lang="pl-PL" baseline="0" dirty="0" smtClean="0"/>
              <a:t> mamy głownie jedną wartość …. </a:t>
            </a:r>
          </a:p>
          <a:p>
            <a:r>
              <a:rPr lang="pl-PL" baseline="0" dirty="0" smtClean="0"/>
              <a:t>ale FSI powoduje zmiany…</a:t>
            </a:r>
          </a:p>
          <a:p>
            <a:endParaRPr lang="pl-PL" baseline="0" dirty="0" smtClean="0"/>
          </a:p>
          <a:p>
            <a:r>
              <a:rPr lang="pl-PL" baseline="0" dirty="0" smtClean="0"/>
              <a:t>ZMIENIC KOLORY ETC….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52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A08D-70CE-487A-BFC1-C83B7F7223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3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8CDC-6937-4FB9-B9E4-4216F34408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53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F89B-94BC-4900-8170-50287821C5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0B1D94-4D2A-4819-8D0C-C7AAB1230C0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279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506357-A5EF-4621-A7AE-5F62BA71FE9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91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55DD90-CC00-4AC3-B8DB-230A9CD1E893}" type="slidenum">
              <a:rPr lang="de-DE" altLang="pl-PL"/>
              <a:pPr/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341036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4DBA0C-97BE-4C25-81E4-C8C3D95BC0AA}" type="slidenum">
              <a:rPr lang="de-DE" altLang="pl-PL"/>
              <a:pPr/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23249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DA10-EF80-4998-BF27-EDB40DB5C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6709-7E8B-402D-861A-372CAB481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5A2E-8838-4D77-A367-CC5D6DFACC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56D3-8E62-4552-8D9E-DAD73072B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8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69B3-E88E-4ED5-873A-4EFC143AD5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1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8FB4-C5F8-493B-B1B7-7359705F59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C355-D8B4-48D9-8325-83ACEC859A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0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9507-010F-43EE-9EFF-475D545F31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2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FE4EA0-58EF-40B8-9E72-1F7E1E1D8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2216150"/>
            <a:ext cx="8281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>
                <a:solidFill>
                  <a:srgbClr val="666699"/>
                </a:solidFill>
              </a:rPr>
              <a:t>                                         </a:t>
            </a:r>
            <a:r>
              <a:rPr lang="pl-PL">
                <a:solidFill>
                  <a:srgbClr val="000066"/>
                </a:solidFill>
                <a:latin typeface="Arial" charset="0"/>
              </a:rPr>
              <a:t>Pawe</a:t>
            </a:r>
            <a:r>
              <a:rPr lang="en-US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ł</a:t>
            </a:r>
            <a:r>
              <a:rPr lang="pl-PL">
                <a:solidFill>
                  <a:srgbClr val="000066"/>
                </a:solidFill>
                <a:latin typeface="Arial" charset="0"/>
              </a:rPr>
              <a:t> Moskal</a:t>
            </a:r>
          </a:p>
          <a:p>
            <a:pPr eaLnBrk="1" hangingPunct="1"/>
            <a:r>
              <a:rPr lang="pl-PL">
                <a:solidFill>
                  <a:srgbClr val="660066"/>
                </a:solidFill>
              </a:rPr>
              <a:t>                                  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44463" y="5589240"/>
            <a:ext cx="93964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EFB22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The 22nd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European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Conference on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Few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-Body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Problems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b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in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Physics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Cracow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P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oland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9-13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September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201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3</a:t>
            </a:r>
            <a:endParaRPr lang="de-DE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Picture 5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9223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11188" y="2589213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i="1" dirty="0">
                <a:solidFill>
                  <a:srgbClr val="6600CC"/>
                </a:solidFill>
              </a:rPr>
              <a:t>               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Jagiellonian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University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, 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Cracow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pl-PL" dirty="0" smtClean="0">
                <a:solidFill>
                  <a:srgbClr val="000066"/>
                </a:solidFill>
                <a:latin typeface="Arial" charset="0"/>
              </a:rPr>
              <a:t>Poland</a:t>
            </a:r>
            <a:endParaRPr lang="pl-PL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-324544" y="333375"/>
            <a:ext cx="98655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Few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-body </a:t>
            </a: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aspects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threshold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meson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pl-PL" sz="4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el-GR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5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060575"/>
            <a:ext cx="922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mesons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threshold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63688" y="1628800"/>
            <a:ext cx="5976664" cy="455509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hadronic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763688" y="1628800"/>
            <a:ext cx="597666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763688" y="2314918"/>
            <a:ext cx="5976664" cy="89805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7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9" name="Picture 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53" y="1313830"/>
            <a:ext cx="4676775" cy="3924300"/>
          </a:xfrm>
          <a:noFill/>
          <a:ln/>
        </p:spPr>
      </p:pic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461516" y="666130"/>
            <a:ext cx="3041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 </a:t>
            </a:r>
            <a:r>
              <a:rPr lang="pl-PL" u="none" dirty="0" smtClean="0">
                <a:solidFill>
                  <a:schemeClr val="accent2"/>
                </a:solidFill>
              </a:rPr>
              <a:t>dynamics  </a:t>
            </a:r>
            <a:r>
              <a:rPr lang="pl-PL" dirty="0" smtClean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u="none" dirty="0">
                <a:solidFill>
                  <a:schemeClr val="accent2"/>
                </a:solidFill>
              </a:rPr>
              <a:t>|M</a:t>
            </a:r>
            <a:r>
              <a:rPr lang="de-DE" u="none" baseline="-25000" dirty="0">
                <a:solidFill>
                  <a:schemeClr val="accent2"/>
                </a:solidFill>
              </a:rPr>
              <a:t>0</a:t>
            </a:r>
            <a:r>
              <a:rPr lang="de-DE" u="none" dirty="0">
                <a:solidFill>
                  <a:schemeClr val="accent2"/>
                </a:solidFill>
              </a:rPr>
              <a:t>|</a:t>
            </a:r>
            <a:r>
              <a:rPr lang="de-DE" u="none" baseline="30000" dirty="0">
                <a:solidFill>
                  <a:schemeClr val="accent2"/>
                </a:solidFill>
              </a:rPr>
              <a:t>2</a:t>
            </a:r>
            <a:r>
              <a:rPr lang="pl-PL" dirty="0">
                <a:sym typeface="Wingdings" pitchFamily="2" charset="2"/>
              </a:rPr>
              <a:t> 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66228" y="5274642"/>
            <a:ext cx="381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</a:t>
            </a:r>
            <a:r>
              <a:rPr lang="de-DE" sz="1600" u="none" dirty="0"/>
              <a:t>ONE NUMBER </a:t>
            </a:r>
            <a:r>
              <a:rPr lang="en-US" sz="1600" u="none" dirty="0">
                <a:solidFill>
                  <a:schemeClr val="accent2"/>
                </a:solidFill>
              </a:rPr>
              <a:t>  and</a:t>
            </a:r>
            <a:r>
              <a:rPr lang="pl-PL" sz="1600" u="none" dirty="0">
                <a:solidFill>
                  <a:schemeClr val="accent2"/>
                </a:solidFill>
                <a:sym typeface="Wingdings" pitchFamily="2" charset="2"/>
              </a:rPr>
              <a:t>  MANY GRAPHS </a:t>
            </a:r>
            <a:endParaRPr lang="en-US" sz="1600" u="none" dirty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US" sz="1600" u="none" dirty="0">
                <a:solidFill>
                  <a:schemeClr val="accent2"/>
                </a:solidFill>
                <a:sym typeface="Wingdings" pitchFamily="2" charset="2"/>
              </a:rPr>
              <a:t>                                  </a:t>
            </a:r>
            <a:endParaRPr lang="de-DE" sz="2000" dirty="0">
              <a:sym typeface="Wingdings" pitchFamily="2" charset="2"/>
            </a:endParaRP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4458841" y="1026492"/>
            <a:ext cx="47513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/>
              <a:t>   </a:t>
            </a:r>
            <a:r>
              <a:rPr lang="pl-PL" sz="1600" u="none"/>
              <a:t>What would the first experimental physicists  tell us?</a:t>
            </a:r>
          </a:p>
          <a:p>
            <a:endParaRPr lang="de-DE" sz="1400">
              <a:sym typeface="Wingdings" pitchFamily="2" charset="2"/>
            </a:endParaRPr>
          </a:p>
        </p:txBody>
      </p:sp>
      <p:sp>
        <p:nvSpPr>
          <p:cNvPr id="318474" name="Text Box 10"/>
          <p:cNvSpPr txBox="1">
            <a:spLocks noChangeArrowheads="1"/>
          </p:cNvSpPr>
          <p:nvPr/>
        </p:nvSpPr>
        <p:spPr bwMode="auto">
          <a:xfrm>
            <a:off x="4596259" y="4147393"/>
            <a:ext cx="4440237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 dirty="0"/>
              <a:t>                 </a:t>
            </a:r>
            <a:r>
              <a:rPr lang="pl-PL" sz="1600" u="none" dirty="0" err="1"/>
              <a:t>What</a:t>
            </a:r>
            <a:r>
              <a:rPr lang="pl-PL" sz="1600" u="none" dirty="0"/>
              <a:t> </a:t>
            </a:r>
            <a:r>
              <a:rPr lang="pl-PL" sz="1600" u="none" dirty="0" err="1"/>
              <a:t>would</a:t>
            </a:r>
            <a:r>
              <a:rPr lang="pl-PL" sz="1600" u="none" dirty="0"/>
              <a:t> the </a:t>
            </a:r>
            <a:r>
              <a:rPr lang="en-US" sz="1600" u="none" dirty="0"/>
              <a:t> best student </a:t>
            </a:r>
          </a:p>
          <a:p>
            <a:r>
              <a:rPr lang="en-US" sz="1600" u="none" dirty="0"/>
              <a:t>            of the </a:t>
            </a:r>
            <a:r>
              <a:rPr lang="en-US" sz="1600" u="none" dirty="0" err="1"/>
              <a:t>Jagellonian</a:t>
            </a:r>
            <a:r>
              <a:rPr lang="en-US" sz="1600" u="none" dirty="0"/>
              <a:t> University tell us?</a:t>
            </a:r>
            <a:endParaRPr lang="pl-PL" sz="1600" u="none" dirty="0"/>
          </a:p>
          <a:p>
            <a:endParaRPr lang="en-US" sz="1600" u="none" dirty="0"/>
          </a:p>
          <a:p>
            <a:r>
              <a:rPr lang="en-US" sz="1600" u="none" dirty="0"/>
              <a:t>He is encouraging us</a:t>
            </a:r>
            <a:r>
              <a:rPr lang="pl-PL" sz="1600" u="none" dirty="0"/>
              <a:t> to </a:t>
            </a:r>
            <a:r>
              <a:rPr lang="pl-PL" sz="1600" u="none" dirty="0" err="1"/>
              <a:t>continue</a:t>
            </a:r>
            <a:r>
              <a:rPr lang="en-US" sz="1600" u="none" dirty="0"/>
              <a:t>:</a:t>
            </a:r>
          </a:p>
          <a:p>
            <a:endParaRPr lang="en-US" sz="1600" u="none" dirty="0"/>
          </a:p>
          <a:p>
            <a:r>
              <a:rPr lang="en-US" sz="1600" u="none" dirty="0"/>
              <a:t>                     </a:t>
            </a:r>
            <a:r>
              <a:rPr lang="en-US" sz="2000" i="1" u="none" dirty="0">
                <a:solidFill>
                  <a:srgbClr val="FF0000"/>
                </a:solidFill>
              </a:rPr>
              <a:t>For what is determinate </a:t>
            </a:r>
          </a:p>
          <a:p>
            <a:r>
              <a:rPr lang="en-US" sz="2000" i="1" u="none" dirty="0">
                <a:solidFill>
                  <a:srgbClr val="FF0000"/>
                </a:solidFill>
              </a:rPr>
              <a:t>     cannot have innumerable explanations</a:t>
            </a:r>
          </a:p>
          <a:p>
            <a:endParaRPr lang="pl-PL" sz="1600" u="none" dirty="0"/>
          </a:p>
          <a:p>
            <a:r>
              <a:rPr lang="en-US" sz="1400" u="none" dirty="0"/>
              <a:t>NICOLAUS COPERNICUS</a:t>
            </a:r>
            <a:r>
              <a:rPr lang="pl-PL" sz="1400" u="none" dirty="0"/>
              <a:t> </a:t>
            </a:r>
            <a:endParaRPr lang="en-US" sz="1400" u="none" dirty="0"/>
          </a:p>
          <a:p>
            <a:r>
              <a:rPr lang="en-US" sz="1400" u="none" dirty="0"/>
              <a:t>                        ”Minor Works III, Letter against Wagner</a:t>
            </a:r>
            <a:r>
              <a:rPr lang="pl-PL" sz="1400" u="none" dirty="0"/>
              <a:t>”</a:t>
            </a:r>
            <a:endParaRPr lang="de-DE" sz="1400" dirty="0">
              <a:sym typeface="Wingdings" pitchFamily="2" charset="2"/>
            </a:endParaRPr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4638228" y="1458292"/>
            <a:ext cx="46863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600" u="none"/>
              <a:t>Salviati.  </a:t>
            </a:r>
            <a:r>
              <a:rPr lang="pl-PL" sz="1800" i="1" u="none"/>
              <a:t>But if, of many computations, </a:t>
            </a:r>
            <a:endParaRPr lang="en-US" sz="1800" i="1" u="none"/>
          </a:p>
          <a:p>
            <a:r>
              <a:rPr lang="en-US" sz="1800" i="1" u="none"/>
              <a:t>                   </a:t>
            </a:r>
            <a:r>
              <a:rPr lang="pl-PL" sz="1800" i="1" u="none"/>
              <a:t>not even two</a:t>
            </a:r>
            <a:r>
              <a:rPr lang="en-US" sz="1800" i="1" u="none"/>
              <a:t> </a:t>
            </a:r>
            <a:r>
              <a:rPr lang="pl-PL" sz="1800" i="1" u="none"/>
              <a:t>came out in agreement, </a:t>
            </a:r>
            <a:endParaRPr lang="en-US" sz="1800" i="1" u="none"/>
          </a:p>
          <a:p>
            <a:r>
              <a:rPr lang="en-US" sz="1800" i="1" u="none"/>
              <a:t>                   </a:t>
            </a:r>
            <a:r>
              <a:rPr lang="pl-PL" sz="1800" i="1" u="none"/>
              <a:t>what would you think of that?</a:t>
            </a:r>
          </a:p>
          <a:p>
            <a:r>
              <a:rPr lang="pl-PL" sz="1400" u="none"/>
              <a:t>      </a:t>
            </a:r>
            <a:r>
              <a:rPr lang="pl-PL" sz="1600" u="none"/>
              <a:t>Simplicio. </a:t>
            </a:r>
            <a:r>
              <a:rPr lang="pl-PL" sz="2000" i="1" u="none">
                <a:solidFill>
                  <a:srgbClr val="FF0000"/>
                </a:solidFill>
              </a:rPr>
              <a:t>If that is how the matters stand, </a:t>
            </a:r>
          </a:p>
          <a:p>
            <a:r>
              <a:rPr lang="pl-PL" sz="2000" i="1" u="none">
                <a:solidFill>
                  <a:srgbClr val="FF0000"/>
                </a:solidFill>
              </a:rPr>
              <a:t>                           it is truly a serious defect</a:t>
            </a:r>
          </a:p>
          <a:p>
            <a:r>
              <a:rPr lang="pl-PL" sz="1400" u="none"/>
              <a:t>      </a:t>
            </a:r>
            <a:r>
              <a:rPr lang="en-US" sz="1400" u="none"/>
              <a:t>   </a:t>
            </a:r>
            <a:r>
              <a:rPr lang="pl-PL" sz="1400" u="none"/>
              <a:t>GALILEO GALILEI </a:t>
            </a:r>
            <a:endParaRPr lang="en-US" sz="1400" u="none"/>
          </a:p>
          <a:p>
            <a:r>
              <a:rPr lang="en-US" sz="1400" u="none"/>
              <a:t>                ”</a:t>
            </a:r>
            <a:r>
              <a:rPr lang="pl-PL" sz="1400" u="none"/>
              <a:t>Dialogue concerning the two chief world systems”</a:t>
            </a:r>
            <a:endParaRPr lang="de-DE" sz="1400">
              <a:sym typeface="Wingdings" pitchFamily="2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dynamics        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meson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6862763" y="2767013"/>
            <a:ext cx="287337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7337" name="Oval 9"/>
          <p:cNvSpPr>
            <a:spLocks noChangeArrowheads="1"/>
          </p:cNvSpPr>
          <p:nvPr/>
        </p:nvSpPr>
        <p:spPr bwMode="auto">
          <a:xfrm>
            <a:off x="2727325" y="43703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2305050" y="48148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1728788" y="37988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6600CC"/>
              </a:solidFill>
            </a:endParaRP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1011238" y="7000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6600CC"/>
              </a:solidFill>
            </a:endParaRPr>
          </a:p>
        </p:txBody>
      </p:sp>
      <p:pic>
        <p:nvPicPr>
          <p:cNvPr id="22734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437991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4572000" y="0"/>
            <a:ext cx="39485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         </a:t>
            </a:r>
            <a:r>
              <a:rPr lang="pl-PL" u="none" dirty="0">
                <a:solidFill>
                  <a:schemeClr val="accent2"/>
                </a:solidFill>
              </a:rPr>
              <a:t>dynamics  </a:t>
            </a:r>
            <a:r>
              <a:rPr lang="pl-PL" dirty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u="none" dirty="0">
                <a:solidFill>
                  <a:schemeClr val="accent2"/>
                </a:solidFill>
              </a:rPr>
              <a:t>|M</a:t>
            </a:r>
            <a:r>
              <a:rPr lang="de-DE" u="none" baseline="-25000" dirty="0">
                <a:solidFill>
                  <a:schemeClr val="accent2"/>
                </a:solidFill>
              </a:rPr>
              <a:t>0</a:t>
            </a:r>
            <a:r>
              <a:rPr lang="de-DE" u="none" dirty="0">
                <a:solidFill>
                  <a:schemeClr val="accent2"/>
                </a:solidFill>
              </a:rPr>
              <a:t>|</a:t>
            </a:r>
            <a:r>
              <a:rPr lang="de-DE" u="none" baseline="30000" dirty="0">
                <a:solidFill>
                  <a:schemeClr val="accent2"/>
                </a:solidFill>
              </a:rPr>
              <a:t>2</a:t>
            </a:r>
            <a:r>
              <a:rPr lang="pl-PL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u="none" dirty="0">
                <a:sym typeface="Wingdings" pitchFamily="2" charset="2"/>
              </a:rPr>
              <a:t>      </a:t>
            </a:r>
            <a:r>
              <a:rPr lang="en-US" u="none" dirty="0">
                <a:solidFill>
                  <a:schemeClr val="accent2"/>
                </a:solidFill>
                <a:sym typeface="Wingdings" pitchFamily="2" charset="2"/>
              </a:rPr>
              <a:t>LARGE </a:t>
            </a:r>
            <a:r>
              <a:rPr lang="en-US" u="none" dirty="0" smtClean="0">
                <a:solidFill>
                  <a:schemeClr val="accent2"/>
                </a:solidFill>
                <a:sym typeface="Wingdings" pitchFamily="2" charset="2"/>
              </a:rPr>
              <a:t>→ </a:t>
            </a:r>
            <a:r>
              <a:rPr lang="en-US" u="none" dirty="0">
                <a:solidFill>
                  <a:schemeClr val="accent2"/>
                </a:solidFill>
                <a:sym typeface="Wingdings" pitchFamily="2" charset="2"/>
              </a:rPr>
              <a:t>RESONANSE</a:t>
            </a:r>
            <a:endParaRPr lang="de-DE" u="none" dirty="0">
              <a:solidFill>
                <a:schemeClr val="accent2"/>
              </a:solidFill>
              <a:sym typeface="Wingdings" pitchFamily="2" charset="2"/>
            </a:endParaRPr>
          </a:p>
        </p:txBody>
      </p:sp>
      <p:pic>
        <p:nvPicPr>
          <p:cNvPr id="22734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376487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9" name="Rectangle 21"/>
          <p:cNvSpPr>
            <a:spLocks noChangeArrowheads="1"/>
          </p:cNvSpPr>
          <p:nvPr/>
        </p:nvSpPr>
        <p:spPr bwMode="auto">
          <a:xfrm>
            <a:off x="5652120" y="3768422"/>
            <a:ext cx="47513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3600" u="none" dirty="0">
                <a:solidFill>
                  <a:schemeClr val="accent2"/>
                </a:solidFill>
              </a:rPr>
              <a:t>CELSIUS</a:t>
            </a:r>
            <a:endParaRPr lang="pl-PL" sz="3600" u="none" dirty="0">
              <a:solidFill>
                <a:schemeClr val="accent2"/>
              </a:solidFill>
            </a:endParaRPr>
          </a:p>
          <a:p>
            <a:endParaRPr lang="de-DE" sz="3600" u="none" dirty="0">
              <a:solidFill>
                <a:schemeClr val="accent2"/>
              </a:solidFill>
            </a:endParaRPr>
          </a:p>
          <a:p>
            <a:r>
              <a:rPr lang="de-DE" sz="3600" u="none" dirty="0" smtClean="0">
                <a:solidFill>
                  <a:schemeClr val="accent2"/>
                </a:solidFill>
              </a:rPr>
              <a:t>COSY</a:t>
            </a:r>
            <a:r>
              <a:rPr lang="pl-PL" sz="3600" dirty="0">
                <a:solidFill>
                  <a:schemeClr val="accent2"/>
                </a:solidFill>
              </a:rPr>
              <a:t/>
            </a:r>
            <a:br>
              <a:rPr lang="pl-PL" sz="3600" dirty="0">
                <a:solidFill>
                  <a:schemeClr val="accent2"/>
                </a:solidFill>
              </a:rPr>
            </a:br>
            <a:endParaRPr lang="de-DE" sz="3600" u="none" dirty="0">
              <a:solidFill>
                <a:schemeClr val="accent2"/>
              </a:solidFill>
            </a:endParaRPr>
          </a:p>
          <a:p>
            <a:r>
              <a:rPr lang="de-DE" sz="3600" u="none" dirty="0" smtClean="0">
                <a:solidFill>
                  <a:schemeClr val="accent2"/>
                </a:solidFill>
              </a:rPr>
              <a:t>SATURNE</a:t>
            </a:r>
            <a:endParaRPr lang="pl-PL" sz="3600" u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3563938" y="3357563"/>
            <a:ext cx="6264275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pl-PL" sz="2000" u="none"/>
              <a:t>    </a:t>
            </a:r>
            <a:r>
              <a:rPr lang="de-DE" sz="2000" u="none"/>
              <a:t>     STRONG ISOSPIN DEPENDENCE</a:t>
            </a:r>
          </a:p>
          <a:p>
            <a:pPr lvl="1"/>
            <a:r>
              <a:rPr lang="de-DE" sz="2000" u="none"/>
              <a:t>          Eta meson is by factor  of </a:t>
            </a:r>
            <a:r>
              <a:rPr lang="de-DE" sz="2800" u="none"/>
              <a:t>12 </a:t>
            </a:r>
          </a:p>
          <a:p>
            <a:pPr lvl="1"/>
            <a:r>
              <a:rPr lang="de-DE" sz="2800" u="none"/>
              <a:t>          </a:t>
            </a:r>
            <a:r>
              <a:rPr lang="de-DE" sz="2000" u="none"/>
              <a:t>more coupiously produced </a:t>
            </a:r>
          </a:p>
          <a:p>
            <a:pPr lvl="1"/>
            <a:r>
              <a:rPr lang="de-DE" sz="2000" u="none"/>
              <a:t>          when the total isospin of nucleons </a:t>
            </a:r>
          </a:p>
          <a:p>
            <a:pPr lvl="1"/>
            <a:r>
              <a:rPr lang="de-DE" sz="2000" u="none"/>
              <a:t>                            is equal to </a:t>
            </a:r>
            <a:r>
              <a:rPr lang="de-DE" sz="2800" u="none"/>
              <a:t>0 </a:t>
            </a:r>
          </a:p>
          <a:p>
            <a:pPr lvl="1"/>
            <a:r>
              <a:rPr lang="de-DE" sz="2000" u="none"/>
              <a:t>                   than when it is equal to </a:t>
            </a:r>
            <a:r>
              <a:rPr lang="de-DE" sz="2800" u="none"/>
              <a:t>1</a:t>
            </a:r>
          </a:p>
          <a:p>
            <a:pPr lvl="1"/>
            <a:r>
              <a:rPr lang="de-DE" sz="2800" u="none"/>
              <a:t>    </a:t>
            </a:r>
            <a:r>
              <a:rPr lang="de-DE" u="none"/>
              <a:t>Strong evidence of   isovector</a:t>
            </a:r>
            <a:r>
              <a:rPr lang="pl-PL" u="none"/>
              <a:t> </a:t>
            </a:r>
            <a:r>
              <a:rPr lang="de-DE" u="none"/>
              <a:t>meson</a:t>
            </a:r>
          </a:p>
          <a:p>
            <a:pPr lvl="1"/>
            <a:r>
              <a:rPr lang="de-DE" sz="2800" u="none"/>
              <a:t>     </a:t>
            </a:r>
            <a:r>
              <a:rPr lang="de-DE" u="none"/>
              <a:t>exchange in</a:t>
            </a:r>
            <a:r>
              <a:rPr lang="pl-PL" u="none"/>
              <a:t>  </a:t>
            </a:r>
            <a:r>
              <a:rPr lang="de-DE" u="none"/>
              <a:t>production mechanism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1403746" y="4852317"/>
            <a:ext cx="66246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u="none" dirty="0" smtClean="0">
                <a:solidFill>
                  <a:srgbClr val="9900FF"/>
                </a:solidFill>
              </a:rPr>
              <a:t>CELSIUS</a:t>
            </a:r>
            <a:endParaRPr lang="de-DE" sz="1200" u="none" dirty="0">
              <a:solidFill>
                <a:srgbClr val="9900FF"/>
              </a:solidFill>
            </a:endParaRPr>
          </a:p>
          <a:p>
            <a:r>
              <a:rPr lang="de-DE" sz="2800" u="none" dirty="0" smtClean="0">
                <a:solidFill>
                  <a:srgbClr val="9900FF"/>
                </a:solidFill>
              </a:rPr>
              <a:t>COSY</a:t>
            </a:r>
            <a:r>
              <a:rPr lang="pl-PL" sz="2800" dirty="0">
                <a:solidFill>
                  <a:srgbClr val="9900FF"/>
                </a:solidFill>
              </a:rPr>
              <a:t/>
            </a:r>
            <a:br>
              <a:rPr lang="pl-PL" sz="2800" dirty="0">
                <a:solidFill>
                  <a:srgbClr val="9900FF"/>
                </a:solidFill>
              </a:rPr>
            </a:br>
            <a:r>
              <a:rPr lang="pl-PL" sz="2800" u="none" dirty="0" smtClean="0">
                <a:solidFill>
                  <a:srgbClr val="9900FF"/>
                </a:solidFill>
              </a:rPr>
              <a:t>SATURNE</a:t>
            </a:r>
            <a:endParaRPr lang="de-DE" sz="2800" u="none" dirty="0">
              <a:solidFill>
                <a:srgbClr val="9900FF"/>
              </a:solidFill>
            </a:endParaRPr>
          </a:p>
        </p:txBody>
      </p:sp>
      <p:pic>
        <p:nvPicPr>
          <p:cNvPr id="37376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33375"/>
            <a:ext cx="3302000" cy="2943225"/>
          </a:xfrm>
          <a:noFill/>
          <a:ln/>
        </p:spPr>
      </p:pic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5580063" y="18303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6011863" y="18303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3772" name="Text Box 12"/>
          <p:cNvSpPr txBox="1">
            <a:spLocks noChangeArrowheads="1"/>
          </p:cNvSpPr>
          <p:nvPr/>
        </p:nvSpPr>
        <p:spPr bwMode="auto">
          <a:xfrm>
            <a:off x="6291263" y="18303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8636"/>
            <a:ext cx="4464496" cy="450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0" grpId="0"/>
      <p:bldP spid="373771" grpId="0"/>
      <p:bldP spid="373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8913"/>
            <a:ext cx="3302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3238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7556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10350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539750" y="17002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3181350" y="333375"/>
            <a:ext cx="5962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/>
              <a:t>      </a:t>
            </a:r>
            <a:r>
              <a:rPr lang="en-US" sz="2000" u="none"/>
              <a:t>This was PREDICTED already about 2500 years ago </a:t>
            </a:r>
          </a:p>
          <a:p>
            <a:r>
              <a:rPr lang="en-US" sz="2000" u="none"/>
              <a:t>                          by the very first physicists</a:t>
            </a:r>
          </a:p>
          <a:p>
            <a:r>
              <a:rPr lang="en-US" sz="2000" u="none"/>
              <a:t>     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2936875" y="1125538"/>
            <a:ext cx="6054725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none" dirty="0">
                <a:solidFill>
                  <a:srgbClr val="FF0000"/>
                </a:solidFill>
              </a:rPr>
              <a:t>Thus, it is suggested that among created beings</a:t>
            </a:r>
          </a:p>
          <a:p>
            <a:r>
              <a:rPr lang="en-US" i="1" u="none" dirty="0">
                <a:solidFill>
                  <a:srgbClr val="FF0000"/>
                </a:solidFill>
              </a:rPr>
              <a:t>there must be some basic agent which will move</a:t>
            </a:r>
          </a:p>
          <a:p>
            <a:r>
              <a:rPr lang="en-US" i="1" u="none" dirty="0">
                <a:solidFill>
                  <a:srgbClr val="FF0000"/>
                </a:solidFill>
              </a:rPr>
              <a:t>             things and bring them together</a:t>
            </a:r>
          </a:p>
          <a:p>
            <a:endParaRPr lang="pl-PL" sz="1800" u="none" dirty="0"/>
          </a:p>
          <a:p>
            <a:r>
              <a:rPr lang="en-US" sz="1400" u="none" dirty="0"/>
              <a:t>ARISTOTLE</a:t>
            </a:r>
            <a:r>
              <a:rPr lang="pl-PL" sz="1400" u="none" dirty="0"/>
              <a:t> </a:t>
            </a:r>
            <a:endParaRPr lang="en-US" sz="1400" u="none" dirty="0"/>
          </a:p>
          <a:p>
            <a:r>
              <a:rPr lang="en-US" sz="1400" u="none" dirty="0"/>
              <a:t>             “Metaphysics” </a:t>
            </a:r>
            <a:endParaRPr lang="de-DE" sz="1400" dirty="0">
              <a:sym typeface="Wingdings" pitchFamily="2" charset="2"/>
            </a:endParaRP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130698"/>
            <a:ext cx="3154363" cy="3284538"/>
          </a:xfrm>
          <a:noFill/>
          <a:ln/>
        </p:spPr>
      </p:pic>
      <p:pic>
        <p:nvPicPr>
          <p:cNvPr id="1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3103710"/>
            <a:ext cx="3098800" cy="3349626"/>
          </a:xfrm>
          <a:noFill/>
          <a:ln/>
        </p:spPr>
      </p:pic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7669287" y="3979912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solidFill>
                  <a:srgbClr val="FF0000"/>
                </a:solidFill>
                <a:latin typeface="Symbol" pitchFamily="18" charset="2"/>
              </a:rPr>
              <a:t>r</a:t>
            </a:r>
            <a:endParaRPr lang="pl-PL" u="none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1237456" y="4005064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latin typeface="Symbol" pitchFamily="18" charset="2"/>
              </a:rPr>
              <a:t>p</a:t>
            </a:r>
            <a:endParaRPr lang="pl-PL" u="none" dirty="0">
              <a:latin typeface="Symbol" pitchFamily="18" charset="2"/>
            </a:endParaRP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-280514" y="6453336"/>
            <a:ext cx="8046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u="none" dirty="0"/>
              <a:t>    </a:t>
            </a:r>
            <a:r>
              <a:rPr lang="pl-PL" sz="2000" b="1" u="none" dirty="0"/>
              <a:t>COSY-11: </a:t>
            </a:r>
            <a:r>
              <a:rPr lang="en-US" sz="2000" b="1" u="none" dirty="0"/>
              <a:t>R. </a:t>
            </a:r>
            <a:r>
              <a:rPr lang="en-US" sz="2000" b="1" u="none" dirty="0" err="1"/>
              <a:t>Czy</a:t>
            </a:r>
            <a:r>
              <a:rPr lang="pl-PL" sz="2000" b="1" u="none" dirty="0" err="1"/>
              <a:t>żykiewicz</a:t>
            </a:r>
            <a:r>
              <a:rPr lang="pl-PL" sz="2000" b="1" u="none" dirty="0"/>
              <a:t> et al., </a:t>
            </a:r>
            <a:r>
              <a:rPr lang="pl-PL" sz="2000" b="1" dirty="0" err="1"/>
              <a:t>Phys</a:t>
            </a:r>
            <a:r>
              <a:rPr lang="pl-PL" sz="2000" b="1" dirty="0" smtClean="0"/>
              <a:t>. </a:t>
            </a:r>
            <a:r>
              <a:rPr lang="pl-PL" sz="2000" b="1" dirty="0" err="1" smtClean="0"/>
              <a:t>Rev</a:t>
            </a:r>
            <a:r>
              <a:rPr lang="pl-PL" sz="2000" b="1" dirty="0" smtClean="0"/>
              <a:t>. </a:t>
            </a:r>
            <a:r>
              <a:rPr lang="pl-PL" sz="2000" b="1" dirty="0" err="1" smtClean="0"/>
              <a:t>Lett</a:t>
            </a:r>
            <a:r>
              <a:rPr lang="pl-PL" sz="2000" b="1" dirty="0"/>
              <a:t>. 98 (2007) 122003</a:t>
            </a:r>
            <a:r>
              <a:rPr lang="pl-PL" u="none" dirty="0" smtClean="0"/>
              <a:t>    </a:t>
            </a: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21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3" grpId="0"/>
      <p:bldP spid="3758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mesons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threshold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3688" y="1628800"/>
            <a:ext cx="5976664" cy="455509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hadronic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763688" y="1628800"/>
            <a:ext cx="597666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763688" y="2314918"/>
            <a:ext cx="5976664" cy="89805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flipV="1">
            <a:off x="1763688" y="3212976"/>
            <a:ext cx="5976664" cy="72008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5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33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2727325" y="43703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38" name="Oval 10"/>
          <p:cNvSpPr>
            <a:spLocks noChangeArrowheads="1"/>
          </p:cNvSpPr>
          <p:nvPr/>
        </p:nvSpPr>
        <p:spPr bwMode="auto">
          <a:xfrm>
            <a:off x="2305050" y="48148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39" name="Rectangle 11"/>
          <p:cNvSpPr>
            <a:spLocks noChangeArrowheads="1"/>
          </p:cNvSpPr>
          <p:nvPr/>
        </p:nvSpPr>
        <p:spPr bwMode="auto">
          <a:xfrm>
            <a:off x="1728788" y="37988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pl-PL">
              <a:solidFill>
                <a:srgbClr val="6600CC"/>
              </a:solidFill>
            </a:endParaRPr>
          </a:p>
        </p:txBody>
      </p: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1011238" y="7000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pl-PL">
              <a:solidFill>
                <a:srgbClr val="6600CC"/>
              </a:solidFill>
            </a:endParaRPr>
          </a:p>
        </p:txBody>
      </p:sp>
      <p:pic>
        <p:nvPicPr>
          <p:cNvPr id="35534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437991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345" name="Picture 17" descr="ppetaet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6988"/>
            <a:ext cx="5191125" cy="6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5346" name="Group 18"/>
          <p:cNvGrpSpPr>
            <a:grpSpLocks/>
          </p:cNvGrpSpPr>
          <p:nvPr/>
        </p:nvGrpSpPr>
        <p:grpSpPr bwMode="auto">
          <a:xfrm>
            <a:off x="5867400" y="-38100"/>
            <a:ext cx="2254250" cy="754063"/>
            <a:chOff x="2789" y="527"/>
            <a:chExt cx="1420" cy="475"/>
          </a:xfrm>
        </p:grpSpPr>
        <p:sp>
          <p:nvSpPr>
            <p:cNvPr id="355347" name="Text Box 19"/>
            <p:cNvSpPr txBox="1">
              <a:spLocks noChangeArrowheads="1"/>
            </p:cNvSpPr>
            <p:nvPr/>
          </p:nvSpPr>
          <p:spPr bwMode="auto">
            <a:xfrm>
              <a:off x="2789" y="618"/>
              <a:ext cx="1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pl-PL" u="none">
                  <a:cs typeface="Times New Roman" pitchFamily="18" charset="0"/>
                </a:rPr>
                <a:t>σ</a:t>
              </a:r>
              <a:r>
                <a:rPr lang="en-US" altLang="pl-PL" u="none">
                  <a:cs typeface="Times New Roman" pitchFamily="18" charset="0"/>
                </a:rPr>
                <a:t> =       dV</a:t>
              </a:r>
              <a:r>
                <a:rPr lang="en-US" altLang="pl-PL" u="none" baseline="-25000">
                  <a:cs typeface="Times New Roman" pitchFamily="18" charset="0"/>
                </a:rPr>
                <a:t>p</a:t>
              </a:r>
              <a:r>
                <a:rPr lang="pl-PL" altLang="pl-PL" u="none" baseline="-25000">
                  <a:cs typeface="Times New Roman" pitchFamily="18" charset="0"/>
                </a:rPr>
                <a:t>s</a:t>
              </a:r>
              <a:r>
                <a:rPr lang="en-US" altLang="pl-PL" u="none">
                  <a:cs typeface="Times New Roman" pitchFamily="18" charset="0"/>
                </a:rPr>
                <a:t> |M|</a:t>
              </a:r>
              <a:r>
                <a:rPr lang="en-US" altLang="pl-PL" u="none" baseline="30000">
                  <a:cs typeface="Times New Roman" pitchFamily="18" charset="0"/>
                </a:rPr>
                <a:t>2</a:t>
              </a:r>
              <a:endParaRPr lang="en-US" altLang="pl-PL" u="none">
                <a:cs typeface="Times New Roman" pitchFamily="18" charset="0"/>
              </a:endParaRPr>
            </a:p>
          </p:txBody>
        </p:sp>
        <p:graphicFrame>
          <p:nvGraphicFramePr>
            <p:cNvPr id="355348" name="Object 20"/>
            <p:cNvGraphicFramePr>
              <a:graphicFrameLocks noChangeAspect="1"/>
            </p:cNvGraphicFramePr>
            <p:nvPr/>
          </p:nvGraphicFramePr>
          <p:xfrm>
            <a:off x="3107" y="527"/>
            <a:ext cx="444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7" name="Formel" r:id="rId8" imgW="368280" imgH="393480" progId="Equation.3">
                    <p:embed/>
                  </p:oleObj>
                </mc:Choice>
                <mc:Fallback>
                  <p:oleObj name="Formel" r:id="rId8" imgW="368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527"/>
                          <a:ext cx="444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5580063" y="779463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pl-PL" u="none"/>
              <a:t>|M|</a:t>
            </a:r>
            <a:r>
              <a:rPr lang="de-DE" altLang="pl-PL" u="none" baseline="30000"/>
              <a:t>2 </a:t>
            </a:r>
            <a:r>
              <a:rPr lang="de-DE" altLang="pl-PL" u="none"/>
              <a:t> ~ |M</a:t>
            </a:r>
            <a:r>
              <a:rPr lang="de-DE" altLang="pl-PL" u="none" baseline="-25000"/>
              <a:t>0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|M</a:t>
            </a:r>
            <a:r>
              <a:rPr lang="de-DE" altLang="pl-PL" u="none" baseline="-25000"/>
              <a:t>FSI</a:t>
            </a:r>
            <a:r>
              <a:rPr lang="de-DE" altLang="pl-PL" u="none"/>
              <a:t>|</a:t>
            </a:r>
            <a:r>
              <a:rPr lang="de-DE" altLang="pl-PL" u="none" baseline="30000"/>
              <a:t>2</a:t>
            </a:r>
            <a:endParaRPr lang="de-DE" altLang="pl-PL" u="none"/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5364163" y="1330325"/>
            <a:ext cx="371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pl-PL" u="none" dirty="0"/>
              <a:t>|M</a:t>
            </a:r>
            <a:r>
              <a:rPr lang="de-DE" altLang="pl-PL" u="none" baseline="-25000" dirty="0"/>
              <a:t>FSI</a:t>
            </a:r>
            <a:r>
              <a:rPr lang="de-DE" altLang="pl-PL" u="none" dirty="0"/>
              <a:t>|</a:t>
            </a:r>
            <a:r>
              <a:rPr lang="de-DE" altLang="pl-PL" u="none" baseline="30000" dirty="0"/>
              <a:t>2 </a:t>
            </a:r>
            <a:r>
              <a:rPr lang="de-DE" altLang="pl-PL" u="none" dirty="0"/>
              <a:t>~ |M</a:t>
            </a:r>
            <a:r>
              <a:rPr lang="de-DE" altLang="pl-PL" u="none" baseline="-25000" dirty="0"/>
              <a:t>pp</a:t>
            </a:r>
            <a:r>
              <a:rPr lang="de-DE" altLang="pl-PL" u="none" dirty="0"/>
              <a:t>|</a:t>
            </a:r>
            <a:r>
              <a:rPr lang="de-DE" altLang="pl-PL" u="none" baseline="30000" dirty="0"/>
              <a:t>2 </a:t>
            </a:r>
            <a:r>
              <a:rPr lang="de-DE" altLang="pl-PL" u="none" dirty="0"/>
              <a:t>|M</a:t>
            </a:r>
            <a:r>
              <a:rPr lang="de-DE" altLang="pl-PL" u="none" baseline="-25000" dirty="0"/>
              <a:t>p1</a:t>
            </a:r>
            <a:r>
              <a:rPr lang="el-GR" altLang="pl-PL" u="none" baseline="-25000" dirty="0">
                <a:cs typeface="Times New Roman" pitchFamily="18" charset="0"/>
              </a:rPr>
              <a:t>η</a:t>
            </a:r>
            <a:r>
              <a:rPr lang="de-DE" altLang="pl-PL" u="none" dirty="0">
                <a:cs typeface="Times New Roman" pitchFamily="18" charset="0"/>
              </a:rPr>
              <a:t>|</a:t>
            </a:r>
            <a:r>
              <a:rPr lang="de-DE" altLang="pl-PL" u="none" baseline="30000" dirty="0">
                <a:cs typeface="Times New Roman" pitchFamily="18" charset="0"/>
              </a:rPr>
              <a:t>2 </a:t>
            </a:r>
            <a:r>
              <a:rPr lang="de-DE" altLang="pl-PL" u="none" dirty="0" smtClean="0">
                <a:cs typeface="Times New Roman" pitchFamily="18" charset="0"/>
              </a:rPr>
              <a:t>|</a:t>
            </a:r>
            <a:r>
              <a:rPr lang="de-DE" altLang="pl-PL" u="none" dirty="0">
                <a:cs typeface="Times New Roman" pitchFamily="18" charset="0"/>
              </a:rPr>
              <a:t>M</a:t>
            </a:r>
            <a:r>
              <a:rPr lang="de-DE" altLang="pl-PL" u="none" baseline="-25000" dirty="0">
                <a:cs typeface="Times New Roman" pitchFamily="18" charset="0"/>
              </a:rPr>
              <a:t>p2</a:t>
            </a:r>
            <a:r>
              <a:rPr lang="el-GR" altLang="pl-PL" u="none" baseline="-25000" dirty="0">
                <a:cs typeface="Times New Roman" pitchFamily="18" charset="0"/>
              </a:rPr>
              <a:t>η</a:t>
            </a:r>
            <a:r>
              <a:rPr lang="de-DE" altLang="pl-PL" u="none" dirty="0">
                <a:cs typeface="Times New Roman" pitchFamily="18" charset="0"/>
              </a:rPr>
              <a:t>|</a:t>
            </a:r>
            <a:r>
              <a:rPr lang="de-DE" altLang="pl-PL" u="none" baseline="30000" dirty="0">
                <a:cs typeface="Times New Roman" pitchFamily="18" charset="0"/>
              </a:rPr>
              <a:t>2</a:t>
            </a:r>
            <a:endParaRPr lang="el-GR" altLang="pl-PL" u="none" dirty="0">
              <a:cs typeface="Times New Roman" pitchFamily="18" charset="0"/>
            </a:endParaRPr>
          </a:p>
        </p:txBody>
      </p:sp>
      <p:sp>
        <p:nvSpPr>
          <p:cNvPr id="355351" name="Rectangle 23"/>
          <p:cNvSpPr>
            <a:spLocks noChangeArrowheads="1"/>
          </p:cNvSpPr>
          <p:nvPr/>
        </p:nvSpPr>
        <p:spPr bwMode="auto">
          <a:xfrm>
            <a:off x="7078663" y="2638425"/>
            <a:ext cx="287337" cy="217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4992688" y="1931988"/>
            <a:ext cx="3700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u="none" dirty="0"/>
              <a:t>          </a:t>
            </a:r>
            <a:r>
              <a:rPr lang="pl-PL" altLang="pl-PL" u="none" dirty="0">
                <a:solidFill>
                  <a:schemeClr val="accent2"/>
                </a:solidFill>
              </a:rPr>
              <a:t>dynamics    </a:t>
            </a:r>
            <a:r>
              <a:rPr lang="pl-PL" altLang="pl-PL" dirty="0" smtClean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alt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altLang="pl-PL" u="none" dirty="0">
                <a:solidFill>
                  <a:schemeClr val="accent2"/>
                </a:solidFill>
              </a:rPr>
              <a:t>|M</a:t>
            </a:r>
            <a:r>
              <a:rPr lang="de-DE" altLang="pl-PL" u="none" baseline="-25000" dirty="0">
                <a:solidFill>
                  <a:schemeClr val="accent2"/>
                </a:solidFill>
              </a:rPr>
              <a:t>0</a:t>
            </a:r>
            <a:r>
              <a:rPr lang="de-DE" altLang="pl-PL" u="none" dirty="0">
                <a:solidFill>
                  <a:schemeClr val="accent2"/>
                </a:solidFill>
              </a:rPr>
              <a:t>|</a:t>
            </a:r>
            <a:r>
              <a:rPr lang="de-DE" altLang="pl-PL" u="none" baseline="30000" dirty="0">
                <a:solidFill>
                  <a:schemeClr val="accent2"/>
                </a:solidFill>
              </a:rPr>
              <a:t>2</a:t>
            </a:r>
            <a:r>
              <a:rPr lang="pl-PL" altLang="pl-PL" dirty="0">
                <a:sym typeface="Wingdings" pitchFamily="2" charset="2"/>
              </a:rPr>
              <a:t> </a:t>
            </a:r>
            <a:endParaRPr lang="de-DE" altLang="pl-PL" dirty="0">
              <a:sym typeface="Wingdings" pitchFamily="2" charset="2"/>
            </a:endParaRPr>
          </a:p>
        </p:txBody>
      </p:sp>
      <p:sp>
        <p:nvSpPr>
          <p:cNvPr id="355353" name="Text Box 25"/>
          <p:cNvSpPr txBox="1">
            <a:spLocks noChangeArrowheads="1"/>
          </p:cNvSpPr>
          <p:nvPr/>
        </p:nvSpPr>
        <p:spPr bwMode="auto">
          <a:xfrm>
            <a:off x="5075238" y="2436813"/>
            <a:ext cx="3554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u="none" dirty="0"/>
              <a:t>         </a:t>
            </a:r>
            <a:r>
              <a:rPr lang="pl-PL" altLang="pl-PL" u="none" dirty="0" err="1">
                <a:solidFill>
                  <a:schemeClr val="accent2"/>
                </a:solidFill>
              </a:rPr>
              <a:t>interaction</a:t>
            </a:r>
            <a:r>
              <a:rPr lang="pl-PL" altLang="pl-PL" u="none" dirty="0">
                <a:solidFill>
                  <a:schemeClr val="accent2"/>
                </a:solidFill>
              </a:rPr>
              <a:t>  </a:t>
            </a:r>
            <a:r>
              <a:rPr lang="pl-PL" altLang="pl-PL" dirty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altLang="pl-PL" u="none" dirty="0" smtClean="0">
                <a:solidFill>
                  <a:schemeClr val="accent2"/>
                </a:solidFill>
              </a:rPr>
              <a:t>  </a:t>
            </a:r>
            <a:r>
              <a:rPr lang="el-GR" altLang="pl-PL" u="none" dirty="0">
                <a:solidFill>
                  <a:schemeClr val="accent2"/>
                </a:solidFill>
                <a:cs typeface="Times New Roman" pitchFamily="18" charset="0"/>
              </a:rPr>
              <a:t>σ</a:t>
            </a:r>
            <a:r>
              <a:rPr lang="pl-PL" altLang="pl-PL" u="none" dirty="0">
                <a:solidFill>
                  <a:schemeClr val="accent2"/>
                </a:solidFill>
                <a:cs typeface="Times New Roman" pitchFamily="18" charset="0"/>
              </a:rPr>
              <a:t> (Q)</a:t>
            </a:r>
            <a:r>
              <a:rPr lang="pl-PL" altLang="pl-PL" dirty="0">
                <a:sym typeface="Wingdings" pitchFamily="2" charset="2"/>
              </a:rPr>
              <a:t> </a:t>
            </a:r>
            <a:endParaRPr lang="de-DE" altLang="pl-PL" dirty="0">
              <a:sym typeface="Wingdings" pitchFamily="2" charset="2"/>
            </a:endParaRPr>
          </a:p>
        </p:txBody>
      </p:sp>
      <p:sp>
        <p:nvSpPr>
          <p:cNvPr id="355354" name="Rectangle 26"/>
          <p:cNvSpPr>
            <a:spLocks noChangeArrowheads="1"/>
          </p:cNvSpPr>
          <p:nvPr/>
        </p:nvSpPr>
        <p:spPr bwMode="auto">
          <a:xfrm>
            <a:off x="6229325" y="3572723"/>
            <a:ext cx="4751387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pl-PL" sz="2800" u="none" dirty="0">
                <a:solidFill>
                  <a:srgbClr val="9900FF"/>
                </a:solidFill>
              </a:rPr>
              <a:t>CELSIUS</a:t>
            </a:r>
            <a:endParaRPr lang="pl-PL" altLang="pl-PL" sz="2800" u="none" dirty="0">
              <a:solidFill>
                <a:srgbClr val="9900FF"/>
              </a:solidFill>
            </a:endParaRPr>
          </a:p>
          <a:p>
            <a:endParaRPr lang="de-DE" altLang="pl-PL" sz="1200" u="none" dirty="0"/>
          </a:p>
          <a:p>
            <a:r>
              <a:rPr lang="de-DE" altLang="pl-PL" sz="2800" u="none" dirty="0">
                <a:solidFill>
                  <a:srgbClr val="9900FF"/>
                </a:solidFill>
              </a:rPr>
              <a:t>COSY</a:t>
            </a:r>
          </a:p>
          <a:p>
            <a:endParaRPr lang="de-DE" altLang="pl-PL" sz="1000" u="none" dirty="0">
              <a:solidFill>
                <a:srgbClr val="FF0000"/>
              </a:solidFill>
            </a:endParaRPr>
          </a:p>
          <a:p>
            <a:endParaRPr lang="de-DE" altLang="pl-PL" sz="900" u="none" dirty="0">
              <a:solidFill>
                <a:srgbClr val="9900FF"/>
              </a:solidFill>
            </a:endParaRPr>
          </a:p>
          <a:p>
            <a:r>
              <a:rPr lang="de-DE" altLang="pl-PL" u="none" dirty="0" smtClean="0">
                <a:solidFill>
                  <a:srgbClr val="9900FF"/>
                </a:solidFill>
              </a:rPr>
              <a:t>SATURNE</a:t>
            </a:r>
            <a:endParaRPr lang="pl-PL" altLang="pl-PL" u="none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1488"/>
            <a:ext cx="3054350" cy="2566987"/>
          </a:xfrm>
          <a:noFill/>
          <a:ln/>
        </p:spPr>
      </p:pic>
      <p:pic>
        <p:nvPicPr>
          <p:cNvPr id="2314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4663" y="471488"/>
            <a:ext cx="3109912" cy="2522537"/>
          </a:xfrm>
          <a:noFill/>
          <a:ln/>
        </p:spPr>
      </p:pic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019550"/>
            <a:ext cx="2670175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8213" y="428625"/>
            <a:ext cx="3125787" cy="2566988"/>
          </a:xfrm>
          <a:noFill/>
          <a:ln/>
        </p:spPr>
      </p:pic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065588"/>
            <a:ext cx="2763838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2411760" y="3284538"/>
            <a:ext cx="379244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l-PL" altLang="pl-PL" sz="1800" dirty="0"/>
              <a:t> </a:t>
            </a:r>
            <a:r>
              <a:rPr lang="pl-PL" altLang="pl-PL" sz="1800" dirty="0" smtClean="0"/>
              <a:t>          </a:t>
            </a:r>
            <a:r>
              <a:rPr lang="de-DE" altLang="pl-PL" sz="1800" u="none" dirty="0" smtClean="0"/>
              <a:t>Phys</a:t>
            </a:r>
            <a:r>
              <a:rPr lang="de-DE" altLang="pl-PL" sz="1800" u="none" dirty="0"/>
              <a:t>. </a:t>
            </a:r>
            <a:r>
              <a:rPr lang="de-DE" altLang="pl-PL" sz="1800" u="none" dirty="0" err="1"/>
              <a:t>Rev</a:t>
            </a:r>
            <a:r>
              <a:rPr lang="de-DE" altLang="pl-PL" sz="1800" u="none" dirty="0"/>
              <a:t>. </a:t>
            </a:r>
            <a:r>
              <a:rPr lang="de-DE" altLang="pl-PL" sz="1800" b="1" u="none" dirty="0"/>
              <a:t>C 69</a:t>
            </a:r>
            <a:r>
              <a:rPr lang="de-DE" altLang="pl-PL" sz="1800" u="none" dirty="0"/>
              <a:t> (2004) </a:t>
            </a:r>
            <a:r>
              <a:rPr lang="de-DE" altLang="pl-PL" sz="1800" u="none" dirty="0" smtClean="0"/>
              <a:t>025203</a:t>
            </a:r>
            <a:endParaRPr lang="de-DE" altLang="pl-PL" sz="1800" u="none" dirty="0"/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71438" y="71438"/>
            <a:ext cx="3081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800" u="none">
                <a:solidFill>
                  <a:srgbClr val="CC3300"/>
                </a:solidFill>
              </a:rPr>
              <a:t>EXPERIMENT  Q = 15.5 MeV</a:t>
            </a:r>
            <a:endParaRPr lang="de-DE" altLang="pl-PL" sz="1800" u="none">
              <a:solidFill>
                <a:srgbClr val="CC3300"/>
              </a:solidFill>
            </a:endParaRP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3814763" y="42863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800" u="none">
                <a:solidFill>
                  <a:srgbClr val="CC3300"/>
                </a:solidFill>
              </a:rPr>
              <a:t>SIMULATION</a:t>
            </a:r>
            <a:endParaRPr lang="de-DE" altLang="pl-PL" sz="1800" u="none">
              <a:solidFill>
                <a:srgbClr val="CC3300"/>
              </a:solidFill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6818313" y="28575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800" u="none">
                <a:solidFill>
                  <a:srgbClr val="CC3300"/>
                </a:solidFill>
              </a:rPr>
              <a:t>SIMULATION</a:t>
            </a:r>
            <a:endParaRPr lang="de-DE" altLang="pl-PL" sz="1800" u="none">
              <a:solidFill>
                <a:srgbClr val="CC3300"/>
              </a:solidFill>
            </a:endParaRPr>
          </a:p>
        </p:txBody>
      </p:sp>
      <p:pic>
        <p:nvPicPr>
          <p:cNvPr id="2314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3529012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395288" y="3789363"/>
            <a:ext cx="2436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 u="none">
                <a:solidFill>
                  <a:srgbClr val="CC3300"/>
                </a:solidFill>
              </a:rPr>
              <a:t>EXPERIMENT  Q = 15.5 MeV</a:t>
            </a:r>
            <a:endParaRPr lang="de-DE" altLang="pl-PL" sz="1400" u="none">
              <a:solidFill>
                <a:srgbClr val="CC3300"/>
              </a:solidFill>
            </a:endParaRP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6732588" y="3789363"/>
            <a:ext cx="2967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1400" u="none">
                <a:solidFill>
                  <a:srgbClr val="CC3300"/>
                </a:solidFill>
              </a:rPr>
              <a:t>EXPERIMENT  Q = 4.5 MeV</a:t>
            </a:r>
            <a:endParaRPr lang="de-DE" altLang="pl-PL" sz="1400" u="none">
              <a:solidFill>
                <a:srgbClr val="CC3300"/>
              </a:solidFill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3421063" y="3860800"/>
            <a:ext cx="2303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 u="none">
                <a:solidFill>
                  <a:srgbClr val="CC3300"/>
                </a:solidFill>
              </a:rPr>
              <a:t>EXPERIMENT  Q = 10 MeV</a:t>
            </a:r>
            <a:endParaRPr lang="de-DE" altLang="pl-PL" sz="1400" u="none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331" y="1052736"/>
            <a:ext cx="4446157" cy="4411556"/>
          </a:xfr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124744"/>
            <a:ext cx="4274857" cy="4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979712" y="5991671"/>
            <a:ext cx="5516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COSY TOF, COSY-11, WASA/CELSIUS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715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33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2727325" y="43703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38" name="Oval 10"/>
          <p:cNvSpPr>
            <a:spLocks noChangeArrowheads="1"/>
          </p:cNvSpPr>
          <p:nvPr/>
        </p:nvSpPr>
        <p:spPr bwMode="auto">
          <a:xfrm>
            <a:off x="2305050" y="48148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39" name="Rectangle 11"/>
          <p:cNvSpPr>
            <a:spLocks noChangeArrowheads="1"/>
          </p:cNvSpPr>
          <p:nvPr/>
        </p:nvSpPr>
        <p:spPr bwMode="auto">
          <a:xfrm>
            <a:off x="1728788" y="37988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pl-PL">
              <a:solidFill>
                <a:srgbClr val="6600CC"/>
              </a:solidFill>
            </a:endParaRPr>
          </a:p>
        </p:txBody>
      </p: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1011238" y="7000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pl-PL">
              <a:solidFill>
                <a:srgbClr val="6600CC"/>
              </a:solidFill>
            </a:endParaRPr>
          </a:p>
        </p:txBody>
      </p:sp>
      <p:pic>
        <p:nvPicPr>
          <p:cNvPr id="35534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437991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345" name="Picture 17" descr="ppetaet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6988"/>
            <a:ext cx="5191125" cy="6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5346" name="Group 18"/>
          <p:cNvGrpSpPr>
            <a:grpSpLocks/>
          </p:cNvGrpSpPr>
          <p:nvPr/>
        </p:nvGrpSpPr>
        <p:grpSpPr bwMode="auto">
          <a:xfrm>
            <a:off x="5867400" y="-38100"/>
            <a:ext cx="2254250" cy="754063"/>
            <a:chOff x="2789" y="527"/>
            <a:chExt cx="1420" cy="475"/>
          </a:xfrm>
        </p:grpSpPr>
        <p:sp>
          <p:nvSpPr>
            <p:cNvPr id="355347" name="Text Box 19"/>
            <p:cNvSpPr txBox="1">
              <a:spLocks noChangeArrowheads="1"/>
            </p:cNvSpPr>
            <p:nvPr/>
          </p:nvSpPr>
          <p:spPr bwMode="auto">
            <a:xfrm>
              <a:off x="2789" y="618"/>
              <a:ext cx="1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pl-PL" u="none">
                  <a:cs typeface="Times New Roman" pitchFamily="18" charset="0"/>
                </a:rPr>
                <a:t>σ</a:t>
              </a:r>
              <a:r>
                <a:rPr lang="en-US" altLang="pl-PL" u="none">
                  <a:cs typeface="Times New Roman" pitchFamily="18" charset="0"/>
                </a:rPr>
                <a:t> =       dV</a:t>
              </a:r>
              <a:r>
                <a:rPr lang="en-US" altLang="pl-PL" u="none" baseline="-25000">
                  <a:cs typeface="Times New Roman" pitchFamily="18" charset="0"/>
                </a:rPr>
                <a:t>p</a:t>
              </a:r>
              <a:r>
                <a:rPr lang="pl-PL" altLang="pl-PL" u="none" baseline="-25000">
                  <a:cs typeface="Times New Roman" pitchFamily="18" charset="0"/>
                </a:rPr>
                <a:t>s</a:t>
              </a:r>
              <a:r>
                <a:rPr lang="en-US" altLang="pl-PL" u="none">
                  <a:cs typeface="Times New Roman" pitchFamily="18" charset="0"/>
                </a:rPr>
                <a:t> |M|</a:t>
              </a:r>
              <a:r>
                <a:rPr lang="en-US" altLang="pl-PL" u="none" baseline="30000">
                  <a:cs typeface="Times New Roman" pitchFamily="18" charset="0"/>
                </a:rPr>
                <a:t>2</a:t>
              </a:r>
              <a:endParaRPr lang="en-US" altLang="pl-PL" u="none">
                <a:cs typeface="Times New Roman" pitchFamily="18" charset="0"/>
              </a:endParaRPr>
            </a:p>
          </p:txBody>
        </p:sp>
        <p:graphicFrame>
          <p:nvGraphicFramePr>
            <p:cNvPr id="355348" name="Object 20"/>
            <p:cNvGraphicFramePr>
              <a:graphicFrameLocks noChangeAspect="1"/>
            </p:cNvGraphicFramePr>
            <p:nvPr/>
          </p:nvGraphicFramePr>
          <p:xfrm>
            <a:off x="3107" y="527"/>
            <a:ext cx="444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9" name="Formel" r:id="rId8" imgW="368280" imgH="393480" progId="Equation.3">
                    <p:embed/>
                  </p:oleObj>
                </mc:Choice>
                <mc:Fallback>
                  <p:oleObj name="Formel" r:id="rId8" imgW="368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527"/>
                          <a:ext cx="444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5580063" y="779463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pl-PL" u="none"/>
              <a:t>|M|</a:t>
            </a:r>
            <a:r>
              <a:rPr lang="de-DE" altLang="pl-PL" u="none" baseline="30000"/>
              <a:t>2 </a:t>
            </a:r>
            <a:r>
              <a:rPr lang="de-DE" altLang="pl-PL" u="none"/>
              <a:t> ~ |M</a:t>
            </a:r>
            <a:r>
              <a:rPr lang="de-DE" altLang="pl-PL" u="none" baseline="-25000"/>
              <a:t>0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|M</a:t>
            </a:r>
            <a:r>
              <a:rPr lang="de-DE" altLang="pl-PL" u="none" baseline="-25000"/>
              <a:t>FSI</a:t>
            </a:r>
            <a:r>
              <a:rPr lang="de-DE" altLang="pl-PL" u="none"/>
              <a:t>|</a:t>
            </a:r>
            <a:r>
              <a:rPr lang="de-DE" altLang="pl-PL" u="none" baseline="30000"/>
              <a:t>2</a:t>
            </a:r>
            <a:endParaRPr lang="de-DE" altLang="pl-PL" u="none"/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5364163" y="1330325"/>
            <a:ext cx="371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pl-PL" u="none"/>
              <a:t>|M</a:t>
            </a:r>
            <a:r>
              <a:rPr lang="de-DE" altLang="pl-PL" u="none" baseline="-25000"/>
              <a:t>FSI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~ |M</a:t>
            </a:r>
            <a:r>
              <a:rPr lang="de-DE" altLang="pl-PL" u="none" baseline="-25000"/>
              <a:t>pp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|M</a:t>
            </a:r>
            <a:r>
              <a:rPr lang="de-DE" altLang="pl-PL" u="none" baseline="-25000"/>
              <a:t>p1</a:t>
            </a:r>
            <a:r>
              <a:rPr lang="el-GR" altLang="pl-PL" u="none" baseline="-25000">
                <a:cs typeface="Times New Roman" pitchFamily="18" charset="0"/>
              </a:rPr>
              <a:t>η</a:t>
            </a:r>
            <a:r>
              <a:rPr lang="de-DE" altLang="pl-PL" u="none">
                <a:cs typeface="Times New Roman" pitchFamily="18" charset="0"/>
              </a:rPr>
              <a:t>|</a:t>
            </a:r>
            <a:r>
              <a:rPr lang="de-DE" altLang="pl-PL" u="none" baseline="30000">
                <a:cs typeface="Times New Roman" pitchFamily="18" charset="0"/>
              </a:rPr>
              <a:t>2  </a:t>
            </a:r>
            <a:r>
              <a:rPr lang="de-DE" altLang="pl-PL" u="none">
                <a:cs typeface="Times New Roman" pitchFamily="18" charset="0"/>
              </a:rPr>
              <a:t>|M</a:t>
            </a:r>
            <a:r>
              <a:rPr lang="de-DE" altLang="pl-PL" u="none" baseline="-25000">
                <a:cs typeface="Times New Roman" pitchFamily="18" charset="0"/>
              </a:rPr>
              <a:t>p2</a:t>
            </a:r>
            <a:r>
              <a:rPr lang="el-GR" altLang="pl-PL" u="none" baseline="-25000">
                <a:cs typeface="Times New Roman" pitchFamily="18" charset="0"/>
              </a:rPr>
              <a:t>η</a:t>
            </a:r>
            <a:r>
              <a:rPr lang="de-DE" altLang="pl-PL" u="none">
                <a:cs typeface="Times New Roman" pitchFamily="18" charset="0"/>
              </a:rPr>
              <a:t>|</a:t>
            </a:r>
            <a:r>
              <a:rPr lang="de-DE" altLang="pl-PL" u="none" baseline="30000">
                <a:cs typeface="Times New Roman" pitchFamily="18" charset="0"/>
              </a:rPr>
              <a:t>2</a:t>
            </a:r>
            <a:endParaRPr lang="el-GR" altLang="pl-PL" u="none">
              <a:cs typeface="Times New Roman" pitchFamily="18" charset="0"/>
            </a:endParaRPr>
          </a:p>
        </p:txBody>
      </p:sp>
      <p:sp>
        <p:nvSpPr>
          <p:cNvPr id="355351" name="Rectangle 23"/>
          <p:cNvSpPr>
            <a:spLocks noChangeArrowheads="1"/>
          </p:cNvSpPr>
          <p:nvPr/>
        </p:nvSpPr>
        <p:spPr bwMode="auto">
          <a:xfrm>
            <a:off x="7078663" y="2638425"/>
            <a:ext cx="287337" cy="217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4992688" y="2204864"/>
            <a:ext cx="3579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u="none" dirty="0"/>
              <a:t>          </a:t>
            </a:r>
            <a:r>
              <a:rPr lang="pl-PL" altLang="pl-PL" u="none" dirty="0">
                <a:solidFill>
                  <a:schemeClr val="accent2"/>
                </a:solidFill>
              </a:rPr>
              <a:t>dynamics    </a:t>
            </a:r>
            <a:r>
              <a:rPr lang="pl-PL" altLang="pl-PL" u="none" dirty="0" smtClean="0">
                <a:solidFill>
                  <a:schemeClr val="accent2"/>
                </a:solidFill>
              </a:rPr>
              <a:t>→</a:t>
            </a:r>
            <a:r>
              <a:rPr lang="pl-PL" alt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altLang="pl-PL" u="none" dirty="0">
                <a:solidFill>
                  <a:schemeClr val="accent2"/>
                </a:solidFill>
              </a:rPr>
              <a:t>|M</a:t>
            </a:r>
            <a:r>
              <a:rPr lang="de-DE" altLang="pl-PL" u="none" baseline="-25000" dirty="0">
                <a:solidFill>
                  <a:schemeClr val="accent2"/>
                </a:solidFill>
              </a:rPr>
              <a:t>0</a:t>
            </a:r>
            <a:r>
              <a:rPr lang="de-DE" altLang="pl-PL" u="none" dirty="0">
                <a:solidFill>
                  <a:schemeClr val="accent2"/>
                </a:solidFill>
              </a:rPr>
              <a:t>|</a:t>
            </a:r>
            <a:r>
              <a:rPr lang="de-DE" altLang="pl-PL" u="none" baseline="30000" dirty="0">
                <a:solidFill>
                  <a:schemeClr val="accent2"/>
                </a:solidFill>
              </a:rPr>
              <a:t>2</a:t>
            </a:r>
            <a:r>
              <a:rPr lang="pl-PL" altLang="pl-PL" dirty="0">
                <a:sym typeface="Wingdings" pitchFamily="2" charset="2"/>
              </a:rPr>
              <a:t> </a:t>
            </a:r>
            <a:endParaRPr lang="de-DE" altLang="pl-PL" dirty="0">
              <a:sym typeface="Wingdings" pitchFamily="2" charset="2"/>
            </a:endParaRPr>
          </a:p>
        </p:txBody>
      </p:sp>
      <p:sp>
        <p:nvSpPr>
          <p:cNvPr id="355353" name="Text Box 25"/>
          <p:cNvSpPr txBox="1">
            <a:spLocks noChangeArrowheads="1"/>
          </p:cNvSpPr>
          <p:nvPr/>
        </p:nvSpPr>
        <p:spPr bwMode="auto">
          <a:xfrm>
            <a:off x="5075238" y="2709689"/>
            <a:ext cx="3554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u="none" dirty="0"/>
              <a:t>         </a:t>
            </a:r>
            <a:r>
              <a:rPr lang="pl-PL" altLang="pl-PL" u="none" dirty="0" err="1">
                <a:solidFill>
                  <a:schemeClr val="accent2"/>
                </a:solidFill>
              </a:rPr>
              <a:t>interaction</a:t>
            </a:r>
            <a:r>
              <a:rPr lang="pl-PL" altLang="pl-PL" u="none" dirty="0">
                <a:solidFill>
                  <a:schemeClr val="accent2"/>
                </a:solidFill>
              </a:rPr>
              <a:t>  </a:t>
            </a:r>
            <a:r>
              <a:rPr lang="pl-PL" altLang="pl-PL" u="none" dirty="0" smtClean="0">
                <a:solidFill>
                  <a:schemeClr val="accent2"/>
                </a:solidFill>
              </a:rPr>
              <a:t>→  </a:t>
            </a:r>
            <a:r>
              <a:rPr lang="el-GR" altLang="pl-PL" u="none" dirty="0">
                <a:solidFill>
                  <a:schemeClr val="accent2"/>
                </a:solidFill>
                <a:cs typeface="Times New Roman" pitchFamily="18" charset="0"/>
              </a:rPr>
              <a:t>σ</a:t>
            </a:r>
            <a:r>
              <a:rPr lang="pl-PL" altLang="pl-PL" u="none" dirty="0">
                <a:solidFill>
                  <a:schemeClr val="accent2"/>
                </a:solidFill>
                <a:cs typeface="Times New Roman" pitchFamily="18" charset="0"/>
              </a:rPr>
              <a:t> (Q)</a:t>
            </a:r>
            <a:r>
              <a:rPr lang="pl-PL" altLang="pl-PL" dirty="0">
                <a:sym typeface="Wingdings" pitchFamily="2" charset="2"/>
              </a:rPr>
              <a:t> </a:t>
            </a:r>
            <a:endParaRPr lang="de-DE" altLang="pl-PL" dirty="0">
              <a:sym typeface="Wingdings" pitchFamily="2" charset="2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48672" y="380145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CELSIUS</a:t>
            </a:r>
            <a:endParaRPr lang="pl-PL" dirty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accent2"/>
                </a:solidFill>
              </a:rPr>
              <a:t>COSY</a:t>
            </a:r>
            <a:endParaRPr lang="pl-PL" dirty="0" smtClean="0">
              <a:solidFill>
                <a:schemeClr val="accent2"/>
              </a:solidFill>
            </a:endParaRPr>
          </a:p>
          <a:p>
            <a:endParaRPr lang="pl-PL" dirty="0">
              <a:solidFill>
                <a:schemeClr val="accent2"/>
              </a:solidFill>
            </a:endParaRPr>
          </a:p>
          <a:p>
            <a:r>
              <a:rPr lang="pl-PL" dirty="0" smtClean="0">
                <a:solidFill>
                  <a:schemeClr val="accent2"/>
                </a:solidFill>
              </a:rPr>
              <a:t>SATURNE</a:t>
            </a:r>
            <a:r>
              <a:rPr lang="pl-PL" dirty="0">
                <a:solidFill>
                  <a:schemeClr val="accent2"/>
                </a:solidFill>
              </a:rPr>
              <a:t/>
            </a:r>
            <a:br>
              <a:rPr lang="pl-PL" dirty="0">
                <a:solidFill>
                  <a:schemeClr val="accent2"/>
                </a:solidFill>
              </a:rPr>
            </a:br>
            <a:endParaRPr lang="de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2216150"/>
            <a:ext cx="8281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>
                <a:solidFill>
                  <a:srgbClr val="666699"/>
                </a:solidFill>
              </a:rPr>
              <a:t>                                         </a:t>
            </a:r>
            <a:r>
              <a:rPr lang="pl-PL">
                <a:solidFill>
                  <a:srgbClr val="000066"/>
                </a:solidFill>
                <a:latin typeface="Arial" charset="0"/>
              </a:rPr>
              <a:t>Pawe</a:t>
            </a:r>
            <a:r>
              <a:rPr lang="en-US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ł</a:t>
            </a:r>
            <a:r>
              <a:rPr lang="pl-PL">
                <a:solidFill>
                  <a:srgbClr val="000066"/>
                </a:solidFill>
                <a:latin typeface="Arial" charset="0"/>
              </a:rPr>
              <a:t> Moskal</a:t>
            </a:r>
          </a:p>
          <a:p>
            <a:pPr eaLnBrk="1" hangingPunct="1"/>
            <a:r>
              <a:rPr lang="pl-PL">
                <a:solidFill>
                  <a:srgbClr val="660066"/>
                </a:solidFill>
              </a:rPr>
              <a:t>                                  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44463" y="5589240"/>
            <a:ext cx="93964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EFB22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The 22nd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European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Conference on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Few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-Body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Problems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b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in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Physics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Cracow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P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oland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9-13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September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201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3</a:t>
            </a:r>
            <a:endParaRPr lang="de-DE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Picture 5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9223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11188" y="2589213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i="1" dirty="0">
                <a:solidFill>
                  <a:srgbClr val="6600CC"/>
                </a:solidFill>
              </a:rPr>
              <a:t>               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Jagiellonian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University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, 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Cracow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pl-PL" dirty="0" smtClean="0">
                <a:solidFill>
                  <a:srgbClr val="000066"/>
                </a:solidFill>
                <a:latin typeface="Arial" charset="0"/>
              </a:rPr>
              <a:t>Poland</a:t>
            </a:r>
            <a:endParaRPr lang="pl-PL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-324544" y="333375"/>
            <a:ext cx="98655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Few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-body </a:t>
            </a: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aspects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threshold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meson</a:t>
            </a: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pl-PL" sz="4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el-GR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5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060575"/>
            <a:ext cx="922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COSY-11   STILL    ALIVE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097" name="Picture 1" descr="por_eta_etapr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494340" cy="40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0811" y="6669360"/>
            <a:ext cx="7783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Rysunek 3. 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Widmo masy niezmienniczej podukładu proton-proton dla układu 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pp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(zielone punkty) oraz 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pp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’ (czerwone punkty)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wyznaczone dla energii wzbudzenia wynoszącej 15.5 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MeV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     W celu umożliwienia porównania kształtu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widm dane dla mezonu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’ zostały unormowane do danych otrzymanych dla mezonu 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52085"/>
            <a:ext cx="3942683" cy="40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983196" y="1052736"/>
            <a:ext cx="227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PRELIMINARY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36512" y="-534347"/>
            <a:ext cx="9180512" cy="273921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</a:t>
            </a:r>
            <a:r>
              <a:rPr lang="pl-PL" sz="3600" b="1" dirty="0" smtClean="0"/>
              <a:t>                </a:t>
            </a:r>
          </a:p>
          <a:p>
            <a:r>
              <a:rPr lang="pl-PL" sz="3600" b="1" dirty="0"/>
              <a:t> </a:t>
            </a:r>
            <a:r>
              <a:rPr lang="pl-PL" sz="3600" b="1" dirty="0" smtClean="0"/>
              <a:t>    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4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p </a:t>
            </a:r>
            <a:r>
              <a:rPr lang="pl-PL" sz="40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4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0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sz="40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4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40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</a:t>
            </a:r>
            <a:r>
              <a:rPr lang="pl-PL" sz="4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4400" b="1" dirty="0" smtClean="0">
                <a:sym typeface="Symbol" pitchFamily="18" charset="2"/>
              </a:rPr>
              <a:t>10</a:t>
            </a:r>
            <a:r>
              <a:rPr lang="pl-PL" sz="4400" b="1" baseline="30000" dirty="0" smtClean="0">
                <a:sym typeface="Symbol" pitchFamily="18" charset="2"/>
              </a:rPr>
              <a:t>9</a:t>
            </a:r>
            <a:r>
              <a:rPr lang="pl-PL" sz="3200" b="1" dirty="0" smtClean="0">
                <a:sym typeface="Symbol" pitchFamily="18" charset="2"/>
              </a:rPr>
              <a:t>  </a:t>
            </a:r>
            <a:r>
              <a:rPr lang="it-IT" sz="4000" b="1" dirty="0">
                <a:sym typeface="Symbol" pitchFamily="18" charset="2"/>
              </a:rPr>
              <a:t></a:t>
            </a:r>
            <a:r>
              <a:rPr lang="pl-PL" sz="44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3200" b="1" dirty="0" smtClean="0">
                <a:cs typeface="Times New Roman" pitchFamily="18" charset="0"/>
                <a:sym typeface="Symbol" pitchFamily="18" charset="2"/>
              </a:rPr>
              <a:t>and</a:t>
            </a:r>
            <a:r>
              <a:rPr lang="pl-PL" sz="4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4000" b="1" dirty="0" smtClean="0">
                <a:sym typeface="Symbol" pitchFamily="18" charset="2"/>
              </a:rPr>
              <a:t>10</a:t>
            </a:r>
            <a:r>
              <a:rPr lang="pl-PL" sz="4000" b="1" baseline="30000" dirty="0" smtClean="0">
                <a:sym typeface="Symbol" pitchFamily="18" charset="2"/>
              </a:rPr>
              <a:t>11</a:t>
            </a:r>
            <a:r>
              <a:rPr lang="pl-PL" sz="4000" b="1" dirty="0" smtClean="0">
                <a:sym typeface="Symbol" pitchFamily="18" charset="2"/>
              </a:rPr>
              <a:t> </a:t>
            </a:r>
            <a:r>
              <a:rPr lang="el-GR" sz="3200" b="1" dirty="0" smtClean="0">
                <a:sym typeface="Symbol" pitchFamily="18" charset="2"/>
              </a:rPr>
              <a:t>π</a:t>
            </a:r>
            <a:r>
              <a:rPr lang="pl-PL" sz="3200" b="1" baseline="30000" dirty="0" smtClean="0">
                <a:sym typeface="Symbol" pitchFamily="18" charset="2"/>
              </a:rPr>
              <a:t>0</a:t>
            </a:r>
            <a:r>
              <a:rPr lang="pl-PL" sz="3200" b="1" dirty="0">
                <a:sym typeface="Symbol" pitchFamily="18" charset="2"/>
              </a:rPr>
              <a:t> </a:t>
            </a:r>
            <a:r>
              <a:rPr lang="pl-PL" sz="3200" b="1" dirty="0" smtClean="0">
                <a:sym typeface="Symbol" pitchFamily="18" charset="2"/>
              </a:rPr>
              <a:t>  </a:t>
            </a:r>
            <a:r>
              <a:rPr lang="pl-PL" sz="3200" b="1" dirty="0" smtClean="0">
                <a:cs typeface="Times New Roman" pitchFamily="18" charset="0"/>
                <a:sym typeface="Symbol" pitchFamily="18" charset="2"/>
              </a:rPr>
              <a:t>on </a:t>
            </a:r>
            <a:r>
              <a:rPr lang="pl-PL" sz="3200" b="1" dirty="0" err="1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6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/>
            </a:r>
            <a:br>
              <a:rPr lang="pl-PL" sz="6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</a:b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sz="36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3600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3600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sz="36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sz="4800" b="1" dirty="0" smtClean="0">
                <a:sym typeface="Symbol" pitchFamily="18" charset="2"/>
              </a:rPr>
              <a:t>10</a:t>
            </a:r>
            <a:r>
              <a:rPr lang="pl-PL" sz="4800" b="1" baseline="30000" dirty="0" smtClean="0">
                <a:sym typeface="Symbol" pitchFamily="18" charset="2"/>
              </a:rPr>
              <a:t>6</a:t>
            </a:r>
            <a:r>
              <a:rPr lang="pl-PL" sz="3200" b="1" dirty="0" smtClean="0">
                <a:sym typeface="Symbol" pitchFamily="18" charset="2"/>
              </a:rPr>
              <a:t>  </a:t>
            </a:r>
            <a:r>
              <a:rPr lang="it-IT" sz="4000" b="1" dirty="0">
                <a:sym typeface="Symbol" pitchFamily="18" charset="2"/>
              </a:rPr>
              <a:t></a:t>
            </a:r>
            <a:r>
              <a:rPr lang="pl-PL" sz="48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3200" b="1" dirty="0" err="1">
                <a:cs typeface="Times New Roman" pitchFamily="18" charset="0"/>
                <a:sym typeface="Symbol" pitchFamily="18" charset="2"/>
              </a:rPr>
              <a:t>mesons</a:t>
            </a:r>
            <a:r>
              <a:rPr lang="pl-PL" sz="3200" b="1" dirty="0">
                <a:cs typeface="Times New Roman" pitchFamily="18" charset="0"/>
                <a:sym typeface="Symbol" pitchFamily="18" charset="2"/>
              </a:rPr>
              <a:t> on </a:t>
            </a:r>
            <a:r>
              <a:rPr lang="pl-PL" sz="3200" b="1" dirty="0" err="1" smtClean="0">
                <a:cs typeface="Times New Roman" pitchFamily="18" charset="0"/>
                <a:sym typeface="Symbol" pitchFamily="18" charset="2"/>
              </a:rPr>
              <a:t>discs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3651"/>
            <a:ext cx="7361588" cy="262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88533" y="13407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41823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mesons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threshold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3688" y="1412776"/>
            <a:ext cx="5976664" cy="4401205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hadronic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763688" y="1412776"/>
            <a:ext cx="597666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763688" y="2098894"/>
            <a:ext cx="5976664" cy="89805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flipV="1">
            <a:off x="1763688" y="2996952"/>
            <a:ext cx="5976664" cy="72008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4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32" name="Picture 8" descr="eta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3879" y="1772989"/>
            <a:ext cx="3474665" cy="583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2800" b="1" dirty="0"/>
              <a:t> </a:t>
            </a:r>
            <a:r>
              <a:rPr lang="pl-PL" sz="2800" b="1" dirty="0" smtClean="0"/>
              <a:t>  </a:t>
            </a:r>
            <a:r>
              <a:rPr lang="pl-PL" sz="3600" b="1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</a:t>
            </a:r>
            <a:r>
              <a:rPr lang="pl-PL" sz="36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interaction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(</a:t>
            </a:r>
            <a:r>
              <a:rPr lang="pl-PL" sz="3600" b="1" dirty="0" err="1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pd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3600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36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)</a:t>
            </a:r>
            <a:endParaRPr lang="pl-PL" sz="36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10628" name="Picture 4" descr="he3_p_m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" y="620688"/>
            <a:ext cx="6120358" cy="62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4779764" y="13176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l-PL" u="none" dirty="0">
                <a:latin typeface="Arial" charset="0"/>
                <a:sym typeface="Symbol" pitchFamily="18" charset="2"/>
              </a:rPr>
              <a:t>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2002160" y="1344613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l-PL" u="none" dirty="0">
                <a:latin typeface="Arial" charset="0"/>
                <a:sym typeface="Symbol" pitchFamily="18" charset="2"/>
              </a:rPr>
              <a:t></a:t>
            </a:r>
          </a:p>
        </p:txBody>
      </p:sp>
      <p:grpSp>
        <p:nvGrpSpPr>
          <p:cNvPr id="10" name="Grupa 9"/>
          <p:cNvGrpSpPr>
            <a:grpSpLocks noChangeAspect="1"/>
          </p:cNvGrpSpPr>
          <p:nvPr/>
        </p:nvGrpSpPr>
        <p:grpSpPr>
          <a:xfrm rot="1503792">
            <a:off x="6517785" y="1006032"/>
            <a:ext cx="1339327" cy="1545168"/>
            <a:chOff x="2991728" y="2917567"/>
            <a:chExt cx="2578230" cy="3019664"/>
          </a:xfrm>
        </p:grpSpPr>
        <p:sp>
          <p:nvSpPr>
            <p:cNvPr id="11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17" name="Group 39"/>
          <p:cNvGrpSpPr>
            <a:grpSpLocks noChangeAspect="1"/>
          </p:cNvGrpSpPr>
          <p:nvPr/>
        </p:nvGrpSpPr>
        <p:grpSpPr bwMode="auto">
          <a:xfrm>
            <a:off x="8151819" y="2598987"/>
            <a:ext cx="524637" cy="621083"/>
            <a:chOff x="3243" y="2312"/>
            <a:chExt cx="408" cy="483"/>
          </a:xfrm>
        </p:grpSpPr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3" name="Elipsa 2"/>
          <p:cNvSpPr/>
          <p:nvPr/>
        </p:nvSpPr>
        <p:spPr>
          <a:xfrm>
            <a:off x="6397457" y="1117695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93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Oval 2"/>
          <p:cNvSpPr>
            <a:spLocks noChangeArrowheads="1"/>
          </p:cNvSpPr>
          <p:nvPr/>
        </p:nvSpPr>
        <p:spPr bwMode="auto">
          <a:xfrm>
            <a:off x="2928938" y="71438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0" y="214313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>
                <a:solidFill>
                  <a:srgbClr val="000000"/>
                </a:solidFill>
              </a:rPr>
              <a:t> </a:t>
            </a:r>
            <a:r>
              <a:rPr lang="en-GB" altLang="pl-PL" sz="44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>
                <a:solidFill>
                  <a:srgbClr val="000000"/>
                </a:solidFill>
              </a:rPr>
              <a:t>3</a:t>
            </a:r>
            <a:r>
              <a:rPr lang="en-GB" altLang="pl-PL" sz="4400" u="none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1046532" name="Text Box 4"/>
          <p:cNvSpPr txBox="1">
            <a:spLocks noChangeArrowheads="1"/>
          </p:cNvSpPr>
          <p:nvPr/>
        </p:nvSpPr>
        <p:spPr bwMode="auto">
          <a:xfrm>
            <a:off x="171450" y="1357313"/>
            <a:ext cx="86868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pl-PL" sz="2800" b="1" i="1" u="none" dirty="0" err="1">
                <a:solidFill>
                  <a:srgbClr val="000000"/>
                </a:solidFill>
              </a:rPr>
              <a:t>dp</a:t>
            </a:r>
            <a:r>
              <a:rPr lang="en-GB" altLang="pl-PL" sz="2800" b="1" i="1" u="none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u="none" dirty="0">
                <a:solidFill>
                  <a:srgbClr val="000000"/>
                </a:solidFill>
              </a:rPr>
              <a:t> </a:t>
            </a:r>
            <a:r>
              <a:rPr lang="en-GB" altLang="pl-PL" sz="2800" b="1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u="none" dirty="0">
                <a:solidFill>
                  <a:srgbClr val="000000"/>
                </a:solidFill>
              </a:rPr>
              <a:t>He</a:t>
            </a:r>
            <a:r>
              <a:rPr lang="en-GB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                           </a:t>
            </a:r>
            <a:r>
              <a:rPr lang="el-GR" altLang="pl-PL" sz="2800" b="1" i="1" u="none" dirty="0" smtClean="0">
                <a:solidFill>
                  <a:srgbClr val="000000"/>
                </a:solidFill>
                <a:latin typeface="Calibri"/>
              </a:rPr>
              <a:t>γ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 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dirty="0">
                <a:solidFill>
                  <a:srgbClr val="000000"/>
                </a:solidFill>
              </a:rPr>
              <a:t> 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000" i="1" dirty="0">
                <a:solidFill>
                  <a:srgbClr val="000000"/>
                </a:solidFill>
                <a:latin typeface="Symbol" pitchFamily="18" charset="2"/>
              </a:rPr>
              <a:t> </a:t>
            </a:r>
            <a:endParaRPr lang="en-GB" altLang="pl-PL" sz="2000" i="1" u="none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3200" i="1" u="none" dirty="0" smtClean="0">
                <a:solidFill>
                  <a:srgbClr val="000000"/>
                </a:solidFill>
              </a:rPr>
              <a:t> </a:t>
            </a:r>
            <a:r>
              <a:rPr lang="en-GB" altLang="pl-PL" sz="3200" i="1" u="none" dirty="0" smtClean="0">
                <a:solidFill>
                  <a:srgbClr val="000000"/>
                </a:solidFill>
              </a:rPr>
              <a:t>                          </a:t>
            </a:r>
            <a:endParaRPr lang="en-GB" altLang="pl-PL" sz="3200" i="1" u="none" dirty="0">
              <a:solidFill>
                <a:srgbClr val="000000"/>
              </a:solidFill>
            </a:endParaRPr>
          </a:p>
        </p:txBody>
      </p:sp>
      <p:sp>
        <p:nvSpPr>
          <p:cNvPr id="1046533" name="Rectangle 5"/>
          <p:cNvSpPr>
            <a:spLocks noChangeArrowheads="1"/>
          </p:cNvSpPr>
          <p:nvPr/>
        </p:nvSpPr>
        <p:spPr bwMode="auto">
          <a:xfrm>
            <a:off x="358775" y="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4" name="Rectangle 6"/>
          <p:cNvSpPr>
            <a:spLocks noChangeArrowheads="1"/>
          </p:cNvSpPr>
          <p:nvPr/>
        </p:nvSpPr>
        <p:spPr bwMode="auto">
          <a:xfrm>
            <a:off x="-177800" y="6885384"/>
            <a:ext cx="93583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 dirty="0">
                <a:solidFill>
                  <a:srgbClr val="000000"/>
                </a:solidFill>
                <a:latin typeface="Arial" pitchFamily="34" charset="0"/>
              </a:rPr>
              <a:t>ANKE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T. </a:t>
            </a:r>
            <a:r>
              <a:rPr lang="en-GB" altLang="pl-PL" sz="1600" u="none" dirty="0" err="1">
                <a:solidFill>
                  <a:srgbClr val="000000"/>
                </a:solidFill>
                <a:latin typeface="Arial" pitchFamily="34" charset="0"/>
              </a:rPr>
              <a:t>Mersmann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 et al</a:t>
            </a:r>
            <a:r>
              <a:rPr lang="en-GB" altLang="pl-PL" sz="1800" u="none" dirty="0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800" u="none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Phys. Rev. </a:t>
            </a:r>
            <a:r>
              <a:rPr lang="en-GB" altLang="pl-PL" sz="1600" u="none" dirty="0" err="1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altLang="pl-PL" sz="1600" b="1" u="none" dirty="0">
                <a:solidFill>
                  <a:srgbClr val="000000"/>
                </a:solidFill>
                <a:latin typeface="Arial" pitchFamily="34" charset="0"/>
              </a:rPr>
              <a:t>98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 242301 (2007)</a:t>
            </a:r>
          </a:p>
        </p:txBody>
      </p:sp>
      <p:sp>
        <p:nvSpPr>
          <p:cNvPr id="1046535" name="Rectangle 7"/>
          <p:cNvSpPr>
            <a:spLocks noChangeArrowheads="1"/>
          </p:cNvSpPr>
          <p:nvPr/>
        </p:nvSpPr>
        <p:spPr bwMode="auto">
          <a:xfrm>
            <a:off x="1588" y="7342584"/>
            <a:ext cx="90344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COSY-11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J. Smyrski et al., Phys. Lett </a:t>
            </a:r>
            <a:r>
              <a:rPr lang="en-GB" altLang="pl-PL" sz="16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649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258-262 (2007)</a:t>
            </a:r>
          </a:p>
        </p:txBody>
      </p:sp>
      <p:grpSp>
        <p:nvGrpSpPr>
          <p:cNvPr id="1046536" name="Group 8"/>
          <p:cNvGrpSpPr>
            <a:grpSpLocks/>
          </p:cNvGrpSpPr>
          <p:nvPr/>
        </p:nvGrpSpPr>
        <p:grpSpPr bwMode="auto">
          <a:xfrm>
            <a:off x="-67337" y="2271398"/>
            <a:ext cx="7290429" cy="5478082"/>
            <a:chOff x="315" y="1774"/>
            <a:chExt cx="5445" cy="4726"/>
          </a:xfrm>
        </p:grpSpPr>
        <p:pic>
          <p:nvPicPr>
            <p:cNvPr id="1046537" name="Picture 9" descr="crosssection_ak_nur_ANK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774"/>
              <a:ext cx="5445" cy="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538" name="Text Box 10"/>
            <p:cNvSpPr txBox="1">
              <a:spLocks noChangeArrowheads="1"/>
            </p:cNvSpPr>
            <p:nvPr/>
          </p:nvSpPr>
          <p:spPr bwMode="auto">
            <a:xfrm>
              <a:off x="1518" y="6102"/>
              <a:ext cx="4030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pl-PL" sz="1400" u="none" dirty="0"/>
                <a:t>T. </a:t>
              </a:r>
              <a:r>
                <a:rPr lang="de-DE" altLang="pl-PL" sz="1400" u="none" dirty="0" err="1"/>
                <a:t>Mersmann</a:t>
              </a:r>
              <a:r>
                <a:rPr lang="de-DE" altLang="pl-PL" sz="1400" u="none" dirty="0"/>
                <a:t> et al., Phys. </a:t>
              </a:r>
              <a:r>
                <a:rPr lang="de-DE" altLang="pl-PL" sz="1400" u="none" dirty="0" err="1"/>
                <a:t>Rev</a:t>
              </a:r>
              <a:r>
                <a:rPr lang="de-DE" altLang="pl-PL" sz="1400" u="none" dirty="0"/>
                <a:t>. </a:t>
              </a:r>
              <a:r>
                <a:rPr lang="de-DE" altLang="pl-PL" sz="1400" u="none" dirty="0" err="1"/>
                <a:t>Lett</a:t>
              </a:r>
              <a:r>
                <a:rPr lang="de-DE" altLang="pl-PL" sz="1400" u="none" dirty="0"/>
                <a:t>. 98, 242301 (2007)</a:t>
              </a:r>
              <a:r>
                <a:rPr lang="de-DE" altLang="pl-PL" sz="2400" u="none" dirty="0"/>
                <a:t> </a:t>
              </a:r>
            </a:p>
          </p:txBody>
        </p:sp>
      </p:grpSp>
      <p:grpSp>
        <p:nvGrpSpPr>
          <p:cNvPr id="20" name="Group 39"/>
          <p:cNvGrpSpPr>
            <a:grpSpLocks noChangeAspect="1"/>
          </p:cNvGrpSpPr>
          <p:nvPr/>
        </p:nvGrpSpPr>
        <p:grpSpPr bwMode="auto">
          <a:xfrm>
            <a:off x="8367843" y="1734891"/>
            <a:ext cx="524637" cy="621083"/>
            <a:chOff x="3243" y="2312"/>
            <a:chExt cx="408" cy="483"/>
          </a:xfrm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3" name="Grupa 22"/>
          <p:cNvGrpSpPr>
            <a:grpSpLocks noChangeAspect="1"/>
          </p:cNvGrpSpPr>
          <p:nvPr/>
        </p:nvGrpSpPr>
        <p:grpSpPr>
          <a:xfrm rot="1503792">
            <a:off x="6852450" y="183552"/>
            <a:ext cx="1339327" cy="1545168"/>
            <a:chOff x="2991728" y="2917567"/>
            <a:chExt cx="2578230" cy="3019664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9" name="Elipsa 28"/>
          <p:cNvSpPr/>
          <p:nvPr/>
        </p:nvSpPr>
        <p:spPr>
          <a:xfrm>
            <a:off x="6706070" y="332656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69" y="2492896"/>
            <a:ext cx="4450979" cy="34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23" y="0"/>
            <a:ext cx="4810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48216" y="203123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COSY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464868" y="209365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MAMI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480719" y="1295400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4696743" y="1956964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500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171450" y="1357313"/>
            <a:ext cx="86868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pl-PL" sz="3200" i="1" u="none">
                <a:solidFill>
                  <a:srgbClr val="000000"/>
                </a:solidFill>
              </a:rPr>
              <a:t>dp</a:t>
            </a:r>
            <a:r>
              <a:rPr lang="en-GB" altLang="pl-PL" sz="3200" i="1" u="none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3200" i="1" u="none">
                <a:solidFill>
                  <a:srgbClr val="000000"/>
                </a:solidFill>
              </a:rPr>
              <a:t> </a:t>
            </a:r>
            <a:r>
              <a:rPr lang="en-GB" altLang="pl-PL" sz="3200" u="none" baseline="30000">
                <a:solidFill>
                  <a:srgbClr val="000000"/>
                </a:solidFill>
              </a:rPr>
              <a:t>3</a:t>
            </a:r>
            <a:r>
              <a:rPr lang="en-GB" altLang="pl-PL" sz="3200" u="none">
                <a:solidFill>
                  <a:srgbClr val="000000"/>
                </a:solidFill>
              </a:rPr>
              <a:t>He</a:t>
            </a:r>
            <a:r>
              <a:rPr lang="en-GB" altLang="pl-PL" sz="32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endParaRPr lang="en-GB" altLang="pl-PL" sz="2000" i="1" u="none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3200" i="1" u="none">
                <a:solidFill>
                  <a:srgbClr val="000000"/>
                </a:solidFill>
              </a:rPr>
              <a:t>                          </a:t>
            </a:r>
          </a:p>
        </p:txBody>
      </p:sp>
      <p:sp>
        <p:nvSpPr>
          <p:cNvPr id="1230853" name="Rectangle 5"/>
          <p:cNvSpPr>
            <a:spLocks noChangeArrowheads="1"/>
          </p:cNvSpPr>
          <p:nvPr/>
        </p:nvSpPr>
        <p:spPr bwMode="auto">
          <a:xfrm>
            <a:off x="358775" y="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-177800" y="6940550"/>
            <a:ext cx="93583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>
                <a:solidFill>
                  <a:srgbClr val="000000"/>
                </a:solidFill>
                <a:latin typeface="Arial" pitchFamily="34" charset="0"/>
              </a:rPr>
              <a:t>ANKE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T. Mersmann et al</a:t>
            </a:r>
            <a:r>
              <a:rPr lang="en-GB" altLang="pl-PL" sz="1800" u="none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800" u="none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Phys. Rev. Lett. </a:t>
            </a:r>
            <a:r>
              <a:rPr lang="en-GB" altLang="pl-PL" sz="1600" b="1" u="none">
                <a:solidFill>
                  <a:srgbClr val="000000"/>
                </a:solidFill>
                <a:latin typeface="Arial" pitchFamily="34" charset="0"/>
              </a:rPr>
              <a:t>98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 242301 (2007)</a:t>
            </a:r>
          </a:p>
        </p:txBody>
      </p:sp>
      <p:sp>
        <p:nvSpPr>
          <p:cNvPr id="1230855" name="Rectangle 7"/>
          <p:cNvSpPr>
            <a:spLocks noChangeArrowheads="1"/>
          </p:cNvSpPr>
          <p:nvPr/>
        </p:nvSpPr>
        <p:spPr bwMode="auto">
          <a:xfrm>
            <a:off x="1588" y="7419975"/>
            <a:ext cx="90344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COSY-11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J. Smyrski et al., Phys. Lett </a:t>
            </a:r>
            <a:r>
              <a:rPr lang="en-GB" altLang="pl-PL" sz="16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649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258-262 (2007)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5583238" y="2500313"/>
            <a:ext cx="22463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|Re(a)| &gt; Im(a) </a:t>
            </a:r>
          </a:p>
        </p:txBody>
      </p:sp>
      <p:sp>
        <p:nvSpPr>
          <p:cNvPr id="1230857" name="Text Box 9"/>
          <p:cNvSpPr txBox="1">
            <a:spLocks noChangeArrowheads="1"/>
          </p:cNvSpPr>
          <p:nvPr/>
        </p:nvSpPr>
        <p:spPr bwMode="auto">
          <a:xfrm>
            <a:off x="4857750" y="4143375"/>
            <a:ext cx="39592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|Re(a)| = 2.9 </a:t>
            </a:r>
            <a:r>
              <a:rPr lang="en-GB" altLang="pl-PL" u="none">
                <a:solidFill>
                  <a:srgbClr val="000000"/>
                </a:solidFill>
              </a:rPr>
              <a:t>±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 0.6 fm</a:t>
            </a:r>
          </a:p>
        </p:txBody>
      </p:sp>
      <p:sp>
        <p:nvSpPr>
          <p:cNvPr id="1230858" name="Text Box 10"/>
          <p:cNvSpPr txBox="1">
            <a:spLocks noChangeArrowheads="1"/>
          </p:cNvSpPr>
          <p:nvPr/>
        </p:nvSpPr>
        <p:spPr bwMode="auto">
          <a:xfrm>
            <a:off x="4857750" y="4622800"/>
            <a:ext cx="39592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Im(a) = 3.2 ± 0.4 fm</a:t>
            </a:r>
          </a:p>
        </p:txBody>
      </p:sp>
      <p:sp>
        <p:nvSpPr>
          <p:cNvPr id="1230859" name="Text Box 11"/>
          <p:cNvSpPr txBox="1">
            <a:spLocks noChangeArrowheads="1"/>
          </p:cNvSpPr>
          <p:nvPr/>
        </p:nvSpPr>
        <p:spPr bwMode="auto">
          <a:xfrm>
            <a:off x="4433888" y="3214688"/>
            <a:ext cx="4464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σ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tot 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= p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cm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/p</a:t>
            </a:r>
            <a:r>
              <a:rPr lang="en-GB" altLang="pl-PL" u="none" baseline="30000">
                <a:solidFill>
                  <a:srgbClr val="000000"/>
                </a:solidFill>
                <a:latin typeface="Arial" pitchFamily="34" charset="0"/>
              </a:rPr>
              <a:t>cm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beam 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|f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/(1-i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p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</a:rPr>
              <a:t>cm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)|</a:t>
            </a:r>
            <a:r>
              <a:rPr lang="en-GB" altLang="pl-PL" u="none" baseline="30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2308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92288"/>
            <a:ext cx="4140200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8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668463"/>
            <a:ext cx="4500562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862" name="Text Box 14"/>
          <p:cNvSpPr txBox="1">
            <a:spLocks noChangeArrowheads="1"/>
          </p:cNvSpPr>
          <p:nvPr/>
        </p:nvSpPr>
        <p:spPr bwMode="auto">
          <a:xfrm>
            <a:off x="4643438" y="1381125"/>
            <a:ext cx="4537075" cy="3190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altLang="pl-PL" sz="1800" i="1" u="none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C.Wilkin</a:t>
            </a:r>
            <a:r>
              <a:rPr lang="pl-PL" altLang="pl-PL" sz="1800" i="1" u="none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 et al.</a:t>
            </a:r>
            <a:r>
              <a:rPr lang="en-GB" altLang="pl-PL" sz="1800" i="1" u="none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, </a:t>
            </a:r>
            <a:r>
              <a:rPr lang="pl-PL" altLang="pl-PL" sz="1800" i="1" u="none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Phys. Lett. B654 </a:t>
            </a:r>
            <a:r>
              <a:rPr lang="en-GB" altLang="pl-PL" sz="1800" i="1" u="none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(2007)</a:t>
            </a:r>
            <a:r>
              <a:rPr lang="pl-PL" altLang="pl-PL" sz="1800" i="1" u="none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 92</a:t>
            </a:r>
            <a:r>
              <a:rPr lang="ar-SA" altLang="pl-PL" sz="1800" i="1" u="none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‏</a:t>
            </a:r>
            <a:endParaRPr lang="en-GB" altLang="pl-PL" sz="1800" i="1" u="none">
              <a:solidFill>
                <a:srgbClr val="000000"/>
              </a:solidFill>
              <a:latin typeface="Arial" pitchFamily="34" charset="0"/>
              <a:cs typeface="Lucida Sans Unicode" pitchFamily="34" charset="0"/>
            </a:endParaRPr>
          </a:p>
        </p:txBody>
      </p:sp>
      <p:pic>
        <p:nvPicPr>
          <p:cNvPr id="12308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3460"/>
          <a:stretch>
            <a:fillRect/>
          </a:stretch>
        </p:blipFill>
        <p:spPr bwMode="auto">
          <a:xfrm>
            <a:off x="-180975" y="908050"/>
            <a:ext cx="4764088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50" name="Oval 2"/>
          <p:cNvSpPr>
            <a:spLocks noChangeArrowheads="1"/>
          </p:cNvSpPr>
          <p:nvPr/>
        </p:nvSpPr>
        <p:spPr bwMode="auto">
          <a:xfrm>
            <a:off x="3132138" y="44450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851" name="Text Box 3"/>
          <p:cNvSpPr txBox="1">
            <a:spLocks noChangeArrowheads="1"/>
          </p:cNvSpPr>
          <p:nvPr/>
        </p:nvSpPr>
        <p:spPr bwMode="auto">
          <a:xfrm>
            <a:off x="250825" y="10160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>
                <a:solidFill>
                  <a:srgbClr val="000000"/>
                </a:solidFill>
              </a:rPr>
              <a:t> </a:t>
            </a:r>
            <a:r>
              <a:rPr lang="en-GB" altLang="pl-PL" sz="44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>
                <a:solidFill>
                  <a:srgbClr val="000000"/>
                </a:solidFill>
              </a:rPr>
              <a:t> - </a:t>
            </a:r>
            <a:r>
              <a:rPr lang="en-GB" altLang="pl-PL" sz="4400" u="none">
                <a:solidFill>
                  <a:srgbClr val="000000"/>
                </a:solidFill>
              </a:rPr>
              <a:t>He</a:t>
            </a:r>
          </a:p>
        </p:txBody>
      </p:sp>
      <p:grpSp>
        <p:nvGrpSpPr>
          <p:cNvPr id="23" name="Group 39"/>
          <p:cNvGrpSpPr>
            <a:grpSpLocks noChangeAspect="1"/>
          </p:cNvGrpSpPr>
          <p:nvPr/>
        </p:nvGrpSpPr>
        <p:grpSpPr bwMode="auto">
          <a:xfrm>
            <a:off x="2267744" y="548680"/>
            <a:ext cx="524637" cy="621083"/>
            <a:chOff x="3243" y="2312"/>
            <a:chExt cx="408" cy="483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6" name="Grupa 25"/>
          <p:cNvGrpSpPr>
            <a:grpSpLocks noChangeAspect="1"/>
          </p:cNvGrpSpPr>
          <p:nvPr/>
        </p:nvGrpSpPr>
        <p:grpSpPr>
          <a:xfrm>
            <a:off x="683568" y="5222106"/>
            <a:ext cx="1563903" cy="1545168"/>
            <a:chOff x="3426769" y="2917567"/>
            <a:chExt cx="3010542" cy="3019664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 rot="12539880">
              <a:off x="5188591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3" name="Group 39"/>
          <p:cNvGrpSpPr>
            <a:grpSpLocks noChangeAspect="1"/>
          </p:cNvGrpSpPr>
          <p:nvPr/>
        </p:nvGrpSpPr>
        <p:grpSpPr bwMode="auto">
          <a:xfrm>
            <a:off x="2679211" y="5688237"/>
            <a:ext cx="524637" cy="621083"/>
            <a:chOff x="3243" y="2312"/>
            <a:chExt cx="408" cy="483"/>
          </a:xfrm>
        </p:grpSpPr>
        <p:sp>
          <p:nvSpPr>
            <p:cNvPr id="34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36" name="Grupa 35"/>
          <p:cNvGrpSpPr>
            <a:grpSpLocks noChangeAspect="1"/>
          </p:cNvGrpSpPr>
          <p:nvPr/>
        </p:nvGrpSpPr>
        <p:grpSpPr>
          <a:xfrm rot="1503792">
            <a:off x="443738" y="16712"/>
            <a:ext cx="1339327" cy="1545168"/>
            <a:chOff x="2991728" y="2917567"/>
            <a:chExt cx="2578230" cy="3019664"/>
          </a:xfrm>
        </p:grpSpPr>
        <p:sp>
          <p:nvSpPr>
            <p:cNvPr id="37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42" name="Elipsa 41"/>
          <p:cNvSpPr/>
          <p:nvPr/>
        </p:nvSpPr>
        <p:spPr>
          <a:xfrm>
            <a:off x="343991" y="128375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496391" y="5157192"/>
            <a:ext cx="1902938" cy="1711350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368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mesons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threshold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63688" y="1340768"/>
            <a:ext cx="5976664" cy="443967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hadronic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05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763688" y="1340768"/>
            <a:ext cx="597666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763688" y="2026886"/>
            <a:ext cx="5976664" cy="89805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flipV="1">
            <a:off x="1763688" y="2924944"/>
            <a:ext cx="5976664" cy="79208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1763688" y="3717032"/>
            <a:ext cx="5976664" cy="72008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9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a 23"/>
          <p:cNvGrpSpPr/>
          <p:nvPr/>
        </p:nvGrpSpPr>
        <p:grpSpPr>
          <a:xfrm>
            <a:off x="3780284" y="2636912"/>
            <a:ext cx="1930746" cy="1818705"/>
            <a:chOff x="3426769" y="3058307"/>
            <a:chExt cx="3010542" cy="2878924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472205" y="3058307"/>
              <a:ext cx="215900" cy="14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472205" y="4528668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 rot="12539880">
              <a:off x="5188591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33" name="Oval 13"/>
          <p:cNvSpPr>
            <a:spLocks noChangeArrowheads="1"/>
          </p:cNvSpPr>
          <p:nvPr/>
        </p:nvSpPr>
        <p:spPr bwMode="auto">
          <a:xfrm>
            <a:off x="4788446" y="3160986"/>
            <a:ext cx="1008013" cy="86258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5" name="Rectangle 15"/>
          <p:cNvSpPr>
            <a:spLocks noChangeArrowheads="1"/>
          </p:cNvSpPr>
          <p:nvPr/>
        </p:nvSpPr>
        <p:spPr bwMode="auto">
          <a:xfrm>
            <a:off x="5002758" y="3303489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9900"/>
                    </a:gs>
                    <a:gs pos="100000">
                      <a:srgbClr val="5E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36" name="Oval 16"/>
          <p:cNvSpPr>
            <a:spLocks noChangeArrowheads="1"/>
          </p:cNvSpPr>
          <p:nvPr/>
        </p:nvSpPr>
        <p:spPr bwMode="auto">
          <a:xfrm>
            <a:off x="4212332" y="3632720"/>
            <a:ext cx="1008063" cy="894905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7" name="Rectangle 17"/>
          <p:cNvSpPr>
            <a:spLocks noChangeArrowheads="1"/>
          </p:cNvSpPr>
          <p:nvPr/>
        </p:nvSpPr>
        <p:spPr bwMode="auto">
          <a:xfrm>
            <a:off x="4428356" y="3792489"/>
            <a:ext cx="79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38" name="Oval 18"/>
          <p:cNvSpPr>
            <a:spLocks noChangeArrowheads="1"/>
          </p:cNvSpPr>
          <p:nvPr/>
        </p:nvSpPr>
        <p:spPr bwMode="auto">
          <a:xfrm>
            <a:off x="3676672" y="3170496"/>
            <a:ext cx="1008063" cy="85307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9" name="Rectangle 19"/>
          <p:cNvSpPr>
            <a:spLocks noChangeArrowheads="1"/>
          </p:cNvSpPr>
          <p:nvPr/>
        </p:nvSpPr>
        <p:spPr bwMode="auto">
          <a:xfrm>
            <a:off x="3852292" y="3288432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41" name="Oval 21"/>
          <p:cNvSpPr>
            <a:spLocks noChangeArrowheads="1"/>
          </p:cNvSpPr>
          <p:nvPr/>
        </p:nvSpPr>
        <p:spPr bwMode="auto">
          <a:xfrm>
            <a:off x="7380684" y="3231853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7496571" y="3228678"/>
            <a:ext cx="38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u="none" dirty="0">
                <a:cs typeface="Times New Roman" pitchFamily="18" charset="0"/>
              </a:rPr>
              <a:t>π</a:t>
            </a: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4566493" y="3563045"/>
            <a:ext cx="2814191" cy="28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1564895" y="3588271"/>
            <a:ext cx="2215389" cy="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 rot="12539880">
            <a:off x="753682" y="3234493"/>
            <a:ext cx="812539" cy="79645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899592" y="3172247"/>
            <a:ext cx="215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6453336"/>
            <a:ext cx="943203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                 Talk by </a:t>
            </a:r>
            <a:r>
              <a:rPr lang="pl-PL" b="1" dirty="0" smtClean="0"/>
              <a:t>Wojciech Krzemień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…</a:t>
            </a:r>
            <a:endParaRPr lang="pl-PL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187743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4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4400" b="1" dirty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44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η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STRONG </a:t>
            </a:r>
            <a:r>
              <a:rPr lang="pl-PL" sz="3600" dirty="0" smtClean="0">
                <a:solidFill>
                  <a:schemeClr val="tx2"/>
                </a:solidFill>
                <a:latin typeface="Arial" pitchFamily="34" charset="0"/>
              </a:rPr>
              <a:t>INTERACTION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5733256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</p:spTree>
    <p:extLst>
      <p:ext uri="{BB962C8B-B14F-4D97-AF65-F5344CB8AC3E}">
        <p14:creationId xmlns:p14="http://schemas.microsoft.com/office/powerpoint/2010/main" val="23370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2.19653E-6 C -0.03611 0.06844 -0.10746 0.08486 -0.15885 0.0363 C -0.21006 -0.01202 -0.22222 -0.10705 -0.18593 -0.17549 C -0.14947 -0.24416 -0.07829 -0.25988 -0.02691 -0.21156 C 0.02448 -0.163 0.03664 -0.06844 -4.44444E-6 -2.19653E-6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8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5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5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5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3" grpId="0" animBg="1"/>
      <p:bldP spid="952333" grpId="1" animBg="1"/>
      <p:bldP spid="952335" grpId="0"/>
      <p:bldP spid="952335" grpId="1"/>
      <p:bldP spid="952336" grpId="0" animBg="1"/>
      <p:bldP spid="952336" grpId="1" animBg="1"/>
      <p:bldP spid="952337" grpId="0"/>
      <p:bldP spid="952337" grpId="1"/>
      <p:bldP spid="952338" grpId="0" animBg="1"/>
      <p:bldP spid="952338" grpId="1" animBg="1"/>
      <p:bldP spid="952339" grpId="0"/>
      <p:bldP spid="952339" grpId="1"/>
      <p:bldP spid="952341" grpId="0" animBg="1"/>
      <p:bldP spid="952342" grpId="0"/>
      <p:bldP spid="952343" grpId="0" animBg="1"/>
      <p:bldP spid="952346" grpId="0" animBg="1"/>
      <p:bldP spid="31" grpId="0" animBg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oskal\Desktop\pawel_rysunki\mixture_vs_sig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51088"/>
            <a:ext cx="6629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pole tekstowe 1"/>
          <p:cNvSpPr txBox="1">
            <a:spLocks noChangeArrowheads="1"/>
          </p:cNvSpPr>
          <p:nvPr/>
        </p:nvSpPr>
        <p:spPr bwMode="auto">
          <a:xfrm>
            <a:off x="2339975" y="3995738"/>
            <a:ext cx="3330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36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SIMULATIONS</a:t>
            </a:r>
            <a:endParaRPr lang="pl-PL" sz="36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0"/>
            <a:ext cx="9180512" cy="152285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44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6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en-GB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464496" cy="307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836712"/>
            <a:ext cx="4720406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252413" y="5085010"/>
            <a:ext cx="9720263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2800" b="1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2800" b="1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2000" b="1" baseline="-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2800" b="1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2800" b="1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</a:t>
            </a:r>
            <a:r>
              <a:rPr lang="pl-PL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+ π</a:t>
            </a:r>
            <a:r>
              <a:rPr lang="pl-PL" sz="2800" b="1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0</a:t>
            </a:r>
            <a:endParaRPr lang="en-GB" sz="2800" b="1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52413" y="3861048"/>
            <a:ext cx="9785351" cy="139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2800" b="1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2800" b="1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2000" b="1" baseline="-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2800" b="1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2800" b="1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π</a:t>
            </a:r>
            <a:r>
              <a:rPr lang="en-GB" sz="2800" b="1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180528" y="6093297"/>
            <a:ext cx="9813926" cy="792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3600" b="1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40 </a:t>
            </a:r>
            <a:r>
              <a:rPr lang="pl-PL" sz="3600" b="1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times</a:t>
            </a:r>
            <a:r>
              <a:rPr lang="pl-PL" sz="3600" b="1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600" b="1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larger</a:t>
            </a:r>
            <a:r>
              <a:rPr lang="pl-PL" sz="3600" b="1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600" b="1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statistics</a:t>
            </a:r>
            <a:endParaRPr lang="pl-PL" sz="4400" b="1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-27384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eaLnBrk="1" hangingPunct="1"/>
            <a:r>
              <a:rPr lang="pl-PL" b="1" dirty="0" smtClean="0">
                <a:latin typeface="Arial" pitchFamily="34" charset="0"/>
                <a:cs typeface="Arial" pitchFamily="34" charset="0"/>
              </a:rPr>
              <a:t>                    ETA MESIC NUCLEUS,     COSY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288" y="233263"/>
            <a:ext cx="8404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π</a:t>
            </a:r>
            <a:r>
              <a:rPr lang="en-GB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64519" y="1137370"/>
            <a:ext cx="84042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16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16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1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16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16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π</a:t>
            </a:r>
            <a:r>
              <a:rPr lang="en-GB" sz="1600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132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03648" y="1120676"/>
            <a:ext cx="6226126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b="1" dirty="0" smtClean="0">
                <a:latin typeface="Palatino Linotype" pitchFamily="18" charset="0"/>
              </a:rPr>
              <a:t>NN</a:t>
            </a:r>
            <a:r>
              <a:rPr lang="pl-PL" sz="2800" b="1" dirty="0" smtClean="0">
                <a:solidFill>
                  <a:srgbClr val="FF0000"/>
                </a:solidFill>
                <a:latin typeface="Palatino Linotype" pitchFamily="18" charset="0"/>
              </a:rPr>
              <a:t>M</a:t>
            </a:r>
            <a:r>
              <a:rPr lang="pl-PL" sz="2800" b="1" dirty="0" smtClean="0">
                <a:latin typeface="Palatino Linotype" pitchFamily="18" charset="0"/>
              </a:rPr>
              <a:t>             </a:t>
            </a:r>
            <a:r>
              <a:rPr lang="pl-PL" sz="2800" b="1" dirty="0" smtClean="0">
                <a:latin typeface="Palatino Linotype" pitchFamily="18" charset="0"/>
              </a:rPr>
              <a:t>NNN</a:t>
            </a:r>
            <a:r>
              <a:rPr lang="pl-PL" sz="2800" b="1" dirty="0" smtClean="0">
                <a:solidFill>
                  <a:srgbClr val="FF0000"/>
                </a:solidFill>
                <a:latin typeface="Palatino Linotype" pitchFamily="18" charset="0"/>
              </a:rPr>
              <a:t>M</a:t>
            </a:r>
            <a:r>
              <a:rPr lang="pl-PL" sz="2800" b="1" dirty="0">
                <a:latin typeface="Palatino Linotype" pitchFamily="18" charset="0"/>
              </a:rPr>
              <a:t> </a:t>
            </a:r>
            <a:r>
              <a:rPr lang="pl-PL" sz="2800" b="1" dirty="0" smtClean="0">
                <a:latin typeface="Palatino Linotype" pitchFamily="18" charset="0"/>
              </a:rPr>
              <a:t> </a:t>
            </a:r>
            <a:r>
              <a:rPr lang="pl-PL" sz="2800" b="1" dirty="0" smtClean="0">
                <a:latin typeface="Palatino Linotype" pitchFamily="18" charset="0"/>
              </a:rPr>
              <a:t>         NNNN</a:t>
            </a:r>
            <a:r>
              <a:rPr lang="pl-PL" sz="2800" b="1" dirty="0" smtClean="0">
                <a:solidFill>
                  <a:srgbClr val="FF0000"/>
                </a:solidFill>
                <a:latin typeface="Palatino Linotype" pitchFamily="18" charset="0"/>
              </a:rPr>
              <a:t>M</a:t>
            </a:r>
            <a:endParaRPr lang="pl-PL" sz="2800" b="1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9220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26988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885384"/>
            <a:ext cx="7958138" cy="137160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>
                <a:latin typeface="Palatino Linotype" pitchFamily="18" charset="0"/>
              </a:rPr>
              <a:t>I </a:t>
            </a:r>
            <a:r>
              <a:rPr lang="pl-PL" sz="2000" dirty="0" err="1">
                <a:latin typeface="Palatino Linotype" pitchFamily="18" charset="0"/>
              </a:rPr>
              <a:t>thought</a:t>
            </a:r>
            <a:r>
              <a:rPr lang="pl-PL" sz="2000" dirty="0">
                <a:latin typeface="Palatino Linotype" pitchFamily="18" charset="0"/>
              </a:rPr>
              <a:t>… the </a:t>
            </a:r>
            <a:r>
              <a:rPr lang="pl-PL" sz="2000" dirty="0" err="1">
                <a:latin typeface="Palatino Linotype" pitchFamily="18" charset="0"/>
              </a:rPr>
              <a:t>scientific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theories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not the </a:t>
            </a:r>
            <a:r>
              <a:rPr lang="pl-PL" sz="2000" dirty="0" err="1">
                <a:latin typeface="Palatino Linotype" pitchFamily="18" charset="0"/>
              </a:rPr>
              <a:t>digest</a:t>
            </a:r>
            <a:r>
              <a:rPr lang="pl-PL" sz="2000" dirty="0">
                <a:latin typeface="Palatino Linotype" pitchFamily="18" charset="0"/>
              </a:rPr>
              <a:t> of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,</a:t>
            </a: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but </a:t>
            </a:r>
            <a:r>
              <a:rPr lang="pl-PL" sz="2000" dirty="0" err="1">
                <a:latin typeface="Palatino Linotype" pitchFamily="18" charset="0"/>
              </a:rPr>
              <a:t>that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inventions-conjectures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boldly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put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forward</a:t>
            </a:r>
            <a:r>
              <a:rPr lang="pl-PL" sz="2000" dirty="0">
                <a:latin typeface="Palatino Linotype" pitchFamily="18" charset="0"/>
              </a:rPr>
              <a:t> for </a:t>
            </a:r>
            <a:r>
              <a:rPr lang="pl-PL" sz="2000" dirty="0" err="1">
                <a:latin typeface="Palatino Linotype" pitchFamily="18" charset="0"/>
              </a:rPr>
              <a:t>trial</a:t>
            </a:r>
            <a:endParaRPr lang="pl-PL" sz="2000" dirty="0">
              <a:latin typeface="Palatino Linotype" pitchFamily="18" charset="0"/>
            </a:endParaRP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to be </a:t>
            </a:r>
            <a:r>
              <a:rPr lang="pl-PL" sz="2000" dirty="0" err="1">
                <a:latin typeface="Palatino Linotype" pitchFamily="18" charset="0"/>
              </a:rPr>
              <a:t>eliminated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if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clashed</a:t>
            </a:r>
            <a:r>
              <a:rPr lang="pl-PL" sz="2000" dirty="0">
                <a:latin typeface="Palatino Linotype" pitchFamily="18" charset="0"/>
              </a:rPr>
              <a:t> with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 …</a:t>
            </a:r>
          </a:p>
          <a:p>
            <a:pPr eaLnBrk="1" hangingPunct="1"/>
            <a:r>
              <a:rPr lang="pl-PL" dirty="0"/>
              <a:t>                                                                          </a:t>
            </a:r>
            <a:r>
              <a:rPr lang="pl-PL" dirty="0">
                <a:latin typeface="Palatino Linotype" pitchFamily="18" charset="0"/>
              </a:rPr>
              <a:t>David Hume  </a:t>
            </a:r>
          </a:p>
        </p:txBody>
      </p:sp>
      <p:pic>
        <p:nvPicPr>
          <p:cNvPr id="7" name="Picture 12" descr="AK-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97" y="1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77025" y="3791645"/>
            <a:ext cx="622300" cy="62230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η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21600" y="3763070"/>
            <a:ext cx="676275" cy="676275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Arial" charset="0"/>
              </a:rPr>
              <a:t>π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459825" y="3717032"/>
            <a:ext cx="768350" cy="76835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dirty="0">
                <a:solidFill>
                  <a:srgbClr val="000000"/>
                </a:solidFill>
              </a:rPr>
              <a:t>p</a:t>
            </a:r>
          </a:p>
        </p:txBody>
      </p:sp>
      <p:pic>
        <p:nvPicPr>
          <p:cNvPr id="13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36400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8"/>
          <p:cNvSpPr>
            <a:spLocks noChangeAspect="1" noChangeArrowheads="1"/>
          </p:cNvSpPr>
          <p:nvPr/>
        </p:nvSpPr>
        <p:spPr bwMode="auto">
          <a:xfrm>
            <a:off x="2411760" y="3852919"/>
            <a:ext cx="516509" cy="512185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  <a:cs typeface="Arial" charset="0"/>
              </a:rPr>
              <a:t>φ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15616" y="6505599"/>
            <a:ext cx="6370142" cy="30777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400" b="1" dirty="0" err="1" smtClean="0">
                <a:latin typeface="Palatino Linotype" pitchFamily="18" charset="0"/>
              </a:rPr>
              <a:t>Transition</a:t>
            </a:r>
            <a:r>
              <a:rPr lang="pl-PL" sz="1400" b="1" dirty="0" smtClean="0">
                <a:latin typeface="Palatino Linotype" pitchFamily="18" charset="0"/>
              </a:rPr>
              <a:t> Form-</a:t>
            </a:r>
            <a:r>
              <a:rPr lang="pl-PL" sz="1400" b="1" dirty="0" err="1" smtClean="0">
                <a:latin typeface="Palatino Linotype" pitchFamily="18" charset="0"/>
              </a:rPr>
              <a:t>Factors</a:t>
            </a:r>
            <a:r>
              <a:rPr lang="pl-PL" sz="1400" b="1" dirty="0" smtClean="0">
                <a:latin typeface="Palatino Linotype" pitchFamily="18" charset="0"/>
              </a:rPr>
              <a:t>:  </a:t>
            </a:r>
            <a:r>
              <a:rPr lang="pl-PL" sz="1400" dirty="0" smtClean="0">
                <a:latin typeface="Palatino Linotype" pitchFamily="18" charset="0"/>
              </a:rPr>
              <a:t>J. </a:t>
            </a:r>
            <a:r>
              <a:rPr lang="pl-PL" sz="1400" dirty="0" err="1" smtClean="0">
                <a:latin typeface="Palatino Linotype" pitchFamily="18" charset="0"/>
              </a:rPr>
              <a:t>Zdebik</a:t>
            </a:r>
            <a:r>
              <a:rPr lang="pl-PL" sz="1400" dirty="0" smtClean="0">
                <a:latin typeface="Palatino Linotype" pitchFamily="18" charset="0"/>
              </a:rPr>
              <a:t> </a:t>
            </a:r>
            <a:r>
              <a:rPr lang="pl-PL" sz="1400" dirty="0" err="1" smtClean="0">
                <a:latin typeface="Palatino Linotype" pitchFamily="18" charset="0"/>
              </a:rPr>
              <a:t>PhD</a:t>
            </a:r>
            <a:r>
              <a:rPr lang="pl-PL" sz="1400" dirty="0" smtClean="0">
                <a:latin typeface="Palatino Linotype" pitchFamily="18" charset="0"/>
              </a:rPr>
              <a:t> JU (2013); </a:t>
            </a:r>
            <a:r>
              <a:rPr lang="pl-PL" sz="1400" dirty="0" err="1" smtClean="0">
                <a:latin typeface="Palatino Linotype" pitchFamily="18" charset="0"/>
              </a:rPr>
              <a:t>M.Hodana</a:t>
            </a:r>
            <a:r>
              <a:rPr lang="pl-PL" sz="1400" dirty="0" smtClean="0">
                <a:latin typeface="Palatino Linotype" pitchFamily="18" charset="0"/>
              </a:rPr>
              <a:t> </a:t>
            </a:r>
            <a:r>
              <a:rPr lang="pl-PL" sz="1400" dirty="0" err="1" smtClean="0">
                <a:latin typeface="Palatino Linotype" pitchFamily="18" charset="0"/>
              </a:rPr>
              <a:t>PhD</a:t>
            </a:r>
            <a:r>
              <a:rPr lang="pl-PL" sz="1400" dirty="0" smtClean="0">
                <a:latin typeface="Palatino Linotype" pitchFamily="18" charset="0"/>
              </a:rPr>
              <a:t> JU (2012)</a:t>
            </a:r>
            <a:endParaRPr lang="pl-PL" sz="16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412032" y="6021288"/>
            <a:ext cx="5899436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/>
              <a:t>R. Pohl and others, The size of the proton, Nature 466, 213 (2010)</a:t>
            </a:r>
            <a:endParaRPr lang="pl-PL" sz="16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89148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9" name="Picture 2" descr="C:\Users\Moskal\Desktop\plakatMesic20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10" y="114891"/>
            <a:ext cx="6075568" cy="86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mesons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threshold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63688" y="1340768"/>
            <a:ext cx="5976664" cy="443967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hadronic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05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763688" y="1340768"/>
            <a:ext cx="597666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763688" y="2026886"/>
            <a:ext cx="5976664" cy="754042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flipV="1">
            <a:off x="1763688" y="2780928"/>
            <a:ext cx="5976664" cy="79208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1763688" y="3573016"/>
            <a:ext cx="5976664" cy="86409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 flipV="1">
            <a:off x="1763688" y="4437112"/>
            <a:ext cx="5976664" cy="72008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3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3382963" cy="3146425"/>
          </a:xfrm>
          <a:noFill/>
          <a:ln/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79388" y="1844675"/>
            <a:ext cx="1800225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4925" y="44450"/>
            <a:ext cx="5048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68313" y="6021388"/>
            <a:ext cx="33845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pl-PL" dirty="0" err="1"/>
              <a:t>Borromeo</a:t>
            </a:r>
            <a:r>
              <a:rPr lang="de-DE" altLang="pl-PL" dirty="0"/>
              <a:t>, Sforza, Visconti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1547813" y="4149725"/>
            <a:ext cx="68389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pl-PL" dirty="0" err="1" smtClean="0"/>
              <a:t>Baroque</a:t>
            </a:r>
            <a:r>
              <a:rPr lang="de-DE" altLang="pl-PL" dirty="0" smtClean="0"/>
              <a:t> </a:t>
            </a:r>
            <a:r>
              <a:rPr lang="pl-PL" altLang="pl-PL" dirty="0" err="1" smtClean="0"/>
              <a:t>Borromeo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Palace</a:t>
            </a:r>
            <a:r>
              <a:rPr lang="de-DE" altLang="pl-PL" dirty="0" smtClean="0"/>
              <a:t>,  </a:t>
            </a:r>
            <a:r>
              <a:rPr lang="de-DE" altLang="pl-PL" dirty="0"/>
              <a:t>Lake </a:t>
            </a:r>
            <a:r>
              <a:rPr lang="de-DE" altLang="pl-PL" dirty="0" err="1"/>
              <a:t>Magiorre</a:t>
            </a:r>
            <a:r>
              <a:rPr lang="de-DE" altLang="pl-PL" dirty="0"/>
              <a:t> in </a:t>
            </a:r>
            <a:r>
              <a:rPr lang="de-DE" altLang="pl-PL" dirty="0" err="1"/>
              <a:t>Italy</a:t>
            </a:r>
            <a:endParaRPr lang="en-US" altLang="pl-PL" dirty="0">
              <a:cs typeface="Arial" charset="0"/>
            </a:endParaRPr>
          </a:p>
        </p:txBody>
      </p:sp>
      <p:pic>
        <p:nvPicPr>
          <p:cNvPr id="59397" name="Picture 5" descr="bor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88913"/>
            <a:ext cx="6840537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732588" y="3789363"/>
            <a:ext cx="165735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pl-PL" dirty="0"/>
              <a:t>Isola Bella</a:t>
            </a:r>
          </a:p>
        </p:txBody>
      </p:sp>
      <p:pic>
        <p:nvPicPr>
          <p:cNvPr id="59407" name="Picture 15" descr="sforza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62150"/>
            <a:ext cx="12096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5" name="Picture 23" descr="cremon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8863"/>
            <a:ext cx="150177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80528" y="6876278"/>
            <a:ext cx="98812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most famous of the islands, </a:t>
            </a:r>
            <a:r>
              <a:rPr lang="en-US" b="1" dirty="0" err="1"/>
              <a:t>Isola</a:t>
            </a:r>
            <a:r>
              <a:rPr lang="en-US" b="1" dirty="0"/>
              <a:t> Bella</a:t>
            </a:r>
            <a:r>
              <a:rPr lang="en-US" dirty="0"/>
              <a:t>, is crowned by the </a:t>
            </a:r>
            <a:r>
              <a:rPr lang="en-US" dirty="0" smtClean="0"/>
              <a:t>princely</a:t>
            </a:r>
            <a:endParaRPr lang="pl-PL" dirty="0" smtClean="0"/>
          </a:p>
          <a:p>
            <a:r>
              <a:rPr lang="en-US" dirty="0" smtClean="0"/>
              <a:t> </a:t>
            </a:r>
            <a:r>
              <a:rPr lang="en-US" dirty="0" err="1"/>
              <a:t>Borromeo</a:t>
            </a:r>
            <a:r>
              <a:rPr lang="en-US" dirty="0"/>
              <a:t> Palace with its formal Italian-style gardens laid out on ten terraces. </a:t>
            </a:r>
            <a:endParaRPr lang="pl-PL" dirty="0" smtClean="0"/>
          </a:p>
          <a:p>
            <a:r>
              <a:rPr lang="en-US" dirty="0" smtClean="0"/>
              <a:t> </a:t>
            </a:r>
            <a:r>
              <a:rPr lang="en-US" dirty="0"/>
              <a:t>The Baroque palace contains a wealth of </a:t>
            </a:r>
            <a:r>
              <a:rPr lang="en-US" dirty="0" err="1"/>
              <a:t>artefacts</a:t>
            </a:r>
            <a:r>
              <a:rPr lang="en-US" dirty="0"/>
              <a:t>: original furnishings</a:t>
            </a:r>
            <a:r>
              <a:rPr lang="en-US" dirty="0" smtClean="0"/>
              <a:t>,</a:t>
            </a:r>
            <a:endParaRPr lang="pl-PL" dirty="0" smtClean="0"/>
          </a:p>
          <a:p>
            <a:r>
              <a:rPr lang="en-US" dirty="0" smtClean="0"/>
              <a:t> </a:t>
            </a:r>
            <a:r>
              <a:rPr lang="en-US" dirty="0"/>
              <a:t>gold and silk Flemish tapestries, period weapons, sculptures, paintings </a:t>
            </a:r>
            <a:endParaRPr lang="pl-PL" dirty="0" smtClean="0"/>
          </a:p>
          <a:p>
            <a:r>
              <a:rPr lang="en-US" dirty="0" smtClean="0"/>
              <a:t>and </a:t>
            </a:r>
            <a:r>
              <a:rPr lang="en-US" dirty="0"/>
              <a:t>frescoes from the 16th to the 19th centuries.  </a:t>
            </a:r>
            <a:endParaRPr lang="pl-PL" dirty="0"/>
          </a:p>
        </p:txBody>
      </p:sp>
      <p:pic>
        <p:nvPicPr>
          <p:cNvPr id="11266" name="Picture 2" descr="C:\Users\Moskal\Desktop\Bona-Sforza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16"/>
            <a:ext cx="5855120" cy="56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36511" y="-27384"/>
            <a:ext cx="9289032" cy="1512168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24695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4000" b="1" kern="0" dirty="0" err="1" smtClean="0"/>
              <a:t>Borromean</a:t>
            </a:r>
            <a:r>
              <a:rPr lang="pl-PL" sz="4000" b="1" kern="0" dirty="0" smtClean="0"/>
              <a:t> </a:t>
            </a:r>
            <a:r>
              <a:rPr lang="pl-PL" sz="4000" b="1" kern="0" dirty="0" err="1" smtClean="0"/>
              <a:t>rings</a:t>
            </a:r>
            <a:r>
              <a:rPr lang="pl-PL" sz="4000" b="1" kern="0" dirty="0" smtClean="0"/>
              <a:t> from </a:t>
            </a:r>
            <a:r>
              <a:rPr lang="pl-PL" sz="4000" b="1" kern="0" dirty="0" err="1" smtClean="0"/>
              <a:t>nucleons</a:t>
            </a:r>
            <a:endParaRPr lang="pl-PL" sz="4000" b="1" kern="0" dirty="0" smtClean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b="1" kern="0" baseline="30000" dirty="0" smtClean="0"/>
              <a:t>6</a:t>
            </a:r>
            <a:r>
              <a:rPr lang="pl-PL" b="1" kern="0" dirty="0" smtClean="0"/>
              <a:t>He</a:t>
            </a:r>
            <a:r>
              <a:rPr lang="pl-PL" sz="3600" b="1" kern="0" dirty="0" smtClean="0"/>
              <a:t> </a:t>
            </a:r>
            <a:endParaRPr lang="de-DE" sz="3600" b="1" kern="0" baseline="30000" dirty="0">
              <a:latin typeface="FreeSerif" pitchFamily="16" charset="0"/>
              <a:cs typeface="Times New Roman" pitchFamily="16" charset="0"/>
            </a:endParaRPr>
          </a:p>
        </p:txBody>
      </p:sp>
      <p:grpSp>
        <p:nvGrpSpPr>
          <p:cNvPr id="4" name="Grupa 3"/>
          <p:cNvGrpSpPr>
            <a:grpSpLocks noChangeAspect="1"/>
          </p:cNvGrpSpPr>
          <p:nvPr/>
        </p:nvGrpSpPr>
        <p:grpSpPr>
          <a:xfrm>
            <a:off x="5808567" y="3061866"/>
            <a:ext cx="1563903" cy="1545168"/>
            <a:chOff x="3426769" y="2917567"/>
            <a:chExt cx="3010542" cy="3019664"/>
          </a:xfrm>
        </p:grpSpPr>
        <p:sp>
          <p:nvSpPr>
            <p:cNvPr id="5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 rot="12539880">
              <a:off x="5188591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14" name="Elipsa 13"/>
          <p:cNvSpPr/>
          <p:nvPr/>
        </p:nvSpPr>
        <p:spPr>
          <a:xfrm>
            <a:off x="4788024" y="2204864"/>
            <a:ext cx="3763262" cy="3384376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5567564" y="4683959"/>
            <a:ext cx="565343" cy="565343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7686661" y="3063253"/>
            <a:ext cx="557747" cy="55774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4" descr="brunni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123" y="2204864"/>
            <a:ext cx="3238797" cy="32387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5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33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2727325" y="43703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38" name="Oval 10"/>
          <p:cNvSpPr>
            <a:spLocks noChangeArrowheads="1"/>
          </p:cNvSpPr>
          <p:nvPr/>
        </p:nvSpPr>
        <p:spPr bwMode="auto">
          <a:xfrm>
            <a:off x="2305050" y="48148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39" name="Rectangle 11"/>
          <p:cNvSpPr>
            <a:spLocks noChangeArrowheads="1"/>
          </p:cNvSpPr>
          <p:nvPr/>
        </p:nvSpPr>
        <p:spPr bwMode="auto">
          <a:xfrm>
            <a:off x="1728788" y="37988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pl-PL">
              <a:solidFill>
                <a:srgbClr val="6600CC"/>
              </a:solidFill>
            </a:endParaRPr>
          </a:p>
        </p:txBody>
      </p: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1011238" y="7000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pl-PL">
              <a:solidFill>
                <a:srgbClr val="6600CC"/>
              </a:solidFill>
            </a:endParaRPr>
          </a:p>
        </p:txBody>
      </p:sp>
      <p:pic>
        <p:nvPicPr>
          <p:cNvPr id="355345" name="Picture 17" descr="ppetaet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6988"/>
            <a:ext cx="4608513" cy="61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5346" name="Group 18"/>
          <p:cNvGrpSpPr>
            <a:grpSpLocks/>
          </p:cNvGrpSpPr>
          <p:nvPr/>
        </p:nvGrpSpPr>
        <p:grpSpPr bwMode="auto">
          <a:xfrm>
            <a:off x="5867400" y="-38100"/>
            <a:ext cx="2254250" cy="754063"/>
            <a:chOff x="2789" y="527"/>
            <a:chExt cx="1420" cy="475"/>
          </a:xfrm>
        </p:grpSpPr>
        <p:sp>
          <p:nvSpPr>
            <p:cNvPr id="355347" name="Text Box 19"/>
            <p:cNvSpPr txBox="1">
              <a:spLocks noChangeArrowheads="1"/>
            </p:cNvSpPr>
            <p:nvPr/>
          </p:nvSpPr>
          <p:spPr bwMode="auto">
            <a:xfrm>
              <a:off x="2789" y="618"/>
              <a:ext cx="1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pl-PL" u="none">
                  <a:cs typeface="Times New Roman" pitchFamily="18" charset="0"/>
                </a:rPr>
                <a:t>σ</a:t>
              </a:r>
              <a:r>
                <a:rPr lang="en-US" altLang="pl-PL" u="none">
                  <a:cs typeface="Times New Roman" pitchFamily="18" charset="0"/>
                </a:rPr>
                <a:t> =       dV</a:t>
              </a:r>
              <a:r>
                <a:rPr lang="en-US" altLang="pl-PL" u="none" baseline="-25000">
                  <a:cs typeface="Times New Roman" pitchFamily="18" charset="0"/>
                </a:rPr>
                <a:t>p</a:t>
              </a:r>
              <a:r>
                <a:rPr lang="pl-PL" altLang="pl-PL" u="none" baseline="-25000">
                  <a:cs typeface="Times New Roman" pitchFamily="18" charset="0"/>
                </a:rPr>
                <a:t>s</a:t>
              </a:r>
              <a:r>
                <a:rPr lang="en-US" altLang="pl-PL" u="none">
                  <a:cs typeface="Times New Roman" pitchFamily="18" charset="0"/>
                </a:rPr>
                <a:t> |M|</a:t>
              </a:r>
              <a:r>
                <a:rPr lang="en-US" altLang="pl-PL" u="none" baseline="30000">
                  <a:cs typeface="Times New Roman" pitchFamily="18" charset="0"/>
                </a:rPr>
                <a:t>2</a:t>
              </a:r>
              <a:endParaRPr lang="en-US" altLang="pl-PL" u="none">
                <a:cs typeface="Times New Roman" pitchFamily="18" charset="0"/>
              </a:endParaRPr>
            </a:p>
          </p:txBody>
        </p:sp>
        <p:graphicFrame>
          <p:nvGraphicFramePr>
            <p:cNvPr id="355348" name="Object 20"/>
            <p:cNvGraphicFramePr>
              <a:graphicFrameLocks noChangeAspect="1"/>
            </p:cNvGraphicFramePr>
            <p:nvPr/>
          </p:nvGraphicFramePr>
          <p:xfrm>
            <a:off x="3107" y="527"/>
            <a:ext cx="444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1" name="Formel" r:id="rId7" imgW="368280" imgH="393480" progId="Equation.3">
                    <p:embed/>
                  </p:oleObj>
                </mc:Choice>
                <mc:Fallback>
                  <p:oleObj name="Formel" r:id="rId7" imgW="368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527"/>
                          <a:ext cx="444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5580063" y="779463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pl-PL" u="none"/>
              <a:t>|M|</a:t>
            </a:r>
            <a:r>
              <a:rPr lang="de-DE" altLang="pl-PL" u="none" baseline="30000"/>
              <a:t>2 </a:t>
            </a:r>
            <a:r>
              <a:rPr lang="de-DE" altLang="pl-PL" u="none"/>
              <a:t> ~ |M</a:t>
            </a:r>
            <a:r>
              <a:rPr lang="de-DE" altLang="pl-PL" u="none" baseline="-25000"/>
              <a:t>0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|M</a:t>
            </a:r>
            <a:r>
              <a:rPr lang="de-DE" altLang="pl-PL" u="none" baseline="-25000"/>
              <a:t>FSI</a:t>
            </a:r>
            <a:r>
              <a:rPr lang="de-DE" altLang="pl-PL" u="none"/>
              <a:t>|</a:t>
            </a:r>
            <a:r>
              <a:rPr lang="de-DE" altLang="pl-PL" u="none" baseline="30000"/>
              <a:t>2</a:t>
            </a:r>
            <a:endParaRPr lang="de-DE" altLang="pl-PL" u="none"/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5364163" y="1330325"/>
            <a:ext cx="371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pl-PL" u="none"/>
              <a:t>|M</a:t>
            </a:r>
            <a:r>
              <a:rPr lang="de-DE" altLang="pl-PL" u="none" baseline="-25000"/>
              <a:t>FSI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~ |M</a:t>
            </a:r>
            <a:r>
              <a:rPr lang="de-DE" altLang="pl-PL" u="none" baseline="-25000"/>
              <a:t>pp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|M</a:t>
            </a:r>
            <a:r>
              <a:rPr lang="de-DE" altLang="pl-PL" u="none" baseline="-25000"/>
              <a:t>p1</a:t>
            </a:r>
            <a:r>
              <a:rPr lang="el-GR" altLang="pl-PL" u="none" baseline="-25000">
                <a:cs typeface="Times New Roman" pitchFamily="18" charset="0"/>
              </a:rPr>
              <a:t>η</a:t>
            </a:r>
            <a:r>
              <a:rPr lang="de-DE" altLang="pl-PL" u="none">
                <a:cs typeface="Times New Roman" pitchFamily="18" charset="0"/>
              </a:rPr>
              <a:t>|</a:t>
            </a:r>
            <a:r>
              <a:rPr lang="de-DE" altLang="pl-PL" u="none" baseline="30000">
                <a:cs typeface="Times New Roman" pitchFamily="18" charset="0"/>
              </a:rPr>
              <a:t>2  </a:t>
            </a:r>
            <a:r>
              <a:rPr lang="de-DE" altLang="pl-PL" u="none">
                <a:cs typeface="Times New Roman" pitchFamily="18" charset="0"/>
              </a:rPr>
              <a:t>|M</a:t>
            </a:r>
            <a:r>
              <a:rPr lang="de-DE" altLang="pl-PL" u="none" baseline="-25000">
                <a:cs typeface="Times New Roman" pitchFamily="18" charset="0"/>
              </a:rPr>
              <a:t>p2</a:t>
            </a:r>
            <a:r>
              <a:rPr lang="el-GR" altLang="pl-PL" u="none" baseline="-25000">
                <a:cs typeface="Times New Roman" pitchFamily="18" charset="0"/>
              </a:rPr>
              <a:t>η</a:t>
            </a:r>
            <a:r>
              <a:rPr lang="de-DE" altLang="pl-PL" u="none">
                <a:cs typeface="Times New Roman" pitchFamily="18" charset="0"/>
              </a:rPr>
              <a:t>|</a:t>
            </a:r>
            <a:r>
              <a:rPr lang="de-DE" altLang="pl-PL" u="none" baseline="30000">
                <a:cs typeface="Times New Roman" pitchFamily="18" charset="0"/>
              </a:rPr>
              <a:t>2</a:t>
            </a:r>
            <a:endParaRPr lang="el-GR" altLang="pl-PL" u="none">
              <a:cs typeface="Times New Roman" pitchFamily="18" charset="0"/>
            </a:endParaRPr>
          </a:p>
        </p:txBody>
      </p:sp>
      <p:sp>
        <p:nvSpPr>
          <p:cNvPr id="355351" name="Rectangle 23"/>
          <p:cNvSpPr>
            <a:spLocks noChangeArrowheads="1"/>
          </p:cNvSpPr>
          <p:nvPr/>
        </p:nvSpPr>
        <p:spPr bwMode="auto">
          <a:xfrm>
            <a:off x="7078663" y="2638425"/>
            <a:ext cx="287337" cy="217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4992688" y="2204864"/>
            <a:ext cx="3579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u="none" dirty="0"/>
              <a:t>          </a:t>
            </a:r>
            <a:r>
              <a:rPr lang="pl-PL" altLang="pl-PL" u="none" dirty="0">
                <a:solidFill>
                  <a:schemeClr val="accent2"/>
                </a:solidFill>
              </a:rPr>
              <a:t>dynamics    </a:t>
            </a:r>
            <a:r>
              <a:rPr lang="pl-PL" altLang="pl-PL" u="none" dirty="0" smtClean="0">
                <a:solidFill>
                  <a:schemeClr val="accent2"/>
                </a:solidFill>
              </a:rPr>
              <a:t>→</a:t>
            </a:r>
            <a:r>
              <a:rPr lang="pl-PL" alt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altLang="pl-PL" u="none" dirty="0">
                <a:solidFill>
                  <a:schemeClr val="accent2"/>
                </a:solidFill>
              </a:rPr>
              <a:t>|M</a:t>
            </a:r>
            <a:r>
              <a:rPr lang="de-DE" altLang="pl-PL" u="none" baseline="-25000" dirty="0">
                <a:solidFill>
                  <a:schemeClr val="accent2"/>
                </a:solidFill>
              </a:rPr>
              <a:t>0</a:t>
            </a:r>
            <a:r>
              <a:rPr lang="de-DE" altLang="pl-PL" u="none" dirty="0">
                <a:solidFill>
                  <a:schemeClr val="accent2"/>
                </a:solidFill>
              </a:rPr>
              <a:t>|</a:t>
            </a:r>
            <a:r>
              <a:rPr lang="de-DE" altLang="pl-PL" u="none" baseline="30000" dirty="0">
                <a:solidFill>
                  <a:schemeClr val="accent2"/>
                </a:solidFill>
              </a:rPr>
              <a:t>2</a:t>
            </a:r>
            <a:r>
              <a:rPr lang="pl-PL" altLang="pl-PL" dirty="0">
                <a:sym typeface="Wingdings" pitchFamily="2" charset="2"/>
              </a:rPr>
              <a:t> </a:t>
            </a:r>
            <a:endParaRPr lang="de-DE" altLang="pl-PL" dirty="0">
              <a:sym typeface="Wingdings" pitchFamily="2" charset="2"/>
            </a:endParaRPr>
          </a:p>
        </p:txBody>
      </p:sp>
      <p:sp>
        <p:nvSpPr>
          <p:cNvPr id="355353" name="Text Box 25"/>
          <p:cNvSpPr txBox="1">
            <a:spLocks noChangeArrowheads="1"/>
          </p:cNvSpPr>
          <p:nvPr/>
        </p:nvSpPr>
        <p:spPr bwMode="auto">
          <a:xfrm>
            <a:off x="5075238" y="2709689"/>
            <a:ext cx="3554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u="none" dirty="0"/>
              <a:t>         </a:t>
            </a:r>
            <a:r>
              <a:rPr lang="pl-PL" altLang="pl-PL" u="none" dirty="0" err="1">
                <a:solidFill>
                  <a:schemeClr val="accent2"/>
                </a:solidFill>
              </a:rPr>
              <a:t>interaction</a:t>
            </a:r>
            <a:r>
              <a:rPr lang="pl-PL" altLang="pl-PL" u="none" dirty="0">
                <a:solidFill>
                  <a:schemeClr val="accent2"/>
                </a:solidFill>
              </a:rPr>
              <a:t>  </a:t>
            </a:r>
            <a:r>
              <a:rPr lang="pl-PL" altLang="pl-PL" u="none" dirty="0" smtClean="0">
                <a:solidFill>
                  <a:schemeClr val="accent2"/>
                </a:solidFill>
              </a:rPr>
              <a:t>→  </a:t>
            </a:r>
            <a:r>
              <a:rPr lang="el-GR" altLang="pl-PL" u="none" dirty="0">
                <a:solidFill>
                  <a:schemeClr val="accent2"/>
                </a:solidFill>
                <a:cs typeface="Times New Roman" pitchFamily="18" charset="0"/>
              </a:rPr>
              <a:t>σ</a:t>
            </a:r>
            <a:r>
              <a:rPr lang="pl-PL" altLang="pl-PL" u="none" dirty="0">
                <a:solidFill>
                  <a:schemeClr val="accent2"/>
                </a:solidFill>
                <a:cs typeface="Times New Roman" pitchFamily="18" charset="0"/>
              </a:rPr>
              <a:t> (Q)</a:t>
            </a:r>
            <a:r>
              <a:rPr lang="pl-PL" altLang="pl-PL" dirty="0">
                <a:sym typeface="Wingdings" pitchFamily="2" charset="2"/>
              </a:rPr>
              <a:t> </a:t>
            </a:r>
            <a:endParaRPr lang="de-DE" altLang="pl-PL" dirty="0">
              <a:sym typeface="Wingdings" pitchFamily="2" charset="2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184576" y="33569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CELSIUS</a:t>
            </a:r>
            <a:r>
              <a:rPr lang="pl-PL" dirty="0" smtClean="0">
                <a:solidFill>
                  <a:schemeClr val="accent2"/>
                </a:solidFill>
              </a:rPr>
              <a:t>, </a:t>
            </a:r>
            <a:r>
              <a:rPr lang="de-DE" dirty="0" smtClean="0">
                <a:solidFill>
                  <a:schemeClr val="accent2"/>
                </a:solidFill>
              </a:rPr>
              <a:t>COSY</a:t>
            </a:r>
            <a:r>
              <a:rPr lang="pl-PL" dirty="0" smtClean="0">
                <a:solidFill>
                  <a:schemeClr val="accent2"/>
                </a:solidFill>
              </a:rPr>
              <a:t>, SATURNE</a:t>
            </a:r>
            <a:r>
              <a:rPr lang="pl-PL" dirty="0">
                <a:solidFill>
                  <a:schemeClr val="accent2"/>
                </a:solidFill>
              </a:rPr>
              <a:t/>
            </a:r>
            <a:br>
              <a:rPr lang="pl-PL" dirty="0">
                <a:solidFill>
                  <a:schemeClr val="accent2"/>
                </a:solidFill>
              </a:rPr>
            </a:b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 rot="14043672">
            <a:off x="7014585" y="4046933"/>
            <a:ext cx="727014" cy="712623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 rot="1503792">
            <a:off x="7193153" y="3848395"/>
            <a:ext cx="123889" cy="8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 rot="14043672">
            <a:off x="6438521" y="5365390"/>
            <a:ext cx="727014" cy="712623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 rot="1503792">
            <a:off x="6656815" y="5136483"/>
            <a:ext cx="123889" cy="5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29" name="Group 39"/>
          <p:cNvGrpSpPr>
            <a:grpSpLocks noChangeAspect="1"/>
          </p:cNvGrpSpPr>
          <p:nvPr/>
        </p:nvGrpSpPr>
        <p:grpSpPr bwMode="auto">
          <a:xfrm>
            <a:off x="7956376" y="5184181"/>
            <a:ext cx="524637" cy="621083"/>
            <a:chOff x="3243" y="2312"/>
            <a:chExt cx="408" cy="483"/>
          </a:xfrm>
        </p:grpSpPr>
        <p:sp>
          <p:nvSpPr>
            <p:cNvPr id="30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32" name="Elipsa 31"/>
          <p:cNvSpPr/>
          <p:nvPr/>
        </p:nvSpPr>
        <p:spPr>
          <a:xfrm>
            <a:off x="6012160" y="3717032"/>
            <a:ext cx="3079130" cy="3059064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  <a:lumMod val="24000"/>
                  <a:lumOff val="76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3888" y="6409896"/>
            <a:ext cx="6343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S. Wycech Acta </a:t>
            </a:r>
            <a:r>
              <a:rPr lang="pl-PL" dirty="0" err="1"/>
              <a:t>Phys</a:t>
            </a:r>
            <a:r>
              <a:rPr lang="pl-PL" dirty="0"/>
              <a:t>. Polon.  B </a:t>
            </a:r>
            <a:r>
              <a:rPr lang="pl-PL" dirty="0" smtClean="0"/>
              <a:t>27</a:t>
            </a:r>
            <a:r>
              <a:rPr lang="pl-PL" dirty="0"/>
              <a:t> </a:t>
            </a:r>
            <a:r>
              <a:rPr lang="pl-PL" dirty="0" smtClean="0"/>
              <a:t>(1996)  2981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51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78" y="-27384"/>
            <a:ext cx="5808562" cy="570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85875"/>
            <a:ext cx="3390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8250"/>
            <a:ext cx="2385982" cy="7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174825" y="476672"/>
            <a:ext cx="287337" cy="217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 rot="14043672">
            <a:off x="1110747" y="4440223"/>
            <a:ext cx="727014" cy="712623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 rot="1503792">
            <a:off x="1326631" y="4281637"/>
            <a:ext cx="123889" cy="8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 rot="14043672">
            <a:off x="610313" y="5521578"/>
            <a:ext cx="727014" cy="712623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 rot="1503792">
            <a:off x="865923" y="5332623"/>
            <a:ext cx="123889" cy="5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39"/>
          <p:cNvGrpSpPr>
            <a:grpSpLocks noChangeAspect="1"/>
          </p:cNvGrpSpPr>
          <p:nvPr/>
        </p:nvGrpSpPr>
        <p:grpSpPr bwMode="auto">
          <a:xfrm>
            <a:off x="1907704" y="5445224"/>
            <a:ext cx="524637" cy="621083"/>
            <a:chOff x="3243" y="2312"/>
            <a:chExt cx="408" cy="483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14" name="Elipsa 13"/>
          <p:cNvSpPr/>
          <p:nvPr/>
        </p:nvSpPr>
        <p:spPr>
          <a:xfrm>
            <a:off x="245549" y="4248472"/>
            <a:ext cx="2886291" cy="2564904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  <a:lumMod val="24000"/>
                  <a:lumOff val="76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3336" y="4701551"/>
            <a:ext cx="72485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5589240"/>
            <a:ext cx="3524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9838847" y="6104956"/>
            <a:ext cx="307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Koonin-Pratt</a:t>
            </a:r>
            <a:r>
              <a:rPr lang="pl-PL" dirty="0"/>
              <a:t> model [2]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9645" y="-2438772"/>
            <a:ext cx="65627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49"/>
            <a:ext cx="4286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707904" y="4652237"/>
            <a:ext cx="6183673" cy="115302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COSY-11: P. Klaja et al., </a:t>
            </a:r>
            <a:r>
              <a:rPr lang="pl-PL" sz="1600" b="1" dirty="0" err="1">
                <a:solidFill>
                  <a:schemeClr val="tx1"/>
                </a:solidFill>
              </a:rPr>
              <a:t>J.Phys</a:t>
            </a:r>
            <a:r>
              <a:rPr lang="pl-PL" sz="1600" b="1" dirty="0">
                <a:solidFill>
                  <a:schemeClr val="tx1"/>
                </a:solidFill>
              </a:rPr>
              <a:t>. G37 (2010) </a:t>
            </a:r>
            <a:r>
              <a:rPr lang="pl-PL" sz="1600" b="1" dirty="0" smtClean="0">
                <a:solidFill>
                  <a:schemeClr val="tx1"/>
                </a:solidFill>
              </a:rPr>
              <a:t>055003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179512" y="-27384"/>
            <a:ext cx="4132076" cy="415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A. </a:t>
            </a:r>
            <a:r>
              <a:rPr lang="pl-PL" sz="1600" b="1" dirty="0" err="1" smtClean="0">
                <a:solidFill>
                  <a:schemeClr val="tx1"/>
                </a:solidFill>
              </a:rPr>
              <a:t>Deloff</a:t>
            </a:r>
            <a:r>
              <a:rPr lang="pl-PL" sz="1600" b="1" dirty="0" smtClean="0">
                <a:solidFill>
                  <a:schemeClr val="tx1"/>
                </a:solidFill>
              </a:rPr>
              <a:t>,  AIP </a:t>
            </a:r>
            <a:r>
              <a:rPr lang="pl-PL" sz="1600" b="1" dirty="0" err="1" smtClean="0">
                <a:solidFill>
                  <a:schemeClr val="tx1"/>
                </a:solidFill>
              </a:rPr>
              <a:t>Conf</a:t>
            </a:r>
            <a:r>
              <a:rPr lang="pl-PL" sz="1600" b="1" dirty="0" smtClean="0">
                <a:solidFill>
                  <a:schemeClr val="tx1"/>
                </a:solidFill>
              </a:rPr>
              <a:t>. Proc. 950 (2207) 150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203848" y="4005064"/>
            <a:ext cx="13465496" cy="286232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l-PL" sz="2000" dirty="0" smtClean="0"/>
              <a:t>„</a:t>
            </a:r>
            <a:r>
              <a:rPr lang="en-US" sz="2000" dirty="0" smtClean="0"/>
              <a:t>At </a:t>
            </a:r>
            <a:r>
              <a:rPr lang="en-US" sz="2000" dirty="0"/>
              <a:t>present it is not possible to draw a solid quantitative </a:t>
            </a:r>
            <a:endParaRPr lang="pl-PL" sz="2000" dirty="0" smtClean="0"/>
          </a:p>
          <a:p>
            <a:r>
              <a:rPr lang="en-US" sz="2000" dirty="0" smtClean="0"/>
              <a:t>conclusion </a:t>
            </a:r>
            <a:r>
              <a:rPr lang="en-US" sz="2000" dirty="0"/>
              <a:t>about the </a:t>
            </a:r>
            <a:r>
              <a:rPr lang="en-US" sz="2000" dirty="0" smtClean="0"/>
              <a:t>size</a:t>
            </a:r>
            <a:r>
              <a:rPr lang="pl-PL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the system since e.g. in the </a:t>
            </a:r>
            <a:endParaRPr lang="pl-PL" sz="2000" dirty="0" smtClean="0"/>
          </a:p>
          <a:p>
            <a:r>
              <a:rPr lang="en-US" sz="2000" dirty="0" smtClean="0"/>
              <a:t>case </a:t>
            </a:r>
            <a:r>
              <a:rPr lang="en-US" sz="2000" dirty="0"/>
              <a:t>of the </a:t>
            </a:r>
            <a:r>
              <a:rPr lang="en-US" sz="2000" dirty="0" err="1"/>
              <a:t>pp</a:t>
            </a:r>
            <a:r>
              <a:rPr lang="en-US" sz="2000" dirty="0"/>
              <a:t> → </a:t>
            </a:r>
            <a:r>
              <a:rPr lang="en-US" sz="2000" dirty="0" err="1"/>
              <a:t>pp</a:t>
            </a:r>
            <a:r>
              <a:rPr lang="en-US" sz="2000" dirty="0"/>
              <a:t> reaction it would require to solve</a:t>
            </a:r>
          </a:p>
          <a:p>
            <a:r>
              <a:rPr lang="en-US" sz="2000" dirty="0"/>
              <a:t>a three-body problem where </a:t>
            </a:r>
            <a:r>
              <a:rPr lang="en-US" sz="2000" dirty="0" err="1"/>
              <a:t>pp</a:t>
            </a:r>
            <a:r>
              <a:rPr lang="en-US" sz="2000" dirty="0"/>
              <a:t> and </a:t>
            </a:r>
            <a:r>
              <a:rPr lang="en-US" sz="2000" dirty="0" smtClean="0"/>
              <a:t>p</a:t>
            </a:r>
            <a:r>
              <a:rPr lang="pl-PL" sz="2000" dirty="0" smtClean="0"/>
              <a:t>-eta</a:t>
            </a:r>
            <a:r>
              <a:rPr lang="en-US" sz="2000" dirty="0" smtClean="0"/>
              <a:t> interactions </a:t>
            </a:r>
            <a:endParaRPr lang="pl-PL" sz="2000" dirty="0" smtClean="0"/>
          </a:p>
          <a:p>
            <a:r>
              <a:rPr lang="en-US" sz="2000" dirty="0" smtClean="0"/>
              <a:t>are </a:t>
            </a:r>
            <a:r>
              <a:rPr lang="en-US" sz="2000" dirty="0"/>
              <a:t>not negligible and </a:t>
            </a:r>
            <a:r>
              <a:rPr lang="en-US" sz="2000" dirty="0" smtClean="0"/>
              <a:t>both</a:t>
            </a:r>
            <a:r>
              <a:rPr lang="pl-PL" sz="2000" dirty="0" smtClean="0"/>
              <a:t> </a:t>
            </a:r>
            <a:r>
              <a:rPr lang="en-US" sz="2000" dirty="0" smtClean="0"/>
              <a:t>contribute </a:t>
            </a:r>
            <a:r>
              <a:rPr lang="en-US" sz="2000" dirty="0"/>
              <a:t>significantly </a:t>
            </a:r>
            <a:endParaRPr lang="pl-PL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the proton-proton correlation. </a:t>
            </a:r>
            <a:r>
              <a:rPr lang="en-US" sz="2000" dirty="0" smtClean="0"/>
              <a:t>However, based on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err="1" smtClean="0"/>
              <a:t>semiquantitative</a:t>
            </a:r>
            <a:r>
              <a:rPr lang="pl-PL" sz="2000" dirty="0" smtClean="0"/>
              <a:t> </a:t>
            </a:r>
            <a:r>
              <a:rPr lang="en-US" sz="2000" dirty="0" smtClean="0"/>
              <a:t>predictions one can estimate that the </a:t>
            </a:r>
            <a:endParaRPr lang="pl-PL" sz="2000" dirty="0" smtClean="0"/>
          </a:p>
          <a:p>
            <a:r>
              <a:rPr lang="en-US" sz="2000" dirty="0" smtClean="0"/>
              <a:t>system must be unexpectedly</a:t>
            </a:r>
            <a:r>
              <a:rPr lang="pl-PL" sz="2000" dirty="0" smtClean="0"/>
              <a:t> </a:t>
            </a:r>
            <a:r>
              <a:rPr lang="en-US" sz="2000" dirty="0" smtClean="0"/>
              <a:t>large with a radius </a:t>
            </a:r>
            <a:endParaRPr lang="pl-PL" sz="2000" dirty="0" smtClean="0"/>
          </a:p>
          <a:p>
            <a:r>
              <a:rPr lang="en-US" sz="2000" dirty="0" smtClean="0"/>
              <a:t>in the order of 4 </a:t>
            </a:r>
            <a:r>
              <a:rPr lang="en-US" sz="2000" dirty="0" err="1" smtClean="0"/>
              <a:t>fm</a:t>
            </a:r>
            <a:r>
              <a:rPr lang="pl-PL" sz="2000" dirty="0" smtClean="0"/>
              <a:t>”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860032" y="5877888"/>
            <a:ext cx="4314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/>
              <a:t>Correlation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femtoscopy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2508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mesons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threshold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63688" y="1340768"/>
            <a:ext cx="5976664" cy="443967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hadronic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05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763688" y="1340768"/>
            <a:ext cx="597666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763688" y="2026886"/>
            <a:ext cx="5976664" cy="754042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flipV="1">
            <a:off x="1763688" y="2780928"/>
            <a:ext cx="5976664" cy="79208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1763688" y="3573016"/>
            <a:ext cx="5976664" cy="86409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 flipV="1">
            <a:off x="1763688" y="4437112"/>
            <a:ext cx="5976664" cy="72008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 flipV="1">
            <a:off x="1763688" y="5157192"/>
            <a:ext cx="5976664" cy="623253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8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36512" y="-47625"/>
            <a:ext cx="9180512" cy="7171194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HOMEWORK for the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EFB23</a:t>
            </a:r>
          </a:p>
          <a:p>
            <a:endParaRPr lang="pl-PL" sz="3600" b="1" dirty="0"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pl-PL" sz="3200" b="1" dirty="0" err="1">
                <a:latin typeface="Arial" pitchFamily="34" charset="0"/>
                <a:cs typeface="Arial" pitchFamily="34" charset="0"/>
              </a:rPr>
              <a:t>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body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formalism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Total cross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the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pp→pp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η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(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pp→ppM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endParaRPr lang="pl-PL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Total 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cross </a:t>
            </a:r>
            <a:r>
              <a:rPr lang="pl-PL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production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mesic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nucleus</a:t>
            </a:r>
            <a:endParaRPr lang="pl-PL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pl-PL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Distribution of N* </a:t>
            </a:r>
            <a:r>
              <a:rPr lang="pl-PL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momentum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the 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pl-PL" b="1" baseline="300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3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He-N*) helium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Correlation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l-PL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function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the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pp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η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system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36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6512" y="5685055"/>
            <a:ext cx="9289032" cy="120032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HINT:  It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simple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to do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898810"/>
            <a:ext cx="809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THANK YOU </a:t>
            </a:r>
          </a:p>
          <a:p>
            <a:r>
              <a:rPr lang="pl-PL" sz="5400" b="1" dirty="0" smtClean="0">
                <a:solidFill>
                  <a:schemeClr val="accent6"/>
                </a:solidFill>
              </a:rPr>
              <a:t>FOR  YOUR ATTENTION</a:t>
            </a:r>
            <a:endParaRPr lang="pl-PL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mesons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threshold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63688" y="1340768"/>
            <a:ext cx="5976664" cy="520911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hadronic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ABC </a:t>
            </a: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resonance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05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763688" y="1340768"/>
            <a:ext cx="597666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763688" y="2026886"/>
            <a:ext cx="5976664" cy="754042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flipV="1">
            <a:off x="1763688" y="2780928"/>
            <a:ext cx="5976664" cy="79208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1763688" y="3573016"/>
            <a:ext cx="5976664" cy="86409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 flipV="1">
            <a:off x="1763688" y="4437112"/>
            <a:ext cx="5976664" cy="72008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flipV="1">
            <a:off x="1763688" y="5157192"/>
            <a:ext cx="5976664" cy="72008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mesons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threshold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63688" y="1124744"/>
            <a:ext cx="5976664" cy="455509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hadronic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763688" y="1124744"/>
            <a:ext cx="597666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4776"/>
            <a:ext cx="5757961" cy="390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1" y="-27384"/>
            <a:ext cx="9289032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800" b="1" dirty="0" smtClean="0"/>
              <a:t>A</a:t>
            </a:r>
            <a:r>
              <a:rPr lang="pl-PL" sz="2800" b="1" dirty="0" smtClean="0"/>
              <a:t>BC </a:t>
            </a:r>
            <a:r>
              <a:rPr lang="pl-PL" sz="2800" b="1" dirty="0" err="1" smtClean="0"/>
              <a:t>effect</a:t>
            </a:r>
            <a:r>
              <a:rPr lang="pl-PL" sz="2800" b="1" dirty="0" smtClean="0"/>
              <a:t> in </a:t>
            </a:r>
            <a:r>
              <a:rPr lang="pl-PL" sz="2800" b="1" dirty="0" err="1" smtClean="0"/>
              <a:t>double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pionic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fusion</a:t>
            </a:r>
            <a:r>
              <a:rPr lang="pl-PL" sz="2800" b="1" dirty="0"/>
              <a:t> </a:t>
            </a:r>
            <a:r>
              <a:rPr lang="pl-PL" sz="2800" b="1" dirty="0" smtClean="0"/>
              <a:t>-  a </a:t>
            </a:r>
            <a:r>
              <a:rPr lang="pl-PL" sz="2800" b="1" dirty="0" err="1" smtClean="0"/>
              <a:t>new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resonance</a:t>
            </a:r>
            <a:r>
              <a:rPr lang="pl-PL" sz="2800" b="1" dirty="0" smtClean="0"/>
              <a:t>? </a:t>
            </a:r>
            <a:endParaRPr lang="de-DE" sz="2800" b="1" baseline="30000" dirty="0">
              <a:latin typeface="FreeSerif" pitchFamily="16" charset="0"/>
              <a:cs typeface="Times New Roman" pitchFamily="1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03648" y="4857687"/>
            <a:ext cx="3651807" cy="37151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b="1" dirty="0" smtClean="0">
                <a:latin typeface="Times New Roman" pitchFamily="16" charset="0"/>
              </a:rPr>
              <a:t>Phys</a:t>
            </a:r>
            <a:r>
              <a:rPr lang="en-US" sz="1800" b="1" dirty="0">
                <a:latin typeface="Times New Roman" pitchFamily="16" charset="0"/>
              </a:rPr>
              <a:t>. Rev. </a:t>
            </a:r>
            <a:r>
              <a:rPr lang="en-US" sz="1800" b="1" dirty="0" err="1">
                <a:latin typeface="Times New Roman" pitchFamily="16" charset="0"/>
              </a:rPr>
              <a:t>Lett</a:t>
            </a:r>
            <a:r>
              <a:rPr lang="en-US" sz="1800" b="1" dirty="0">
                <a:latin typeface="Times New Roman" pitchFamily="16" charset="0"/>
              </a:rPr>
              <a:t>. </a:t>
            </a:r>
            <a:r>
              <a:rPr lang="en-US" sz="1800" b="1" dirty="0" smtClean="0">
                <a:latin typeface="Times New Roman" pitchFamily="16" charset="0"/>
              </a:rPr>
              <a:t>106</a:t>
            </a:r>
            <a:r>
              <a:rPr lang="pl-PL" sz="1800" b="1" dirty="0" smtClean="0">
                <a:latin typeface="Times New Roman" pitchFamily="16" charset="0"/>
              </a:rPr>
              <a:t> (2011) </a:t>
            </a:r>
            <a:r>
              <a:rPr lang="en-US" sz="1800" b="1" dirty="0" smtClean="0">
                <a:latin typeface="Times New Roman" pitchFamily="16" charset="0"/>
              </a:rPr>
              <a:t>242302</a:t>
            </a:r>
            <a:endParaRPr lang="en-US" sz="1800" b="1" dirty="0">
              <a:latin typeface="Times New Roman" pitchFamily="1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-107505" y="5976219"/>
            <a:ext cx="9288016" cy="830997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r>
              <a:rPr lang="pl-PL" dirty="0" smtClean="0"/>
              <a:t>       </a:t>
            </a:r>
            <a:r>
              <a:rPr lang="pl-PL" dirty="0" err="1" smtClean="0"/>
              <a:t>Plenary</a:t>
            </a:r>
            <a:r>
              <a:rPr lang="pl-PL" dirty="0" smtClean="0"/>
              <a:t> talk by </a:t>
            </a:r>
            <a:r>
              <a:rPr lang="en-US" b="1" dirty="0" err="1"/>
              <a:t>Anette</a:t>
            </a:r>
            <a:r>
              <a:rPr lang="en-US" b="1" dirty="0"/>
              <a:t> </a:t>
            </a:r>
            <a:r>
              <a:rPr lang="en-US" b="1" dirty="0" smtClean="0"/>
              <a:t>Pricking</a:t>
            </a:r>
            <a:r>
              <a:rPr lang="pl-PL" dirty="0" smtClean="0"/>
              <a:t>: </a:t>
            </a:r>
            <a:r>
              <a:rPr lang="pl-PL" dirty="0" err="1" smtClean="0"/>
              <a:t>Monaday</a:t>
            </a:r>
            <a:r>
              <a:rPr lang="pl-PL" dirty="0"/>
              <a:t>, </a:t>
            </a:r>
            <a:r>
              <a:rPr lang="pl-PL" dirty="0" err="1"/>
              <a:t>June</a:t>
            </a:r>
            <a:r>
              <a:rPr lang="pl-PL" dirty="0"/>
              <a:t> 4th, </a:t>
            </a:r>
            <a:r>
              <a:rPr lang="en-US" dirty="0" smtClean="0"/>
              <a:t>13:00-13:30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</a:t>
            </a:r>
            <a:r>
              <a:rPr lang="pl-PL" dirty="0" err="1" smtClean="0"/>
              <a:t>Posters</a:t>
            </a:r>
            <a:r>
              <a:rPr lang="pl-PL" dirty="0" smtClean="0"/>
              <a:t> by </a:t>
            </a:r>
            <a:r>
              <a:rPr lang="pl-PL" b="1" dirty="0" err="1" smtClean="0"/>
              <a:t>Mikhail</a:t>
            </a:r>
            <a:r>
              <a:rPr lang="pl-PL" b="1" dirty="0" smtClean="0"/>
              <a:t> </a:t>
            </a:r>
            <a:r>
              <a:rPr lang="pl-PL" b="1" dirty="0" err="1" smtClean="0"/>
              <a:t>Bashkanov</a:t>
            </a:r>
            <a:r>
              <a:rPr lang="en-US" b="1" dirty="0" smtClean="0"/>
              <a:t> </a:t>
            </a:r>
            <a:r>
              <a:rPr lang="pl-PL" b="1" dirty="0" smtClean="0"/>
              <a:t>and Tatiana </a:t>
            </a:r>
            <a:r>
              <a:rPr lang="pl-PL" b="1" dirty="0" err="1" smtClean="0"/>
              <a:t>Skorodko</a:t>
            </a:r>
            <a:endParaRPr lang="pl-PL" b="1" dirty="0" smtClean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1034492"/>
            <a:ext cx="5757961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 smtClean="0"/>
              <a:t>Cross </a:t>
            </a:r>
            <a:r>
              <a:rPr lang="pl-PL" sz="2800" b="1" dirty="0" err="1" smtClean="0"/>
              <a:t>section</a:t>
            </a:r>
            <a:r>
              <a:rPr lang="pl-PL" sz="2800" b="1" dirty="0" smtClean="0"/>
              <a:t> for </a:t>
            </a:r>
            <a:r>
              <a:rPr lang="de-DE" sz="2800" b="1" dirty="0" err="1" smtClean="0"/>
              <a:t>pn</a:t>
            </a:r>
            <a:r>
              <a:rPr lang="de-DE" sz="2800" b="1" dirty="0" smtClean="0"/>
              <a:t> </a:t>
            </a:r>
            <a:r>
              <a:rPr lang="de-DE" sz="2800" b="1" dirty="0"/>
              <a:t>→ d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99650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1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1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subTitle"/>
          </p:nvPr>
        </p:nvSpPr>
        <p:spPr>
          <a:xfrm>
            <a:off x="652463" y="-1035050"/>
            <a:ext cx="8229600" cy="62642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en-GB" altLang="pl-PL" sz="2800">
                <a:solidFill>
                  <a:srgbClr val="FF0000"/>
                </a:solidFill>
                <a:latin typeface="Comic Sans MS" pitchFamily="66" charset="0"/>
              </a:rPr>
              <a:t>Attractive</a:t>
            </a:r>
            <a:r>
              <a:rPr lang="en-GB" altLang="pl-PL" sz="2800">
                <a:solidFill>
                  <a:schemeClr val="tx1"/>
                </a:solidFill>
                <a:latin typeface="Comic Sans MS" pitchFamily="66" charset="0"/>
              </a:rPr>
              <a:t> interaction between η and N</a:t>
            </a:r>
            <a:r>
              <a:rPr lang="en-GB" altLang="pl-PL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14338" lvl="1" indent="-204788" algn="l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>
                <a:solidFill>
                  <a:schemeClr val="tx1"/>
                </a:solidFill>
              </a:rPr>
              <a:t>              </a:t>
            </a:r>
            <a:r>
              <a:rPr lang="en-GB" altLang="pl-PL" sz="180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pl-PL" altLang="pl-PL" sz="1800" i="1">
                <a:solidFill>
                  <a:schemeClr val="tx1"/>
                </a:solidFill>
                <a:latin typeface="Comic Sans MS" pitchFamily="66" charset="0"/>
              </a:rPr>
              <a:t>R</a:t>
            </a:r>
            <a:r>
              <a:rPr lang="en-GB" altLang="pl-PL" sz="1800" i="1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pl-PL" altLang="pl-PL" sz="1800" i="1">
                <a:solidFill>
                  <a:schemeClr val="tx1"/>
                </a:solidFill>
                <a:latin typeface="Comic Sans MS" pitchFamily="66" charset="0"/>
              </a:rPr>
              <a:t>Bhalerao</a:t>
            </a:r>
            <a:r>
              <a:rPr lang="en-GB" altLang="pl-PL" sz="1800" i="1">
                <a:solidFill>
                  <a:schemeClr val="tx1"/>
                </a:solidFill>
                <a:latin typeface="Comic Sans MS" pitchFamily="66" charset="0"/>
              </a:rPr>
              <a:t> and L. C. Liu, Phys. Lett. B</a:t>
            </a:r>
            <a:r>
              <a:rPr lang="pl-PL" altLang="pl-PL" sz="1800" i="1">
                <a:solidFill>
                  <a:schemeClr val="tx1"/>
                </a:solidFill>
                <a:latin typeface="Comic Sans MS" pitchFamily="66" charset="0"/>
              </a:rPr>
              <a:t>54</a:t>
            </a:r>
            <a:r>
              <a:rPr lang="en-GB" altLang="pl-PL" sz="1800" i="1">
                <a:solidFill>
                  <a:schemeClr val="tx1"/>
                </a:solidFill>
                <a:latin typeface="Comic Sans MS" pitchFamily="66" charset="0"/>
              </a:rPr>
              <a:t> (198</a:t>
            </a:r>
            <a:r>
              <a:rPr lang="pl-PL" altLang="pl-PL" sz="1800" i="1">
                <a:solidFill>
                  <a:schemeClr val="tx1"/>
                </a:solidFill>
                <a:latin typeface="Comic Sans MS" pitchFamily="66" charset="0"/>
              </a:rPr>
              <a:t>5</a:t>
            </a:r>
            <a:r>
              <a:rPr lang="en-GB" altLang="pl-PL" sz="1800" i="1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pl-PL" altLang="pl-PL" sz="1800" i="1">
                <a:solidFill>
                  <a:schemeClr val="tx1"/>
                </a:solidFill>
                <a:latin typeface="Comic Sans MS" pitchFamily="66" charset="0"/>
              </a:rPr>
              <a:t>685</a:t>
            </a:r>
            <a:r>
              <a:rPr lang="en-GB" altLang="pl-PL" sz="1800">
                <a:solidFill>
                  <a:schemeClr val="tx1"/>
                </a:solidFill>
                <a:latin typeface="Comic Sans MS" pitchFamily="66" charset="0"/>
              </a:rPr>
              <a:t> )</a:t>
            </a:r>
            <a:r>
              <a:rPr lang="ar-SA" altLang="pl-PL" sz="18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‏</a:t>
            </a:r>
            <a:endParaRPr lang="en-GB" altLang="pl-PL" sz="1800">
              <a:solidFill>
                <a:schemeClr val="tx1"/>
              </a:solidFill>
            </a:endParaRPr>
          </a:p>
          <a:p>
            <a:pPr marL="414338" lvl="1" indent="-204788" algn="l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>
                <a:solidFill>
                  <a:schemeClr val="tx1"/>
                </a:solidFill>
                <a:latin typeface="Comic Sans MS" pitchFamily="66" charset="0"/>
              </a:rPr>
              <a:t>         </a:t>
            </a:r>
          </a:p>
          <a:p>
            <a:pPr marL="414338" lvl="1" indent="-204788" algn="l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>
                <a:solidFill>
                  <a:schemeClr val="tx1"/>
                </a:solidFill>
                <a:latin typeface="Comic Sans MS" pitchFamily="66" charset="0"/>
              </a:rPr>
              <a:t>         </a:t>
            </a:r>
            <a:r>
              <a:rPr lang="en-GB" altLang="pl-PL" sz="2800">
                <a:solidFill>
                  <a:schemeClr val="tx1"/>
                </a:solidFill>
                <a:latin typeface="Comic Sans MS" pitchFamily="66" charset="0"/>
              </a:rPr>
              <a:t>possible existence of bound states </a:t>
            </a:r>
            <a:endParaRPr lang="pl-PL" altLang="pl-PL" sz="280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algn="l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>
                <a:solidFill>
                  <a:schemeClr val="tx1"/>
                </a:solidFill>
                <a:latin typeface="Comic Sans MS" pitchFamily="66" charset="0"/>
              </a:rPr>
              <a:t>        of the </a:t>
            </a:r>
            <a:r>
              <a:rPr lang="en-GB" altLang="pl-PL" sz="2800">
                <a:solidFill>
                  <a:schemeClr val="tx1"/>
                </a:solidFill>
                <a:latin typeface="Comic Sans MS" pitchFamily="66" charset="0"/>
              </a:rPr>
              <a:t>η </a:t>
            </a:r>
            <a:r>
              <a:rPr lang="pl-PL" altLang="pl-PL" sz="2800">
                <a:solidFill>
                  <a:schemeClr val="tx1"/>
                </a:solidFill>
                <a:latin typeface="Comic Sans MS" pitchFamily="66" charset="0"/>
              </a:rPr>
              <a:t>meson </a:t>
            </a:r>
            <a:r>
              <a:rPr lang="en-GB" altLang="pl-PL" sz="2800">
                <a:solidFill>
                  <a:schemeClr val="tx1"/>
                </a:solidFill>
                <a:latin typeface="Comic Sans MS" pitchFamily="66" charset="0"/>
              </a:rPr>
              <a:t>with  nuclei for A&gt;10 </a:t>
            </a:r>
            <a:endParaRPr lang="pl-PL" altLang="pl-PL" sz="280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en-GB" altLang="pl-PL" sz="180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GB" altLang="pl-PL" sz="1800" i="1">
                <a:solidFill>
                  <a:schemeClr val="tx1"/>
                </a:solidFill>
                <a:latin typeface="Comic Sans MS" pitchFamily="66" charset="0"/>
              </a:rPr>
              <a:t>Q. Haider and L. C. Liu, Phys. Lett. B172 (1986) 257</a:t>
            </a:r>
            <a:r>
              <a:rPr lang="en-GB" altLang="pl-PL" sz="1800">
                <a:solidFill>
                  <a:schemeClr val="tx1"/>
                </a:solidFill>
                <a:latin typeface="Comic Sans MS" pitchFamily="66" charset="0"/>
              </a:rPr>
              <a:t> )</a:t>
            </a:r>
            <a:r>
              <a:rPr lang="ar-SA" altLang="pl-PL" sz="18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‏</a:t>
            </a:r>
            <a:endParaRPr lang="en-GB" altLang="pl-PL" sz="180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pl-PL" altLang="pl-PL" sz="280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pl-PL" altLang="pl-PL" sz="280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en-GB" altLang="pl-PL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56771" name="AutoShape 3"/>
          <p:cNvSpPr>
            <a:spLocks noChangeArrowheads="1"/>
          </p:cNvSpPr>
          <p:nvPr/>
        </p:nvSpPr>
        <p:spPr bwMode="auto">
          <a:xfrm>
            <a:off x="4408488" y="909638"/>
            <a:ext cx="307975" cy="431800"/>
          </a:xfrm>
          <a:prstGeom prst="downArrow">
            <a:avLst>
              <a:gd name="adj1" fmla="val 50000"/>
              <a:gd name="adj2" fmla="val 35052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6772" name="AutoShape 4"/>
          <p:cNvSpPr>
            <a:spLocks noChangeArrowheads="1"/>
          </p:cNvSpPr>
          <p:nvPr/>
        </p:nvSpPr>
        <p:spPr bwMode="auto">
          <a:xfrm>
            <a:off x="4356100" y="2565400"/>
            <a:ext cx="307975" cy="431800"/>
          </a:xfrm>
          <a:prstGeom prst="downArrow">
            <a:avLst>
              <a:gd name="adj1" fmla="val 50000"/>
              <a:gd name="adj2" fmla="val 35052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6773" name="Rectangle 5"/>
          <p:cNvSpPr>
            <a:spLocks noChangeArrowheads="1"/>
          </p:cNvSpPr>
          <p:nvPr/>
        </p:nvSpPr>
        <p:spPr bwMode="auto">
          <a:xfrm>
            <a:off x="260350" y="2176463"/>
            <a:ext cx="8623300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063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4222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3182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8540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13112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17684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22256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26828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>
              <a:lnSpc>
                <a:spcPct val="98000"/>
              </a:lnSpc>
            </a:pPr>
            <a:r>
              <a:rPr lang="en-GB" altLang="pl-PL" sz="2000" b="1" i="1" u="none">
                <a:latin typeface="Comic Sans MS" pitchFamily="66" charset="0"/>
              </a:rPr>
              <a:t> </a:t>
            </a:r>
            <a:r>
              <a:rPr lang="en-GB" altLang="pl-PL" sz="2000" b="1" u="none">
                <a:latin typeface="Arial" pitchFamily="34" charset="0"/>
              </a:rPr>
              <a:t>Optical potential η nucleus calculated in the frame of unitarized chiral perturbative approach </a:t>
            </a:r>
            <a:endParaRPr lang="pl-PL" altLang="pl-PL" sz="2000" b="1" u="none">
              <a:latin typeface="Arial" pitchFamily="34" charset="0"/>
            </a:endParaRPr>
          </a:p>
          <a:p>
            <a:pPr lvl="1" algn="just">
              <a:lnSpc>
                <a:spcPct val="98000"/>
              </a:lnSpc>
            </a:pPr>
            <a:r>
              <a:rPr lang="pl-PL" altLang="pl-PL" sz="2000" b="1" u="none">
                <a:latin typeface="Arial" pitchFamily="34" charset="0"/>
              </a:rPr>
              <a:t>    </a:t>
            </a:r>
            <a:r>
              <a:rPr lang="en-GB" altLang="pl-PL" sz="1800" i="1" u="none">
                <a:latin typeface="Comic Sans MS" pitchFamily="66" charset="0"/>
              </a:rPr>
              <a:t>(C.Garcia-Recio, T. Inoue, J.Nieves, E. Oset,</a:t>
            </a:r>
            <a:r>
              <a:rPr lang="pl-PL" altLang="pl-PL" sz="1800" i="1" u="none">
                <a:latin typeface="Comic Sans MS" pitchFamily="66" charset="0"/>
              </a:rPr>
              <a:t>  </a:t>
            </a:r>
            <a:r>
              <a:rPr lang="en-GB" altLang="pl-PL" sz="1800" i="1" u="none">
                <a:latin typeface="Comic Sans MS" pitchFamily="66" charset="0"/>
              </a:rPr>
              <a:t>Phys.</a:t>
            </a:r>
            <a:r>
              <a:rPr lang="pl-PL" altLang="pl-PL" sz="1800" i="1" u="none">
                <a:latin typeface="Comic Sans MS" pitchFamily="66" charset="0"/>
              </a:rPr>
              <a:t> </a:t>
            </a:r>
            <a:r>
              <a:rPr lang="en-GB" altLang="pl-PL" sz="1800" i="1" u="none">
                <a:latin typeface="Comic Sans MS" pitchFamily="66" charset="0"/>
              </a:rPr>
              <a:t>Lett.</a:t>
            </a:r>
            <a:r>
              <a:rPr lang="pl-PL" altLang="pl-PL" sz="1800" i="1" u="none">
                <a:latin typeface="Comic Sans MS" pitchFamily="66" charset="0"/>
              </a:rPr>
              <a:t> </a:t>
            </a:r>
            <a:r>
              <a:rPr lang="en-GB" altLang="pl-PL" sz="1800" i="1" u="none">
                <a:latin typeface="Comic Sans MS" pitchFamily="66" charset="0"/>
              </a:rPr>
              <a:t>B550 (2002)</a:t>
            </a:r>
            <a:r>
              <a:rPr lang="pl-PL" altLang="pl-PL" sz="1800" i="1" u="none">
                <a:latin typeface="Comic Sans MS" pitchFamily="66" charset="0"/>
              </a:rPr>
              <a:t> </a:t>
            </a:r>
            <a:r>
              <a:rPr lang="en-GB" altLang="pl-PL" sz="1800" i="1" u="none">
                <a:latin typeface="Comic Sans MS" pitchFamily="66" charset="0"/>
              </a:rPr>
              <a:t>47).</a:t>
            </a:r>
            <a:r>
              <a:rPr lang="en-GB" altLang="pl-PL" sz="2000" b="1" i="1" u="none">
                <a:latin typeface="Comic Sans MS" pitchFamily="66" charset="0"/>
              </a:rPr>
              <a:t> </a:t>
            </a:r>
          </a:p>
        </p:txBody>
      </p:sp>
      <p:pic>
        <p:nvPicPr>
          <p:cNvPr id="1056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998913"/>
            <a:ext cx="3756025" cy="2814637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72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263650"/>
            <a:ext cx="3862387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8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432925" cy="1143000"/>
          </a:xfrm>
          <a:noFill/>
          <a:ln/>
        </p:spPr>
        <p:txBody>
          <a:bodyPr/>
          <a:lstStyle/>
          <a:p>
            <a:r>
              <a:rPr lang="pl-PL" altLang="pl-PL" sz="2400">
                <a:solidFill>
                  <a:schemeClr val="accent2"/>
                </a:solidFill>
                <a:latin typeface="Arial" pitchFamily="34" charset="0"/>
              </a:rPr>
              <a:t>Search for the </a:t>
            </a:r>
            <a:r>
              <a:rPr lang="el-GR" altLang="pl-PL" sz="2400">
                <a:solidFill>
                  <a:schemeClr val="accent2"/>
                </a:solidFill>
                <a:latin typeface="Arial" pitchFamily="34" charset="0"/>
              </a:rPr>
              <a:t>η</a:t>
            </a:r>
            <a:r>
              <a:rPr lang="pl-PL" altLang="pl-PL" sz="2400">
                <a:solidFill>
                  <a:schemeClr val="accent2"/>
                </a:solidFill>
                <a:latin typeface="Arial" pitchFamily="34" charset="0"/>
              </a:rPr>
              <a:t>-mesic nuclei in a recoil-free transfer reaction</a:t>
            </a:r>
            <a:br>
              <a:rPr lang="pl-PL" altLang="pl-PL" sz="2400">
                <a:solidFill>
                  <a:schemeClr val="accent2"/>
                </a:solidFill>
                <a:latin typeface="Arial" pitchFamily="34" charset="0"/>
              </a:rPr>
            </a:br>
            <a:r>
              <a:rPr lang="pl-PL" altLang="pl-PL" sz="2400">
                <a:solidFill>
                  <a:schemeClr val="accent2"/>
                </a:solidFill>
                <a:latin typeface="Arial" pitchFamily="34" charset="0"/>
              </a:rPr>
              <a:t>COSY-GEM Collaboration</a:t>
            </a:r>
            <a:r>
              <a:rPr lang="pl-PL" altLang="pl-PL" sz="2400">
                <a:latin typeface="Arial" pitchFamily="34" charset="0"/>
              </a:rPr>
              <a:t/>
            </a:r>
            <a:br>
              <a:rPr lang="pl-PL" altLang="pl-PL" sz="2400">
                <a:latin typeface="Arial" pitchFamily="34" charset="0"/>
              </a:rPr>
            </a:br>
            <a:endParaRPr lang="el-GR" altLang="pl-PL" sz="1800">
              <a:latin typeface="Arial" pitchFamily="34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/>
        </p:nvSpPr>
        <p:spPr bwMode="auto">
          <a:xfrm>
            <a:off x="3348038" y="4005263"/>
            <a:ext cx="5545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b="1" u="none"/>
              <a:t>	</a:t>
            </a:r>
            <a:r>
              <a:rPr lang="pl-PL" altLang="pl-PL" sz="2800" b="1" u="none">
                <a:latin typeface="Arial" pitchFamily="34" charset="0"/>
              </a:rPr>
              <a:t>p </a:t>
            </a:r>
            <a:r>
              <a:rPr lang="pl-PL" altLang="pl-PL" sz="2800" b="1" i="1" u="none">
                <a:latin typeface="Arial" pitchFamily="34" charset="0"/>
              </a:rPr>
              <a:t>+ </a:t>
            </a:r>
            <a:r>
              <a:rPr lang="pl-PL" altLang="pl-PL" sz="2800" b="1" u="none" baseline="30000">
                <a:latin typeface="Arial" pitchFamily="34" charset="0"/>
              </a:rPr>
              <a:t>27</a:t>
            </a:r>
            <a:r>
              <a:rPr lang="pl-PL" altLang="pl-PL" sz="2800" b="1" u="none">
                <a:latin typeface="Arial" pitchFamily="34" charset="0"/>
              </a:rPr>
              <a:t>Al</a:t>
            </a:r>
            <a:r>
              <a:rPr lang="pl-PL" altLang="pl-PL" sz="2800" b="1" i="1" u="none">
                <a:latin typeface="Arial" pitchFamily="34" charset="0"/>
              </a:rPr>
              <a:t> → </a:t>
            </a:r>
            <a:r>
              <a:rPr lang="pl-PL" altLang="pl-PL" sz="2800" b="1" u="none" baseline="30000">
                <a:latin typeface="Arial" pitchFamily="34" charset="0"/>
              </a:rPr>
              <a:t>3</a:t>
            </a:r>
            <a:r>
              <a:rPr lang="pl-PL" altLang="pl-PL" sz="2800" b="1" u="none">
                <a:latin typeface="Arial" pitchFamily="34" charset="0"/>
              </a:rPr>
              <a:t>He</a:t>
            </a:r>
            <a:r>
              <a:rPr lang="pl-PL" altLang="pl-PL" sz="2800" b="1" i="1" u="none">
                <a:latin typeface="Arial" pitchFamily="34" charset="0"/>
              </a:rPr>
              <a:t> + </a:t>
            </a:r>
            <a:r>
              <a:rPr lang="pl-PL" altLang="pl-PL" sz="2800" b="1" u="none">
                <a:latin typeface="Arial" pitchFamily="34" charset="0"/>
              </a:rPr>
              <a:t>π</a:t>
            </a:r>
            <a:r>
              <a:rPr lang="pl-PL" altLang="pl-PL" sz="3600" b="1" u="none" baseline="30000">
                <a:latin typeface="Arial" pitchFamily="34" charset="0"/>
              </a:rPr>
              <a:t>-</a:t>
            </a:r>
            <a:r>
              <a:rPr lang="pl-PL" altLang="pl-PL" sz="2800" b="1" i="1" u="none">
                <a:latin typeface="Arial" pitchFamily="34" charset="0"/>
              </a:rPr>
              <a:t> + </a:t>
            </a:r>
            <a:r>
              <a:rPr lang="pl-PL" altLang="pl-PL" sz="2800" b="1" u="none">
                <a:latin typeface="Arial" pitchFamily="34" charset="0"/>
              </a:rPr>
              <a:t>p</a:t>
            </a:r>
            <a:r>
              <a:rPr lang="pl-PL" altLang="pl-PL" sz="2800" b="1" i="1" u="none">
                <a:latin typeface="Arial" pitchFamily="34" charset="0"/>
              </a:rPr>
              <a:t> + </a:t>
            </a:r>
            <a:r>
              <a:rPr lang="pl-PL" altLang="pl-PL" sz="2800" b="1" u="none">
                <a:latin typeface="Arial" pitchFamily="34" charset="0"/>
              </a:rPr>
              <a:t>X</a:t>
            </a:r>
            <a:r>
              <a:rPr lang="pl-PL" altLang="pl-PL" sz="2800">
                <a:latin typeface="Arial" pitchFamily="34" charset="0"/>
              </a:rPr>
              <a:t>  </a:t>
            </a:r>
          </a:p>
        </p:txBody>
      </p:sp>
      <p:grpSp>
        <p:nvGrpSpPr>
          <p:cNvPr id="1058821" name="Group 5"/>
          <p:cNvGrpSpPr>
            <a:grpSpLocks/>
          </p:cNvGrpSpPr>
          <p:nvPr/>
        </p:nvGrpSpPr>
        <p:grpSpPr bwMode="auto">
          <a:xfrm>
            <a:off x="5292725" y="2133600"/>
            <a:ext cx="2025650" cy="1008063"/>
            <a:chOff x="703" y="1616"/>
            <a:chExt cx="1004" cy="318"/>
          </a:xfrm>
        </p:grpSpPr>
        <p:sp>
          <p:nvSpPr>
            <p:cNvPr id="1058822" name="Oval 6"/>
            <p:cNvSpPr>
              <a:spLocks noChangeArrowheads="1"/>
            </p:cNvSpPr>
            <p:nvPr/>
          </p:nvSpPr>
          <p:spPr bwMode="auto">
            <a:xfrm>
              <a:off x="703" y="1617"/>
              <a:ext cx="1004" cy="317"/>
            </a:xfrm>
            <a:prstGeom prst="ellipse">
              <a:avLst/>
            </a:prstGeom>
            <a:gradFill rotWithShape="0">
              <a:gsLst>
                <a:gs pos="0">
                  <a:srgbClr val="F7DF9D"/>
                </a:gs>
                <a:gs pos="100000">
                  <a:srgbClr val="BAA876"/>
                </a:gs>
              </a:gsLst>
              <a:path path="shape">
                <a:fillToRect l="50000" t="50000" r="50000" b="50000"/>
              </a:path>
            </a:gra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8823" name="Rectangle 7"/>
            <p:cNvSpPr>
              <a:spLocks noChangeArrowheads="1"/>
            </p:cNvSpPr>
            <p:nvPr/>
          </p:nvSpPr>
          <p:spPr bwMode="auto">
            <a:xfrm>
              <a:off x="793" y="1616"/>
              <a:ext cx="77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pl-PL" altLang="pl-PL" sz="2000" u="none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altLang="pl-PL" sz="2800" u="none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η</a:t>
              </a:r>
              <a:r>
                <a:rPr lang="pl-PL" altLang="pl-PL" sz="2800" u="none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pl-PL" altLang="pl-PL" sz="2800" u="none" baseline="30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25</a:t>
              </a:r>
              <a:r>
                <a:rPr lang="pl-PL" altLang="pl-PL" sz="2800" u="none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Mg</a:t>
              </a:r>
              <a:endParaRPr lang="el-GR" altLang="pl-PL" sz="2800" u="none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8824" name="Rectangle 8"/>
          <p:cNvSpPr>
            <a:spLocks noChangeArrowheads="1"/>
          </p:cNvSpPr>
          <p:nvPr/>
        </p:nvSpPr>
        <p:spPr bwMode="auto">
          <a:xfrm>
            <a:off x="4356100" y="5876925"/>
            <a:ext cx="5545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1800" b="1" u="none"/>
              <a:t>A. Budzanowski et al., </a:t>
            </a:r>
            <a:r>
              <a:rPr lang="pl-PL" altLang="pl-PL" sz="1800" b="1" u="none">
                <a:latin typeface="Arial" pitchFamily="34" charset="0"/>
              </a:rPr>
              <a:t>Phys. Rev. C 79 (2009)</a:t>
            </a:r>
            <a:r>
              <a:rPr lang="pl-PL" altLang="pl-PL" sz="2800">
                <a:latin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Oval 2"/>
          <p:cNvSpPr>
            <a:spLocks noChangeArrowheads="1"/>
          </p:cNvSpPr>
          <p:nvPr/>
        </p:nvSpPr>
        <p:spPr bwMode="auto">
          <a:xfrm>
            <a:off x="3779838" y="609600"/>
            <a:ext cx="1727200" cy="649288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9843" name="Oval 3"/>
          <p:cNvSpPr>
            <a:spLocks noChangeArrowheads="1"/>
          </p:cNvSpPr>
          <p:nvPr/>
        </p:nvSpPr>
        <p:spPr bwMode="auto">
          <a:xfrm>
            <a:off x="5508625" y="609600"/>
            <a:ext cx="1727200" cy="649288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9844" name="Oval 4"/>
          <p:cNvSpPr>
            <a:spLocks noChangeArrowheads="1"/>
          </p:cNvSpPr>
          <p:nvPr/>
        </p:nvSpPr>
        <p:spPr bwMode="auto">
          <a:xfrm>
            <a:off x="2052638" y="608013"/>
            <a:ext cx="1727200" cy="649287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9846" name="Rectangle 6"/>
          <p:cNvSpPr>
            <a:spLocks noChangeArrowheads="1"/>
          </p:cNvSpPr>
          <p:nvPr/>
        </p:nvSpPr>
        <p:spPr bwMode="auto">
          <a:xfrm>
            <a:off x="488950" y="982663"/>
            <a:ext cx="82296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pl-PL" sz="3300" u="none" baseline="3300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3</a:t>
            </a:r>
            <a:r>
              <a:rPr lang="en-GB" altLang="pl-PL" sz="3300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He-</a:t>
            </a:r>
            <a:r>
              <a:rPr lang="en-GB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pl-PL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n-GB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pl-PL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   </a:t>
            </a:r>
            <a:r>
              <a:rPr lang="en-GB" altLang="pl-PL" sz="3300" u="none" baseline="3300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3</a:t>
            </a:r>
            <a:r>
              <a:rPr lang="en-GB" altLang="pl-PL" sz="3300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H-</a:t>
            </a:r>
            <a:r>
              <a:rPr lang="en-GB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pl-PL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n-GB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pl-PL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   </a:t>
            </a:r>
            <a:r>
              <a:rPr lang="en-GB" altLang="pl-PL" sz="3300" u="none" baseline="3300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4</a:t>
            </a:r>
            <a:r>
              <a:rPr lang="en-GB" altLang="pl-PL" sz="3300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He-</a:t>
            </a:r>
            <a:r>
              <a:rPr lang="en-GB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pl-PL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/>
            </a:r>
            <a:br>
              <a:rPr lang="pl-PL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</a:br>
            <a:r>
              <a:rPr lang="en-GB" altLang="pl-PL" sz="2000" u="none">
                <a:solidFill>
                  <a:srgbClr val="000000"/>
                </a:solidFill>
              </a:rPr>
              <a:t>(</a:t>
            </a:r>
            <a:r>
              <a:rPr lang="en-GB" altLang="pl-PL" sz="1800" u="none">
                <a:solidFill>
                  <a:srgbClr val="000000"/>
                </a:solidFill>
                <a:latin typeface="Comic Sans MS" pitchFamily="66" charset="0"/>
              </a:rPr>
              <a:t>C</a:t>
            </a:r>
            <a:r>
              <a:rPr lang="en-GB" altLang="pl-PL" sz="1800" i="1" u="none">
                <a:solidFill>
                  <a:srgbClr val="000000"/>
                </a:solidFill>
                <a:latin typeface="Comic Sans MS" pitchFamily="66" charset="0"/>
              </a:rPr>
              <a:t>. Wilkin, Phys. Rev., C47 (1993)</a:t>
            </a:r>
            <a:r>
              <a:rPr lang="pl-PL" altLang="pl-PL" sz="2000" i="1" u="none">
                <a:solidFill>
                  <a:srgbClr val="000000"/>
                </a:solidFill>
              </a:rPr>
              <a:t> </a:t>
            </a:r>
            <a:r>
              <a:rPr lang="pl-PL" altLang="pl-PL" sz="2000" u="none">
                <a:solidFill>
                  <a:srgbClr val="000000"/>
                </a:solidFill>
              </a:rPr>
              <a:t>)</a:t>
            </a:r>
            <a:r>
              <a:rPr lang="en-GB" altLang="pl-PL" sz="2000" u="none">
                <a:solidFill>
                  <a:srgbClr val="000000"/>
                </a:solidFill>
              </a:rPr>
              <a:t/>
            </a:r>
            <a:br>
              <a:rPr lang="en-GB" altLang="pl-PL" sz="2000" u="none">
                <a:solidFill>
                  <a:srgbClr val="000000"/>
                </a:solidFill>
              </a:rPr>
            </a:br>
            <a:r>
              <a:rPr lang="pl-PL" altLang="pl-PL" sz="2000" u="none">
                <a:solidFill>
                  <a:srgbClr val="000000"/>
                </a:solidFill>
              </a:rPr>
              <a:t/>
            </a:r>
            <a:br>
              <a:rPr lang="pl-PL" altLang="pl-PL" sz="2000" u="none">
                <a:solidFill>
                  <a:srgbClr val="000000"/>
                </a:solidFill>
              </a:rPr>
            </a:br>
            <a:r>
              <a:rPr lang="en-GB" altLang="pl-PL" sz="33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</a:p>
        </p:txBody>
      </p:sp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611188" y="-674688"/>
            <a:ext cx="8229600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6238" indent="-185738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50863" indent="-174625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7713" indent="-176213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42975" indent="-176213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001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573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145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7717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pl-PL" sz="2900" i="1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en-GB" altLang="pl-PL" sz="2900" u="none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bound state possible with the light nuclei</a:t>
            </a:r>
          </a:p>
          <a:p>
            <a:pPr lvl="1" algn="ctr" hangingPunct="0">
              <a:lnSpc>
                <a:spcPct val="10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l-PL" altLang="pl-PL" sz="1600" u="none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</p:txBody>
      </p:sp>
      <p:sp>
        <p:nvSpPr>
          <p:cNvPr id="1059849" name="Rectangle 9"/>
          <p:cNvSpPr>
            <a:spLocks noChangeArrowheads="1"/>
          </p:cNvSpPr>
          <p:nvPr/>
        </p:nvSpPr>
        <p:spPr bwMode="auto">
          <a:xfrm>
            <a:off x="66675" y="1628775"/>
            <a:ext cx="90773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l-PL" sz="3600" u="none"/>
              <a:t>Supported by model calculations of:</a:t>
            </a:r>
            <a:endParaRPr lang="en-US" altLang="pl-PL" sz="2800" u="none"/>
          </a:p>
          <a:p>
            <a:pPr>
              <a:lnSpc>
                <a:spcPct val="90000"/>
              </a:lnSpc>
            </a:pPr>
            <a:r>
              <a:rPr lang="en-US" altLang="pl-PL" sz="2800" u="none"/>
              <a:t>    </a:t>
            </a:r>
            <a:r>
              <a:rPr lang="en-US" altLang="pl-PL" sz="2400" u="none"/>
              <a:t>- S. Wycech et al., Phys. Rev. </a:t>
            </a:r>
            <a:r>
              <a:rPr lang="en-US" altLang="pl-PL" sz="2400" b="1" u="none"/>
              <a:t>C52</a:t>
            </a:r>
            <a:r>
              <a:rPr lang="en-US" altLang="pl-PL" sz="2400" u="none"/>
              <a:t>(1995)544</a:t>
            </a:r>
            <a:endParaRPr lang="pl-PL" altLang="pl-PL" sz="2400" u="none"/>
          </a:p>
          <a:p>
            <a:pPr>
              <a:lnSpc>
                <a:spcPct val="90000"/>
              </a:lnSpc>
            </a:pPr>
            <a:r>
              <a:rPr lang="pl-PL" altLang="pl-PL" sz="2000" i="1" u="none">
                <a:solidFill>
                  <a:schemeClr val="bg2"/>
                </a:solidFill>
              </a:rPr>
              <a:t>        (the multiple scattering theory)</a:t>
            </a:r>
            <a:endParaRPr lang="en-US" altLang="pl-PL" sz="2000" i="1" u="none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pl-PL" sz="2400" u="none"/>
              <a:t>     - </a:t>
            </a:r>
            <a:r>
              <a:rPr lang="pl-PL" altLang="pl-PL" sz="2400" u="none"/>
              <a:t>N. N. Scoccola and D. O. Riska</a:t>
            </a:r>
            <a:r>
              <a:rPr lang="en-US" altLang="pl-PL" sz="2400" u="none"/>
              <a:t>, Phys. Lett. </a:t>
            </a:r>
            <a:r>
              <a:rPr lang="pl-PL" altLang="pl-PL" sz="2400" b="1" u="none"/>
              <a:t>B444</a:t>
            </a:r>
            <a:r>
              <a:rPr lang="en-US" altLang="pl-PL" sz="2400" u="none"/>
              <a:t>(199</a:t>
            </a:r>
            <a:r>
              <a:rPr lang="pl-PL" altLang="pl-PL" sz="2400" u="none"/>
              <a:t>8</a:t>
            </a:r>
            <a:r>
              <a:rPr lang="en-US" altLang="pl-PL" sz="2400" u="none"/>
              <a:t>)</a:t>
            </a:r>
            <a:r>
              <a:rPr lang="pl-PL" altLang="pl-PL" sz="2400" u="none"/>
              <a:t>21</a:t>
            </a:r>
            <a:endParaRPr lang="en-US" altLang="pl-PL" sz="2400" u="none"/>
          </a:p>
          <a:p>
            <a:pPr>
              <a:lnSpc>
                <a:spcPct val="90000"/>
              </a:lnSpc>
            </a:pPr>
            <a:r>
              <a:rPr lang="pl-PL" altLang="pl-PL" sz="2000" i="1" u="none">
                <a:solidFill>
                  <a:schemeClr val="bg2"/>
                </a:solidFill>
              </a:rPr>
              <a:t>        (the Skyrme model)</a:t>
            </a:r>
          </a:p>
          <a:p>
            <a:pPr>
              <a:lnSpc>
                <a:spcPct val="90000"/>
              </a:lnSpc>
            </a:pPr>
            <a:endParaRPr lang="pl-PL" altLang="pl-PL" sz="2000" i="1" u="none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pl-PL" altLang="pl-PL" sz="2000" i="1" u="none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en-US" altLang="pl-PL" sz="2000" i="1" u="none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pl-PL" sz="3600" u="none"/>
              <a:t>and  by observations of:</a:t>
            </a:r>
          </a:p>
          <a:p>
            <a:pPr>
              <a:lnSpc>
                <a:spcPct val="90000"/>
              </a:lnSpc>
            </a:pPr>
            <a:r>
              <a:rPr lang="en-US" altLang="pl-PL" sz="2800" u="none"/>
              <a:t>    </a:t>
            </a:r>
            <a:r>
              <a:rPr lang="en-US" altLang="pl-PL" sz="2400" u="none"/>
              <a:t>- near threshold enhancement</a:t>
            </a:r>
            <a:r>
              <a:rPr lang="pl-PL" altLang="pl-PL" sz="2400" u="none"/>
              <a:t>s</a:t>
            </a:r>
            <a:r>
              <a:rPr lang="en-US" altLang="pl-PL" sz="2400" u="none"/>
              <a:t> of the </a:t>
            </a:r>
            <a:r>
              <a:rPr lang="pl-PL" altLang="pl-PL" sz="2400" u="none"/>
              <a:t>amplitudes for the</a:t>
            </a:r>
          </a:p>
          <a:p>
            <a:pPr>
              <a:lnSpc>
                <a:spcPct val="90000"/>
              </a:lnSpc>
            </a:pPr>
            <a:r>
              <a:rPr lang="en-US" altLang="pl-PL" sz="2400" i="1" u="none"/>
              <a:t>dd </a:t>
            </a:r>
            <a:r>
              <a:rPr lang="en-US" altLang="pl-PL" sz="2400" b="1" u="none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altLang="pl-PL" sz="2400" b="1" u="none">
                <a:solidFill>
                  <a:schemeClr val="tx2"/>
                </a:solidFill>
              </a:rPr>
              <a:t> </a:t>
            </a:r>
            <a:r>
              <a:rPr lang="pl-PL" altLang="pl-PL" sz="2400" u="none" baseline="30000">
                <a:solidFill>
                  <a:schemeClr val="tx2"/>
                </a:solidFill>
              </a:rPr>
              <a:t>4</a:t>
            </a:r>
            <a:r>
              <a:rPr lang="en-US" altLang="pl-PL" sz="2400" u="none">
                <a:solidFill>
                  <a:schemeClr val="tx2"/>
                </a:solidFill>
              </a:rPr>
              <a:t>He</a:t>
            </a:r>
            <a:r>
              <a:rPr lang="en-US" altLang="pl-PL" sz="2400" u="none"/>
              <a:t> </a:t>
            </a:r>
            <a:r>
              <a:rPr lang="en-US" altLang="pl-PL" sz="2400" i="1" u="none"/>
              <a:t>η </a:t>
            </a:r>
            <a:r>
              <a:rPr lang="pl-PL" altLang="pl-PL" sz="2400" u="none"/>
              <a:t>and</a:t>
            </a:r>
            <a:r>
              <a:rPr lang="pl-PL" altLang="pl-PL" sz="2400" i="1" u="none"/>
              <a:t> p</a:t>
            </a:r>
            <a:r>
              <a:rPr lang="en-US" altLang="pl-PL" sz="2400" i="1" u="none"/>
              <a:t>d </a:t>
            </a:r>
            <a:r>
              <a:rPr lang="en-US" altLang="pl-PL" sz="2400" b="1" u="none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altLang="pl-PL" sz="2400" b="1" u="none">
                <a:solidFill>
                  <a:schemeClr val="tx2"/>
                </a:solidFill>
              </a:rPr>
              <a:t> </a:t>
            </a:r>
            <a:r>
              <a:rPr lang="pl-PL" altLang="pl-PL" sz="2400" u="none" baseline="30000">
                <a:solidFill>
                  <a:schemeClr val="tx2"/>
                </a:solidFill>
              </a:rPr>
              <a:t>3</a:t>
            </a:r>
            <a:r>
              <a:rPr lang="en-US" altLang="pl-PL" sz="2400" u="none">
                <a:solidFill>
                  <a:schemeClr val="tx2"/>
                </a:solidFill>
              </a:rPr>
              <a:t>He</a:t>
            </a:r>
            <a:r>
              <a:rPr lang="en-US" altLang="pl-PL" sz="2400" u="none"/>
              <a:t> </a:t>
            </a:r>
            <a:r>
              <a:rPr lang="en-US" altLang="pl-PL" sz="2400" i="1" u="none"/>
              <a:t>η</a:t>
            </a:r>
            <a:r>
              <a:rPr lang="pl-PL" altLang="pl-PL" sz="2400" u="none"/>
              <a:t>  reactions </a:t>
            </a:r>
          </a:p>
          <a:p>
            <a:pPr>
              <a:lnSpc>
                <a:spcPct val="90000"/>
              </a:lnSpc>
            </a:pPr>
            <a:r>
              <a:rPr lang="en-US" altLang="pl-PL" sz="2400" u="none"/>
              <a:t>(N. Willis et al.., Phys. Lett. B406(1997)14</a:t>
            </a:r>
            <a:r>
              <a:rPr lang="pl-PL" altLang="pl-PL" sz="2400" u="none"/>
              <a:t>)</a:t>
            </a:r>
            <a:endParaRPr lang="en-US" altLang="pl-PL" sz="2400" u="none"/>
          </a:p>
          <a:p>
            <a:pPr>
              <a:lnSpc>
                <a:spcPct val="90000"/>
              </a:lnSpc>
            </a:pPr>
            <a:endParaRPr lang="en-US" altLang="pl-PL" sz="2400" u="none"/>
          </a:p>
        </p:txBody>
      </p:sp>
      <p:sp>
        <p:nvSpPr>
          <p:cNvPr id="1059850" name="Text Box 10"/>
          <p:cNvSpPr txBox="1">
            <a:spLocks noChangeArrowheads="1"/>
          </p:cNvSpPr>
          <p:nvPr/>
        </p:nvSpPr>
        <p:spPr bwMode="auto">
          <a:xfrm>
            <a:off x="107950" y="4005263"/>
            <a:ext cx="8869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2800" b="1" u="none"/>
              <a:t>Q. Haider, L.C. Liu, Acta Phys. Pol. B Supp. 2 (2009) 121</a:t>
            </a:r>
          </a:p>
        </p:txBody>
      </p:sp>
    </p:spTree>
    <p:extLst>
      <p:ext uri="{BB962C8B-B14F-4D97-AF65-F5344CB8AC3E}">
        <p14:creationId xmlns:p14="http://schemas.microsoft.com/office/powerpoint/2010/main" val="2051522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7663"/>
            <a:ext cx="903605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Prostokąt 3"/>
          <p:cNvSpPr>
            <a:spLocks noChangeArrowheads="1"/>
          </p:cNvSpPr>
          <p:nvPr/>
        </p:nvSpPr>
        <p:spPr bwMode="auto">
          <a:xfrm>
            <a:off x="1619250" y="5702300"/>
            <a:ext cx="54324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sz="3200" b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mocne oddziaływanie </a:t>
            </a:r>
            <a:r>
              <a:rPr lang="it-IT" sz="3200" b="1">
                <a:sym typeface="Symbol" pitchFamily="18" charset="2"/>
              </a:rPr>
              <a:t> </a:t>
            </a:r>
            <a:r>
              <a:rPr lang="pl-PL" sz="3200" b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 N </a:t>
            </a:r>
          </a:p>
          <a:p>
            <a:r>
              <a:rPr lang="pl-PL" sz="3200" b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   jądra mezonowe ?</a:t>
            </a:r>
            <a:endParaRPr lang="pl-PL" sz="3200"/>
          </a:p>
        </p:txBody>
      </p:sp>
      <p:sp>
        <p:nvSpPr>
          <p:cNvPr id="33796" name="Prostokąt 6"/>
          <p:cNvSpPr>
            <a:spLocks noChangeArrowheads="1"/>
          </p:cNvSpPr>
          <p:nvPr/>
        </p:nvSpPr>
        <p:spPr bwMode="auto">
          <a:xfrm>
            <a:off x="0" y="0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b="1"/>
              <a:t>production:</a:t>
            </a: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428875" y="214313"/>
            <a:ext cx="4143375" cy="50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0" y="-146050"/>
            <a:ext cx="9144000" cy="646113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            produkcja mezonu </a:t>
            </a:r>
            <a:r>
              <a:rPr lang="it-IT" sz="3600" b="1" dirty="0">
                <a:sym typeface="Symbol" pitchFamily="18" charset="2"/>
              </a:rPr>
              <a:t> </a:t>
            </a:r>
            <a:r>
              <a:rPr lang="pl-PL" sz="3600" b="1" dirty="0"/>
              <a:t>: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7991" y="513719"/>
            <a:ext cx="5415525" cy="4415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74000"/>
              </a:lnSpc>
            </a:pPr>
            <a:r>
              <a:rPr lang="en-GB" sz="2500">
                <a:solidFill>
                  <a:srgbClr val="000000"/>
                </a:solidFill>
                <a:latin typeface="Andale Sans" pitchFamily="34"/>
                <a:ea typeface="Times New Roman" pitchFamily="18"/>
                <a:cs typeface="Times New Roman" pitchFamily="18"/>
              </a:rPr>
              <a:t>Dynamics of the pp</a:t>
            </a:r>
            <a:r>
              <a:rPr lang="pl-PL" sz="2500">
                <a:solidFill>
                  <a:srgbClr val="000000"/>
                </a:solidFill>
                <a:latin typeface="Andale Sans" pitchFamily="34"/>
                <a:ea typeface="StarSymbol" pitchFamily="2"/>
                <a:cs typeface="StarBats" pitchFamily="2"/>
              </a:rPr>
              <a:t></a:t>
            </a:r>
            <a:r>
              <a:rPr lang="en-GB" sz="2500">
                <a:solidFill>
                  <a:srgbClr val="000000"/>
                </a:solidFill>
                <a:latin typeface="Andale Sans" pitchFamily="34"/>
                <a:ea typeface="Times New Roman" pitchFamily="18"/>
                <a:cs typeface="Times New Roman" pitchFamily="18"/>
              </a:rPr>
              <a:t>pp</a:t>
            </a:r>
            <a:r>
              <a:rPr lang="en-GB" sz="2500">
                <a:solidFill>
                  <a:srgbClr val="000000"/>
                </a:solidFill>
                <a:latin typeface="Andale Sans" pitchFamily="34"/>
                <a:ea typeface="Andale Sans" pitchFamily="34"/>
                <a:cs typeface="Andale Sans" pitchFamily="34"/>
              </a:rPr>
              <a:t>η reaction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18011" y="1062383"/>
            <a:ext cx="4252023" cy="510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2878" y="1462776"/>
            <a:ext cx="4150466" cy="4226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9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71716" y="253847"/>
            <a:ext cx="7807839" cy="377026"/>
          </a:xfrm>
        </p:spPr>
        <p:txBody>
          <a:bodyPr>
            <a:spAutoFit/>
          </a:bodyPr>
          <a:lstStyle/>
          <a:p>
            <a:pPr lvl="0" hangingPunct="1">
              <a:lnSpc>
                <a:spcPct val="74000"/>
              </a:lnSpc>
            </a:pPr>
            <a:r>
              <a:rPr lang="en-GB" sz="2500">
                <a:solidFill>
                  <a:srgbClr val="000000"/>
                </a:solidFill>
                <a:latin typeface="Andale Sans" pitchFamily="34"/>
                <a:cs typeface="Times New Roman" pitchFamily="18"/>
              </a:rPr>
              <a:t>Higher Partial Waves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5681" y="1223063"/>
            <a:ext cx="4218062" cy="4766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Łącznik prostoliniowy 3"/>
          <p:cNvSpPr/>
          <p:nvPr/>
        </p:nvSpPr>
        <p:spPr>
          <a:xfrm flipH="1">
            <a:off x="3863753" y="3545412"/>
            <a:ext cx="1717333" cy="662315"/>
          </a:xfrm>
          <a:prstGeom prst="line">
            <a:avLst/>
          </a:prstGeom>
          <a:noFill/>
          <a:ln w="108000">
            <a:solidFill>
              <a:srgbClr val="000080"/>
            </a:solidFill>
            <a:prstDash val="solid"/>
            <a:tailEnd type="arrow"/>
          </a:ln>
        </p:spPr>
        <p:txBody>
          <a:bodyPr vert="horz" lIns="48983" tIns="48983" rIns="48983" bIns="48983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5" name="Łącznik prostoliniowy 4"/>
          <p:cNvSpPr/>
          <p:nvPr/>
        </p:nvSpPr>
        <p:spPr>
          <a:xfrm flipH="1" flipV="1">
            <a:off x="2612736" y="2478131"/>
            <a:ext cx="2943859" cy="502941"/>
          </a:xfrm>
          <a:prstGeom prst="line">
            <a:avLst/>
          </a:prstGeom>
          <a:noFill/>
          <a:ln w="108000">
            <a:solidFill>
              <a:srgbClr val="000080"/>
            </a:solidFill>
            <a:prstDash val="solid"/>
            <a:tailEnd type="arrow"/>
          </a:ln>
        </p:spPr>
        <p:txBody>
          <a:bodyPr vert="horz" lIns="48983" tIns="48983" rIns="48983" bIns="48983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01985" y="2631953"/>
            <a:ext cx="3445442" cy="117166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>
              <a:lnSpc>
                <a:spcPct val="7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900">
                <a:solidFill>
                  <a:srgbClr val="000080"/>
                </a:solidFill>
                <a:latin typeface="Nimbus Roman No9 L" pitchFamily="18"/>
                <a:ea typeface="Andale Sans" pitchFamily="34"/>
                <a:cs typeface="Andale Sans" pitchFamily="34"/>
              </a:rPr>
              <a:t>* ηN FSI effects?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900">
              <a:solidFill>
                <a:srgbClr val="000080"/>
              </a:solidFill>
              <a:latin typeface="Nimbus Roman No9 L" pitchFamily="18"/>
              <a:ea typeface="HG Mincho Light J" pitchFamily="2"/>
              <a:cs typeface="Tahoma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900">
                <a:solidFill>
                  <a:srgbClr val="000080"/>
                </a:solidFill>
                <a:latin typeface="Nimbus Roman No9 L" pitchFamily="18"/>
                <a:ea typeface="HG Mincho Light J" pitchFamily="2"/>
                <a:cs typeface="Tahoma" pitchFamily="2"/>
              </a:rPr>
              <a:t>* P-wave contribution?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31801" y="6298200"/>
            <a:ext cx="4829365" cy="2654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Nimbus Roman No9 L" pitchFamily="18"/>
                <a:ea typeface="HG Mincho Light J" pitchFamily="2"/>
                <a:cs typeface="Tahoma" pitchFamily="2"/>
              </a:rPr>
              <a:t>K. Nakayama et al., Phys. Rev. </a:t>
            </a:r>
            <a:r>
              <a:rPr lang="en-US" sz="1800" b="1">
                <a:latin typeface="Nimbus Roman No9 L" pitchFamily="18"/>
                <a:ea typeface="HG Mincho Light J" pitchFamily="2"/>
                <a:cs typeface="Tahoma" pitchFamily="2"/>
              </a:rPr>
              <a:t>C 68</a:t>
            </a:r>
            <a:r>
              <a:rPr lang="en-US" sz="1800">
                <a:latin typeface="Nimbus Roman No9 L" pitchFamily="18"/>
                <a:ea typeface="HG Mincho Light J" pitchFamily="2"/>
                <a:cs typeface="Tahoma" pitchFamily="2"/>
              </a:rPr>
              <a:t> (2003) 045201</a:t>
            </a:r>
          </a:p>
        </p:txBody>
      </p:sp>
    </p:spTree>
    <p:extLst>
      <p:ext uri="{BB962C8B-B14F-4D97-AF65-F5344CB8AC3E}">
        <p14:creationId xmlns:p14="http://schemas.microsoft.com/office/powerpoint/2010/main" val="14189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08720"/>
            <a:ext cx="4294069" cy="529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8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25643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EXPERIMENTAL FACILITIES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71800" y="663361"/>
            <a:ext cx="3312368" cy="62940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IUCF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SATURNE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CELSIUS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COSY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MAMI 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ELSA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J-PARC</a:t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JINR</a:t>
            </a:r>
          </a:p>
        </p:txBody>
      </p:sp>
    </p:spTree>
    <p:extLst>
      <p:ext uri="{BB962C8B-B14F-4D97-AF65-F5344CB8AC3E}">
        <p14:creationId xmlns:p14="http://schemas.microsoft.com/office/powerpoint/2010/main" val="9698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002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-847725"/>
          <a:ext cx="3989387" cy="564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" name="Acrobat Document" r:id="rId3" imgW="5667248" imgH="8019884" progId="AcroExch.Document.7">
                  <p:embed/>
                </p:oleObj>
              </mc:Choice>
              <mc:Fallback>
                <p:oleObj name="Acrobat Document" r:id="rId3" imgW="5667248" imgH="801988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-847725"/>
                        <a:ext cx="3989387" cy="564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8" name="Object 1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0" y="-963613"/>
          <a:ext cx="4171950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" name="Acrobat Document" r:id="rId5" imgW="5667248" imgH="8019884" progId="AcroExch.Document.7">
                  <p:embed/>
                </p:oleObj>
              </mc:Choice>
              <mc:Fallback>
                <p:oleObj name="Acrobat Document" r:id="rId5" imgW="5667248" imgH="801988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963613"/>
                        <a:ext cx="4171950" cy="590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7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144655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</a:t>
            </a:r>
            <a:r>
              <a:rPr lang="pl-PL" sz="3600" b="1" dirty="0" smtClean="0"/>
              <a:t>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4400" b="1" dirty="0" err="1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pd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1" y="2692291"/>
            <a:ext cx="4584898" cy="304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48" y="2692291"/>
            <a:ext cx="4597938" cy="30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Oval 2"/>
          <p:cNvSpPr>
            <a:spLocks noChangeArrowheads="1"/>
          </p:cNvSpPr>
          <p:nvPr/>
        </p:nvSpPr>
        <p:spPr bwMode="auto">
          <a:xfrm>
            <a:off x="6623745" y="1052959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007170" y="1008509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u="none" dirty="0"/>
              <a:t>in the </a:t>
            </a:r>
            <a:r>
              <a:rPr lang="pl-PL" u="none" dirty="0" err="1"/>
              <a:t>laboratory</a:t>
            </a:r>
            <a:endParaRPr lang="de-DE" u="none" dirty="0"/>
          </a:p>
        </p:txBody>
      </p:sp>
      <p:sp>
        <p:nvSpPr>
          <p:cNvPr id="240644" name="Oval 4"/>
          <p:cNvSpPr>
            <a:spLocks noChangeArrowheads="1"/>
          </p:cNvSpPr>
          <p:nvPr/>
        </p:nvSpPr>
        <p:spPr bwMode="auto">
          <a:xfrm>
            <a:off x="611188" y="4383161"/>
            <a:ext cx="647700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5" name="Oval 5"/>
          <p:cNvSpPr>
            <a:spLocks noChangeArrowheads="1"/>
          </p:cNvSpPr>
          <p:nvPr/>
        </p:nvSpPr>
        <p:spPr bwMode="auto">
          <a:xfrm>
            <a:off x="3778250" y="50308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H="1">
            <a:off x="2338388" y="5389636"/>
            <a:ext cx="18002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971550" y="4743524"/>
            <a:ext cx="180022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755650" y="3320157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000" b="1" u="none" dirty="0" err="1">
                <a:solidFill>
                  <a:schemeClr val="accent2"/>
                </a:solidFill>
              </a:rPr>
              <a:t>before</a:t>
            </a:r>
            <a:r>
              <a:rPr lang="pl-PL" sz="2000" b="1" u="none" dirty="0">
                <a:solidFill>
                  <a:schemeClr val="accent2"/>
                </a:solidFill>
              </a:rPr>
              <a:t> </a:t>
            </a:r>
            <a:r>
              <a:rPr lang="pl-PL" sz="2000" b="1" u="none" dirty="0" err="1">
                <a:solidFill>
                  <a:schemeClr val="accent2"/>
                </a:solidFill>
              </a:rPr>
              <a:t>reaction</a:t>
            </a:r>
            <a:r>
              <a:rPr lang="de-DE" sz="2000" b="1" u="none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683568" y="5559623"/>
            <a:ext cx="1871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b="1" u="none" dirty="0">
                <a:solidFill>
                  <a:schemeClr val="accent2"/>
                </a:solidFill>
              </a:rPr>
              <a:t>L = </a:t>
            </a:r>
            <a:r>
              <a:rPr lang="de-DE" b="1" u="none" dirty="0" smtClean="0">
                <a:solidFill>
                  <a:schemeClr val="accent2"/>
                </a:solidFill>
              </a:rPr>
              <a:t>1</a:t>
            </a:r>
            <a:r>
              <a:rPr lang="pl-PL" b="1" u="none" dirty="0" smtClean="0">
                <a:solidFill>
                  <a:schemeClr val="accent2"/>
                </a:solidFill>
              </a:rPr>
              <a:t>,  </a:t>
            </a:r>
            <a:r>
              <a:rPr lang="de-DE" b="1" u="none" dirty="0" smtClean="0">
                <a:solidFill>
                  <a:schemeClr val="accent2"/>
                </a:solidFill>
              </a:rPr>
              <a:t>S </a:t>
            </a:r>
            <a:r>
              <a:rPr lang="de-DE" b="1" u="none" dirty="0">
                <a:solidFill>
                  <a:schemeClr val="accent2"/>
                </a:solidFill>
              </a:rPr>
              <a:t>= 1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1330325" y="43831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2627313" y="50308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2770188" y="4743524"/>
            <a:ext cx="25923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4498975" y="5391224"/>
            <a:ext cx="863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54" name="Oval 14"/>
          <p:cNvSpPr>
            <a:spLocks noChangeArrowheads="1"/>
          </p:cNvSpPr>
          <p:nvPr/>
        </p:nvSpPr>
        <p:spPr bwMode="auto">
          <a:xfrm>
            <a:off x="6372225" y="41672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55" name="Oval 15"/>
          <p:cNvSpPr>
            <a:spLocks noChangeArrowheads="1"/>
          </p:cNvSpPr>
          <p:nvPr/>
        </p:nvSpPr>
        <p:spPr bwMode="auto">
          <a:xfrm>
            <a:off x="6805613" y="4743524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56" name="Oval 16"/>
          <p:cNvSpPr>
            <a:spLocks noChangeArrowheads="1"/>
          </p:cNvSpPr>
          <p:nvPr/>
        </p:nvSpPr>
        <p:spPr bwMode="auto">
          <a:xfrm>
            <a:off x="7092950" y="4238699"/>
            <a:ext cx="576263" cy="57626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6588125" y="4310136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7019925" y="4886399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7237413" y="431172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6072460" y="3320157"/>
            <a:ext cx="173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000" b="1" u="none" dirty="0" err="1">
                <a:solidFill>
                  <a:schemeClr val="accent2"/>
                </a:solidFill>
              </a:rPr>
              <a:t>after</a:t>
            </a:r>
            <a:r>
              <a:rPr lang="pl-PL" sz="2000" b="1" u="none" dirty="0">
                <a:solidFill>
                  <a:schemeClr val="accent2"/>
                </a:solidFill>
              </a:rPr>
              <a:t> </a:t>
            </a:r>
            <a:r>
              <a:rPr lang="pl-PL" sz="2000" b="1" u="none" dirty="0" err="1">
                <a:solidFill>
                  <a:schemeClr val="accent2"/>
                </a:solidFill>
              </a:rPr>
              <a:t>reaction</a:t>
            </a:r>
            <a:r>
              <a:rPr lang="de-DE" sz="2000" b="1" u="none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6372225" y="5607124"/>
            <a:ext cx="142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u="none">
                <a:solidFill>
                  <a:schemeClr val="accent2"/>
                </a:solidFill>
              </a:rPr>
              <a:t>L = 0, </a:t>
            </a:r>
            <a:r>
              <a:rPr lang="de-DE" b="1" u="none">
                <a:solidFill>
                  <a:srgbClr val="66FF33"/>
                </a:solidFill>
              </a:rPr>
              <a:t>l=0</a:t>
            </a:r>
          </a:p>
        </p:txBody>
      </p:sp>
      <p:sp>
        <p:nvSpPr>
          <p:cNvPr id="240662" name="Oval 22"/>
          <p:cNvSpPr>
            <a:spLocks noChangeArrowheads="1"/>
          </p:cNvSpPr>
          <p:nvPr/>
        </p:nvSpPr>
        <p:spPr bwMode="auto">
          <a:xfrm>
            <a:off x="430908" y="1772097"/>
            <a:ext cx="649287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3" name="Line 23"/>
          <p:cNvSpPr>
            <a:spLocks noChangeShapeType="1"/>
          </p:cNvSpPr>
          <p:nvPr/>
        </p:nvSpPr>
        <p:spPr bwMode="auto">
          <a:xfrm>
            <a:off x="1080195" y="2062609"/>
            <a:ext cx="20034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64" name="Text Box 24"/>
          <p:cNvSpPr txBox="1">
            <a:spLocks noChangeArrowheads="1"/>
          </p:cNvSpPr>
          <p:nvPr/>
        </p:nvSpPr>
        <p:spPr bwMode="auto">
          <a:xfrm>
            <a:off x="1438970" y="1702247"/>
            <a:ext cx="96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3 GeV/c</a:t>
            </a:r>
          </a:p>
        </p:txBody>
      </p:sp>
      <p:sp>
        <p:nvSpPr>
          <p:cNvPr id="240665" name="Oval 25"/>
          <p:cNvSpPr>
            <a:spLocks noChangeArrowheads="1"/>
          </p:cNvSpPr>
          <p:nvPr/>
        </p:nvSpPr>
        <p:spPr bwMode="auto">
          <a:xfrm>
            <a:off x="3310633" y="1989584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6" name="Oval 26"/>
          <p:cNvSpPr>
            <a:spLocks noChangeArrowheads="1"/>
          </p:cNvSpPr>
          <p:nvPr/>
        </p:nvSpPr>
        <p:spPr bwMode="auto">
          <a:xfrm>
            <a:off x="6623745" y="2565847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6839645" y="2708722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6839645" y="1195834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69" name="Oval 29"/>
          <p:cNvSpPr>
            <a:spLocks noChangeArrowheads="1"/>
          </p:cNvSpPr>
          <p:nvPr/>
        </p:nvSpPr>
        <p:spPr bwMode="auto">
          <a:xfrm>
            <a:off x="6766620" y="1916559"/>
            <a:ext cx="576263" cy="5762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6911083" y="198958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  <p:sp>
        <p:nvSpPr>
          <p:cNvPr id="240671" name="Line 31"/>
          <p:cNvSpPr>
            <a:spLocks noChangeShapeType="1"/>
          </p:cNvSpPr>
          <p:nvPr/>
        </p:nvSpPr>
        <p:spPr bwMode="auto">
          <a:xfrm flipV="1">
            <a:off x="7271445" y="1124397"/>
            <a:ext cx="1223963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2" name="Line 32"/>
          <p:cNvSpPr>
            <a:spLocks noChangeShapeType="1"/>
          </p:cNvSpPr>
          <p:nvPr/>
        </p:nvSpPr>
        <p:spPr bwMode="auto">
          <a:xfrm>
            <a:off x="7198420" y="2205484"/>
            <a:ext cx="1370013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>
            <a:off x="7198420" y="2997647"/>
            <a:ext cx="1296988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2339752" y="3933056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u="none" dirty="0"/>
              <a:t>in the </a:t>
            </a:r>
            <a:r>
              <a:rPr lang="pl-PL" u="none" dirty="0" err="1"/>
              <a:t>centre</a:t>
            </a:r>
            <a:r>
              <a:rPr lang="pl-PL" u="none" dirty="0"/>
              <a:t> of mass system</a:t>
            </a:r>
            <a:endParaRPr lang="en-US" u="none" dirty="0">
              <a:cs typeface="Times New Roman" pitchFamily="18" charset="0"/>
            </a:endParaRPr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684213" y="6281811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3600" b="1" u="none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de-DE" sz="3600" u="none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000" b="1" u="none">
                <a:solidFill>
                  <a:srgbClr val="CC0000"/>
                </a:solidFill>
                <a:sym typeface="Symbol" pitchFamily="18" charset="2"/>
              </a:rPr>
              <a:t>Reaction parameter </a:t>
            </a:r>
            <a:r>
              <a:rPr lang="de-DE" sz="2000" b="1" u="none">
                <a:solidFill>
                  <a:srgbClr val="CC0000"/>
                </a:solidFill>
              </a:rPr>
              <a:t>b </a:t>
            </a:r>
            <a:r>
              <a:rPr lang="de-DE" b="1" u="none">
                <a:solidFill>
                  <a:srgbClr val="CC0000"/>
                </a:solidFill>
                <a:sym typeface="Symbol" pitchFamily="18" charset="2"/>
              </a:rPr>
              <a:t></a:t>
            </a:r>
            <a:r>
              <a:rPr lang="de-DE" b="1" u="none"/>
              <a:t> </a:t>
            </a:r>
            <a:r>
              <a:rPr lang="de-DE" b="1" u="none">
                <a:solidFill>
                  <a:srgbClr val="CC0000"/>
                </a:solidFill>
              </a:rPr>
              <a:t>0.2 fm</a:t>
            </a:r>
          </a:p>
        </p:txBody>
      </p:sp>
      <p:sp>
        <p:nvSpPr>
          <p:cNvPr id="240676" name="Line 36"/>
          <p:cNvSpPr>
            <a:spLocks noChangeShapeType="1"/>
          </p:cNvSpPr>
          <p:nvPr/>
        </p:nvSpPr>
        <p:spPr bwMode="auto">
          <a:xfrm flipV="1">
            <a:off x="4140200" y="4840361"/>
            <a:ext cx="0" cy="10064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7" name="Line 37"/>
          <p:cNvSpPr>
            <a:spLocks noChangeShapeType="1"/>
          </p:cNvSpPr>
          <p:nvPr/>
        </p:nvSpPr>
        <p:spPr bwMode="auto">
          <a:xfrm flipV="1">
            <a:off x="900113" y="4191074"/>
            <a:ext cx="0" cy="10064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40678" name="Group 38"/>
          <p:cNvGrpSpPr>
            <a:grpSpLocks/>
          </p:cNvGrpSpPr>
          <p:nvPr/>
        </p:nvGrpSpPr>
        <p:grpSpPr bwMode="auto">
          <a:xfrm>
            <a:off x="6227763" y="6165304"/>
            <a:ext cx="1800225" cy="893763"/>
            <a:chOff x="3923" y="3430"/>
            <a:chExt cx="1134" cy="563"/>
          </a:xfrm>
        </p:grpSpPr>
        <p:sp>
          <p:nvSpPr>
            <p:cNvPr id="240679" name="Rectangle 39"/>
            <p:cNvSpPr>
              <a:spLocks noChangeArrowheads="1"/>
            </p:cNvSpPr>
            <p:nvPr/>
          </p:nvSpPr>
          <p:spPr bwMode="auto">
            <a:xfrm>
              <a:off x="4014" y="3475"/>
              <a:ext cx="86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de-DE" b="1" u="none" baseline="30000">
                  <a:solidFill>
                    <a:srgbClr val="CC0000"/>
                  </a:solidFill>
                </a:rPr>
                <a:t>3</a:t>
              </a:r>
              <a:r>
                <a:rPr lang="de-DE" b="1" u="none">
                  <a:solidFill>
                    <a:srgbClr val="CC0000"/>
                  </a:solidFill>
                </a:rPr>
                <a:t>P</a:t>
              </a:r>
              <a:r>
                <a:rPr lang="de-DE" b="1" u="none" baseline="-25000">
                  <a:solidFill>
                    <a:srgbClr val="CC0000"/>
                  </a:solidFill>
                </a:rPr>
                <a:t>0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</a:t>
              </a:r>
              <a:r>
                <a:rPr lang="de-DE" b="1" u="none" baseline="30000">
                  <a:solidFill>
                    <a:srgbClr val="CC0000"/>
                  </a:solidFill>
                </a:rPr>
                <a:t>1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S</a:t>
              </a:r>
              <a:r>
                <a:rPr lang="de-DE" b="1" u="none" baseline="-25000">
                  <a:solidFill>
                    <a:srgbClr val="CC0000"/>
                  </a:solidFill>
                  <a:sym typeface="Symbol" pitchFamily="18" charset="2"/>
                </a:rPr>
                <a:t>0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s</a:t>
              </a:r>
              <a:r>
                <a:rPr lang="de-DE" b="1" u="none">
                  <a:sym typeface="Symbol" pitchFamily="18" charset="2"/>
                </a:rPr>
                <a:t>	</a:t>
              </a:r>
              <a:r>
                <a:rPr lang="en-US" u="none">
                  <a:sym typeface="Symbol" pitchFamily="18" charset="2"/>
                </a:rPr>
                <a:t> </a:t>
              </a:r>
            </a:p>
          </p:txBody>
        </p:sp>
        <p:sp>
          <p:nvSpPr>
            <p:cNvPr id="240680" name="Rectangle 40"/>
            <p:cNvSpPr>
              <a:spLocks noChangeArrowheads="1"/>
            </p:cNvSpPr>
            <p:nvPr/>
          </p:nvSpPr>
          <p:spPr bwMode="auto">
            <a:xfrm>
              <a:off x="3923" y="3430"/>
              <a:ext cx="1134" cy="409"/>
            </a:xfrm>
            <a:prstGeom prst="rect">
              <a:avLst/>
            </a:prstGeom>
            <a:noFill/>
            <a:ln w="444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40681" name="Line 41"/>
          <p:cNvSpPr>
            <a:spLocks noChangeShapeType="1"/>
          </p:cNvSpPr>
          <p:nvPr/>
        </p:nvSpPr>
        <p:spPr bwMode="auto">
          <a:xfrm flipV="1">
            <a:off x="7164388" y="4695899"/>
            <a:ext cx="0" cy="9366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82" name="Line 42"/>
          <p:cNvSpPr>
            <a:spLocks noChangeShapeType="1"/>
          </p:cNvSpPr>
          <p:nvPr/>
        </p:nvSpPr>
        <p:spPr bwMode="auto">
          <a:xfrm>
            <a:off x="6732588" y="4048199"/>
            <a:ext cx="0" cy="93345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9289032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threshold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spin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filter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6" grpId="0" animBg="1"/>
      <p:bldP spid="240677" grpId="0" animBg="1"/>
      <p:bldP spid="240681" grpId="0" animBg="1"/>
      <p:bldP spid="2406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99392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pl-PL" sz="3600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xperimental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advantages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" name="Picture 5" descr="C:\Users\Moskal\Desktop\PET\CITTRU_przygoda\przygoda_PET_COSY11-EN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7606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99392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challange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!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50" y="548680"/>
            <a:ext cx="4418906" cy="589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132138" y="3293343"/>
            <a:ext cx="1223962" cy="2303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3924300" y="764704"/>
            <a:ext cx="1292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800" u="none">
                <a:solidFill>
                  <a:srgbClr val="CC0000"/>
                </a:solidFill>
                <a:cs typeface="Times New Roman" pitchFamily="18" charset="0"/>
              </a:rPr>
              <a:t>σ</a:t>
            </a:r>
            <a:r>
              <a:rPr lang="de-DE" sz="2800" u="none">
                <a:solidFill>
                  <a:srgbClr val="CC0000"/>
                </a:solidFill>
                <a:cs typeface="Times New Roman" pitchFamily="18" charset="0"/>
              </a:rPr>
              <a:t> (Q)</a:t>
            </a:r>
            <a:endParaRPr lang="el-GR" sz="2800" u="none">
              <a:solidFill>
                <a:srgbClr val="CC0000"/>
              </a:solidFill>
              <a:cs typeface="Times New Roman" pitchFamily="18" charset="0"/>
            </a:endParaRPr>
          </a:p>
        </p:txBody>
      </p:sp>
      <p:graphicFrame>
        <p:nvGraphicFramePr>
          <p:cNvPr id="379907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62026811"/>
              </p:ext>
            </p:extLst>
          </p:nvPr>
        </p:nvGraphicFramePr>
        <p:xfrm>
          <a:off x="-62482" y="3072160"/>
          <a:ext cx="1344613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482" y="3072160"/>
                        <a:ext cx="1344613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2751138" y="1093317"/>
            <a:ext cx="124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u="sng" dirty="0">
                <a:solidFill>
                  <a:srgbClr val="CC0000"/>
                </a:solidFill>
              </a:rPr>
              <a:t>d</a:t>
            </a:r>
            <a:r>
              <a:rPr lang="el-GR" sz="2800" u="sng" dirty="0">
                <a:solidFill>
                  <a:srgbClr val="CC0000"/>
                </a:solidFill>
                <a:cs typeface="Times New Roman" pitchFamily="18" charset="0"/>
              </a:rPr>
              <a:t>σ</a:t>
            </a:r>
            <a:r>
              <a:rPr lang="pl-PL" sz="2800" dirty="0">
                <a:solidFill>
                  <a:srgbClr val="CC0000"/>
                </a:solidFill>
                <a:cs typeface="Times New Roman" pitchFamily="18" charset="0"/>
              </a:rPr>
              <a:t>  </a:t>
            </a:r>
            <a:r>
              <a:rPr lang="pl-PL" sz="2800" u="none" dirty="0">
                <a:solidFill>
                  <a:srgbClr val="CC0000"/>
                </a:solidFill>
                <a:cs typeface="Times New Roman" pitchFamily="18" charset="0"/>
              </a:rPr>
              <a:t> ,</a:t>
            </a:r>
            <a:r>
              <a:rPr lang="pl-PL" sz="2800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endParaRPr lang="el-GR" sz="2800" dirty="0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2699395" y="1412776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u="none" dirty="0" err="1">
                <a:solidFill>
                  <a:srgbClr val="CC0000"/>
                </a:solidFill>
              </a:rPr>
              <a:t>dm</a:t>
            </a:r>
            <a:r>
              <a:rPr lang="de-DE" sz="2800" u="none" baseline="-25000" dirty="0" err="1">
                <a:solidFill>
                  <a:srgbClr val="CC0000"/>
                </a:solidFill>
              </a:rPr>
              <a:t>pp</a:t>
            </a:r>
            <a:endParaRPr lang="de-DE" sz="2800" u="none" dirty="0">
              <a:solidFill>
                <a:srgbClr val="CC0000"/>
              </a:solidFill>
            </a:endParaRPr>
          </a:p>
        </p:txBody>
      </p:sp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-36513" y="832967"/>
            <a:ext cx="410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2000" u="none" dirty="0">
                <a:solidFill>
                  <a:srgbClr val="CC0000"/>
                </a:solidFill>
              </a:rPr>
              <a:t>Close-to-</a:t>
            </a:r>
            <a:r>
              <a:rPr lang="pl-PL" sz="2000" u="none" dirty="0" err="1">
                <a:solidFill>
                  <a:srgbClr val="CC0000"/>
                </a:solidFill>
              </a:rPr>
              <a:t>threshold</a:t>
            </a:r>
            <a:r>
              <a:rPr lang="pl-PL" sz="2000" u="none" dirty="0">
                <a:solidFill>
                  <a:srgbClr val="CC0000"/>
                </a:solidFill>
              </a:rPr>
              <a:t> </a:t>
            </a:r>
            <a:r>
              <a:rPr lang="pl-PL" sz="2000" u="none" dirty="0" err="1">
                <a:solidFill>
                  <a:srgbClr val="CC0000"/>
                </a:solidFill>
              </a:rPr>
              <a:t>excitation</a:t>
            </a:r>
            <a:r>
              <a:rPr lang="pl-PL" sz="2000" u="none" dirty="0">
                <a:solidFill>
                  <a:srgbClr val="CC0000"/>
                </a:solidFill>
              </a:rPr>
              <a:t> </a:t>
            </a:r>
            <a:r>
              <a:rPr lang="pl-PL" sz="2000" u="none" dirty="0" err="1">
                <a:solidFill>
                  <a:srgbClr val="CC0000"/>
                </a:solidFill>
              </a:rPr>
              <a:t>function</a:t>
            </a:r>
            <a:r>
              <a:rPr lang="pl-PL" sz="1800" u="none" dirty="0">
                <a:solidFill>
                  <a:srgbClr val="CC0000"/>
                </a:solidFill>
              </a:rPr>
              <a:t>:</a:t>
            </a:r>
            <a:endParaRPr lang="en-US" sz="1800" u="none" dirty="0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379923" name="Text Box 19"/>
          <p:cNvSpPr txBox="1">
            <a:spLocks noChangeArrowheads="1"/>
          </p:cNvSpPr>
          <p:nvPr/>
        </p:nvSpPr>
        <p:spPr bwMode="auto">
          <a:xfrm>
            <a:off x="-36513" y="1355254"/>
            <a:ext cx="275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2000" u="none">
                <a:solidFill>
                  <a:srgbClr val="CC0000"/>
                </a:solidFill>
                <a:cs typeface="Times New Roman" pitchFamily="18" charset="0"/>
              </a:rPr>
              <a:t>Differential distributions</a:t>
            </a:r>
            <a:r>
              <a:rPr lang="pl-PL" sz="1800" u="none">
                <a:solidFill>
                  <a:srgbClr val="CC0000"/>
                </a:solidFill>
                <a:cs typeface="Times New Roman" pitchFamily="18" charset="0"/>
              </a:rPr>
              <a:t>:</a:t>
            </a:r>
            <a:endParaRPr lang="en-US" sz="1800" u="none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379925" name="Rectangle 21"/>
          <p:cNvSpPr>
            <a:spLocks noChangeArrowheads="1"/>
          </p:cNvSpPr>
          <p:nvPr/>
        </p:nvSpPr>
        <p:spPr bwMode="auto">
          <a:xfrm>
            <a:off x="2528182" y="2204864"/>
            <a:ext cx="27638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4000" u="none" dirty="0" smtClean="0">
                <a:solidFill>
                  <a:schemeClr val="accent2"/>
                </a:solidFill>
              </a:rPr>
              <a:t>NN </a:t>
            </a:r>
            <a:r>
              <a:rPr lang="pl-PL" sz="4000" dirty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sz="4000" u="none" dirty="0" smtClean="0">
                <a:solidFill>
                  <a:schemeClr val="accent2"/>
                </a:solidFill>
                <a:sym typeface="Wingdings" pitchFamily="2" charset="2"/>
              </a:rPr>
              <a:t>NN</a:t>
            </a:r>
            <a:r>
              <a:rPr lang="pl-PL" sz="4000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endParaRPr lang="de-DE" sz="4000" u="none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79927" name="Text Box 23"/>
          <p:cNvSpPr txBox="1">
            <a:spLocks noChangeArrowheads="1"/>
          </p:cNvSpPr>
          <p:nvPr/>
        </p:nvSpPr>
        <p:spPr bwMode="auto">
          <a:xfrm>
            <a:off x="-36512" y="1822798"/>
            <a:ext cx="22415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000" u="none">
                <a:solidFill>
                  <a:srgbClr val="CC0000"/>
                </a:solidFill>
                <a:cs typeface="Times New Roman" pitchFamily="18" charset="0"/>
              </a:rPr>
              <a:t>Isospin dependence </a:t>
            </a:r>
            <a:endParaRPr lang="en-US" sz="2000" u="none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379928" name="Text Box 24"/>
          <p:cNvSpPr txBox="1">
            <a:spLocks noChangeArrowheads="1"/>
          </p:cNvSpPr>
          <p:nvPr/>
        </p:nvSpPr>
        <p:spPr bwMode="auto">
          <a:xfrm>
            <a:off x="-36512" y="2256185"/>
            <a:ext cx="24733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2000" u="none" dirty="0">
                <a:solidFill>
                  <a:srgbClr val="CC0000"/>
                </a:solidFill>
                <a:cs typeface="Times New Roman" pitchFamily="18" charset="0"/>
              </a:rPr>
              <a:t>Spin </a:t>
            </a:r>
            <a:r>
              <a:rPr lang="pl-PL" sz="2000" u="none" dirty="0" err="1">
                <a:solidFill>
                  <a:srgbClr val="CC0000"/>
                </a:solidFill>
                <a:cs typeface="Times New Roman" pitchFamily="18" charset="0"/>
              </a:rPr>
              <a:t>observables</a:t>
            </a:r>
            <a:r>
              <a:rPr lang="pl-PL" sz="2000" u="none" dirty="0">
                <a:solidFill>
                  <a:srgbClr val="CC0000"/>
                </a:solidFill>
                <a:cs typeface="Times New Roman" pitchFamily="18" charset="0"/>
              </a:rPr>
              <a:t>:  A</a:t>
            </a:r>
            <a:r>
              <a:rPr lang="pl-PL" sz="2000" u="none" baseline="-25000" dirty="0">
                <a:solidFill>
                  <a:srgbClr val="CC0000"/>
                </a:solidFill>
                <a:cs typeface="Times New Roman" pitchFamily="18" charset="0"/>
              </a:rPr>
              <a:t>Y</a:t>
            </a:r>
            <a:r>
              <a:rPr lang="pl-PL" sz="2000" u="none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endParaRPr lang="en-US" sz="2000" u="none" dirty="0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379929" name="Text Box 25"/>
          <p:cNvSpPr txBox="1">
            <a:spLocks noChangeArrowheads="1"/>
          </p:cNvSpPr>
          <p:nvPr/>
        </p:nvSpPr>
        <p:spPr bwMode="auto">
          <a:xfrm>
            <a:off x="3686175" y="1093317"/>
            <a:ext cx="1246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sng" dirty="0">
                <a:solidFill>
                  <a:srgbClr val="CC0000"/>
                </a:solidFill>
              </a:rPr>
              <a:t>d</a:t>
            </a:r>
            <a:r>
              <a:rPr lang="el-GR" sz="2800" u="sng" dirty="0">
                <a:solidFill>
                  <a:srgbClr val="CC0000"/>
                </a:solidFill>
                <a:cs typeface="Times New Roman" pitchFamily="18" charset="0"/>
              </a:rPr>
              <a:t>σ</a:t>
            </a:r>
            <a:r>
              <a:rPr lang="pl-PL" sz="2800" u="none" dirty="0">
                <a:solidFill>
                  <a:srgbClr val="CC0000"/>
                </a:solidFill>
                <a:cs typeface="Times New Roman" pitchFamily="18" charset="0"/>
              </a:rPr>
              <a:t> , ...</a:t>
            </a:r>
            <a:endParaRPr lang="el-GR" sz="2800" u="none" dirty="0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379930" name="Text Box 26"/>
          <p:cNvSpPr txBox="1">
            <a:spLocks noChangeArrowheads="1"/>
          </p:cNvSpPr>
          <p:nvPr/>
        </p:nvSpPr>
        <p:spPr bwMode="auto">
          <a:xfrm>
            <a:off x="3635375" y="1412404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u="none">
                <a:solidFill>
                  <a:srgbClr val="CC0000"/>
                </a:solidFill>
              </a:rPr>
              <a:t>d</a:t>
            </a:r>
            <a:r>
              <a:rPr lang="el-GR" sz="2800" u="none">
                <a:solidFill>
                  <a:srgbClr val="CC0000"/>
                </a:solidFill>
                <a:cs typeface="Times New Roman" pitchFamily="18" charset="0"/>
              </a:rPr>
              <a:t>Ω</a:t>
            </a:r>
          </a:p>
        </p:txBody>
      </p:sp>
      <p:grpSp>
        <p:nvGrpSpPr>
          <p:cNvPr id="379931" name="Group 27"/>
          <p:cNvGrpSpPr>
            <a:grpSpLocks/>
          </p:cNvGrpSpPr>
          <p:nvPr/>
        </p:nvGrpSpPr>
        <p:grpSpPr bwMode="auto">
          <a:xfrm>
            <a:off x="5938838" y="1355254"/>
            <a:ext cx="2254250" cy="754063"/>
            <a:chOff x="2789" y="527"/>
            <a:chExt cx="1420" cy="475"/>
          </a:xfrm>
        </p:grpSpPr>
        <p:sp>
          <p:nvSpPr>
            <p:cNvPr id="379932" name="Text Box 28"/>
            <p:cNvSpPr txBox="1">
              <a:spLocks noChangeArrowheads="1"/>
            </p:cNvSpPr>
            <p:nvPr/>
          </p:nvSpPr>
          <p:spPr bwMode="auto">
            <a:xfrm>
              <a:off x="2789" y="618"/>
              <a:ext cx="1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u="none">
                  <a:cs typeface="Times New Roman" pitchFamily="18" charset="0"/>
                </a:rPr>
                <a:t>σ</a:t>
              </a:r>
              <a:r>
                <a:rPr lang="en-US" u="none">
                  <a:cs typeface="Times New Roman" pitchFamily="18" charset="0"/>
                </a:rPr>
                <a:t> =       dV</a:t>
              </a:r>
              <a:r>
                <a:rPr lang="en-US" u="none" baseline="-25000">
                  <a:cs typeface="Times New Roman" pitchFamily="18" charset="0"/>
                </a:rPr>
                <a:t>p</a:t>
              </a:r>
              <a:r>
                <a:rPr lang="pl-PL" u="none" baseline="-25000">
                  <a:cs typeface="Times New Roman" pitchFamily="18" charset="0"/>
                </a:rPr>
                <a:t>s</a:t>
              </a:r>
              <a:r>
                <a:rPr lang="en-US" u="none">
                  <a:cs typeface="Times New Roman" pitchFamily="18" charset="0"/>
                </a:rPr>
                <a:t> |M|</a:t>
              </a:r>
              <a:r>
                <a:rPr lang="en-US" u="none" baseline="30000">
                  <a:cs typeface="Times New Roman" pitchFamily="18" charset="0"/>
                </a:rPr>
                <a:t>2</a:t>
              </a:r>
              <a:endParaRPr lang="en-US" u="none">
                <a:cs typeface="Times New Roman" pitchFamily="18" charset="0"/>
              </a:endParaRPr>
            </a:p>
          </p:txBody>
        </p:sp>
        <p:graphicFrame>
          <p:nvGraphicFramePr>
            <p:cNvPr id="379933" name="Object 29"/>
            <p:cNvGraphicFramePr>
              <a:graphicFrameLocks noChangeAspect="1"/>
            </p:cNvGraphicFramePr>
            <p:nvPr/>
          </p:nvGraphicFramePr>
          <p:xfrm>
            <a:off x="3107" y="527"/>
            <a:ext cx="444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" name="Formel" r:id="rId6" imgW="368280" imgH="393480" progId="Equation.3">
                    <p:embed/>
                  </p:oleObj>
                </mc:Choice>
                <mc:Fallback>
                  <p:oleObj name="Formel" r:id="rId6" imgW="368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527"/>
                          <a:ext cx="444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934" name="Text Box 30"/>
          <p:cNvSpPr txBox="1">
            <a:spLocks noChangeArrowheads="1"/>
          </p:cNvSpPr>
          <p:nvPr/>
        </p:nvSpPr>
        <p:spPr bwMode="auto">
          <a:xfrm>
            <a:off x="5868144" y="2554908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u="none" dirty="0"/>
              <a:t>|M|</a:t>
            </a:r>
            <a:r>
              <a:rPr lang="de-DE" u="none" baseline="30000" dirty="0"/>
              <a:t>2 </a:t>
            </a:r>
            <a:r>
              <a:rPr lang="de-DE" u="none" dirty="0"/>
              <a:t> ~ |M</a:t>
            </a:r>
            <a:r>
              <a:rPr lang="de-DE" u="none" baseline="-25000" dirty="0"/>
              <a:t>0</a:t>
            </a:r>
            <a:r>
              <a:rPr lang="de-DE" u="none" dirty="0"/>
              <a:t>|</a:t>
            </a:r>
            <a:r>
              <a:rPr lang="de-DE" u="none" baseline="30000" dirty="0"/>
              <a:t>2 </a:t>
            </a:r>
            <a:r>
              <a:rPr lang="de-DE" u="none" dirty="0"/>
              <a:t>|M</a:t>
            </a:r>
            <a:r>
              <a:rPr lang="de-DE" u="none" baseline="-25000" dirty="0"/>
              <a:t>FSI</a:t>
            </a:r>
            <a:r>
              <a:rPr lang="de-DE" u="none" dirty="0"/>
              <a:t>|</a:t>
            </a:r>
            <a:r>
              <a:rPr lang="de-DE" u="none" baseline="30000" dirty="0"/>
              <a:t>2</a:t>
            </a:r>
            <a:endParaRPr lang="de-DE" u="none" dirty="0"/>
          </a:p>
        </p:txBody>
      </p:sp>
      <p:sp>
        <p:nvSpPr>
          <p:cNvPr id="379935" name="Text Box 31"/>
          <p:cNvSpPr txBox="1">
            <a:spLocks noChangeArrowheads="1"/>
          </p:cNvSpPr>
          <p:nvPr/>
        </p:nvSpPr>
        <p:spPr bwMode="auto">
          <a:xfrm>
            <a:off x="4787900" y="3973042"/>
            <a:ext cx="3579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       </a:t>
            </a:r>
            <a:r>
              <a:rPr lang="pl-PL" u="none" dirty="0">
                <a:solidFill>
                  <a:schemeClr val="accent2"/>
                </a:solidFill>
              </a:rPr>
              <a:t>dynamics    </a:t>
            </a:r>
            <a:r>
              <a:rPr lang="pl-PL" dirty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u="none" dirty="0" smtClean="0">
                <a:solidFill>
                  <a:schemeClr val="accent2"/>
                </a:solidFill>
              </a:rPr>
              <a:t>|</a:t>
            </a:r>
            <a:r>
              <a:rPr lang="de-DE" u="none" dirty="0">
                <a:solidFill>
                  <a:schemeClr val="accent2"/>
                </a:solidFill>
              </a:rPr>
              <a:t>M</a:t>
            </a:r>
            <a:r>
              <a:rPr lang="de-DE" u="none" baseline="-25000" dirty="0">
                <a:solidFill>
                  <a:schemeClr val="accent2"/>
                </a:solidFill>
              </a:rPr>
              <a:t>0</a:t>
            </a:r>
            <a:r>
              <a:rPr lang="de-DE" u="none" dirty="0">
                <a:solidFill>
                  <a:schemeClr val="accent2"/>
                </a:solidFill>
              </a:rPr>
              <a:t>|</a:t>
            </a:r>
            <a:r>
              <a:rPr lang="de-DE" u="none" baseline="30000" dirty="0">
                <a:solidFill>
                  <a:schemeClr val="accent2"/>
                </a:solidFill>
              </a:rPr>
              <a:t>2</a:t>
            </a:r>
            <a:r>
              <a:rPr lang="pl-PL" dirty="0">
                <a:sym typeface="Wingdings" pitchFamily="2" charset="2"/>
              </a:rPr>
              <a:t> 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379936" name="Text Box 32"/>
          <p:cNvSpPr txBox="1">
            <a:spLocks noChangeArrowheads="1"/>
          </p:cNvSpPr>
          <p:nvPr/>
        </p:nvSpPr>
        <p:spPr bwMode="auto">
          <a:xfrm>
            <a:off x="4876800" y="4622329"/>
            <a:ext cx="3554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      </a:t>
            </a:r>
            <a:r>
              <a:rPr lang="pl-PL" u="none" dirty="0" err="1">
                <a:solidFill>
                  <a:schemeClr val="accent2"/>
                </a:solidFill>
              </a:rPr>
              <a:t>interaction</a:t>
            </a:r>
            <a:r>
              <a:rPr lang="pl-PL" u="none" dirty="0">
                <a:solidFill>
                  <a:schemeClr val="accent2"/>
                </a:solidFill>
              </a:rPr>
              <a:t>  </a:t>
            </a:r>
            <a:r>
              <a:rPr lang="pl-PL" u="none" dirty="0" smtClean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u="none" dirty="0" smtClean="0">
                <a:solidFill>
                  <a:schemeClr val="accent2"/>
                </a:solidFill>
              </a:rPr>
              <a:t>  </a:t>
            </a:r>
            <a:r>
              <a:rPr lang="el-GR" u="none" dirty="0">
                <a:solidFill>
                  <a:schemeClr val="accent2"/>
                </a:solidFill>
                <a:cs typeface="Times New Roman" pitchFamily="18" charset="0"/>
              </a:rPr>
              <a:t>σ</a:t>
            </a:r>
            <a:r>
              <a:rPr lang="pl-PL" u="none" dirty="0">
                <a:solidFill>
                  <a:schemeClr val="accent2"/>
                </a:solidFill>
                <a:cs typeface="Times New Roman" pitchFamily="18" charset="0"/>
              </a:rPr>
              <a:t> (Q)</a:t>
            </a:r>
            <a:r>
              <a:rPr lang="pl-PL" dirty="0">
                <a:sym typeface="Wingdings" pitchFamily="2" charset="2"/>
              </a:rPr>
              <a:t> 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      OBSERVABLES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38" name="Group 1"/>
          <p:cNvGrpSpPr>
            <a:grpSpLocks/>
          </p:cNvGrpSpPr>
          <p:nvPr/>
        </p:nvGrpSpPr>
        <p:grpSpPr bwMode="auto">
          <a:xfrm>
            <a:off x="-1183085" y="1988840"/>
            <a:ext cx="6908801" cy="5999163"/>
            <a:chOff x="-885" y="709"/>
            <a:chExt cx="4352" cy="3779"/>
          </a:xfrm>
        </p:grpSpPr>
        <p:sp>
          <p:nvSpPr>
            <p:cNvPr id="39" name="AutoShape 2"/>
            <p:cNvSpPr>
              <a:spLocks noChangeArrowheads="1"/>
            </p:cNvSpPr>
            <p:nvPr/>
          </p:nvSpPr>
          <p:spPr bwMode="auto">
            <a:xfrm>
              <a:off x="-885" y="709"/>
              <a:ext cx="4352" cy="3779"/>
            </a:xfrm>
            <a:prstGeom prst="roundRect">
              <a:avLst>
                <a:gd name="adj" fmla="val 2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" name="Oval 3"/>
            <p:cNvSpPr>
              <a:spLocks noChangeArrowheads="1"/>
            </p:cNvSpPr>
            <p:nvPr/>
          </p:nvSpPr>
          <p:spPr bwMode="auto">
            <a:xfrm>
              <a:off x="598" y="1362"/>
              <a:ext cx="1389" cy="1406"/>
            </a:xfrm>
            <a:prstGeom prst="ellipse">
              <a:avLst/>
            </a:prstGeom>
            <a:solidFill>
              <a:srgbClr val="3333CC">
                <a:alpha val="50195"/>
              </a:srgbClr>
            </a:solidFill>
            <a:ln w="468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1054" y="2162"/>
              <a:ext cx="1389" cy="1406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4680">
              <a:solidFill>
                <a:srgbClr val="CC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2468" y="3285"/>
              <a:ext cx="677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141" y="2164"/>
              <a:ext cx="1389" cy="1406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468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-563" y="3285"/>
              <a:ext cx="677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755652" y="5157192"/>
            <a:ext cx="138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pl-PL" sz="2400" dirty="0" err="1" smtClean="0">
                <a:solidFill>
                  <a:srgbClr val="000000"/>
                </a:solidFill>
              </a:rPr>
              <a:t>structure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547739" y="5197402"/>
            <a:ext cx="135996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pl-PL" sz="2400" dirty="0" smtClean="0">
                <a:solidFill>
                  <a:srgbClr val="000000"/>
                </a:solidFill>
              </a:rPr>
              <a:t>dynamics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1547664" y="3544689"/>
            <a:ext cx="2197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pl-PL" sz="2400" dirty="0" err="1" smtClean="0">
                <a:solidFill>
                  <a:srgbClr val="000000"/>
                </a:solidFill>
              </a:rPr>
              <a:t>interaction</a:t>
            </a:r>
            <a:endParaRPr lang="en-GB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7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9509</TotalTime>
  <Words>2837</Words>
  <Application>Microsoft Office PowerPoint</Application>
  <PresentationFormat>Pokaz na ekranie (4:3)</PresentationFormat>
  <Paragraphs>537</Paragraphs>
  <Slides>51</Slides>
  <Notes>41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51</vt:i4>
      </vt:variant>
    </vt:vector>
  </HeadingPairs>
  <TitlesOfParts>
    <vt:vector size="54" baseType="lpstr">
      <vt:lpstr>Standarddesign</vt:lpstr>
      <vt:lpstr>Formel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ABC effect in double pionic fusion -  a new resonance? </vt:lpstr>
      <vt:lpstr>Prezentacja programu PowerPoint</vt:lpstr>
      <vt:lpstr>Prezentacja programu PowerPoint</vt:lpstr>
      <vt:lpstr>Prezentacja programu PowerPoint</vt:lpstr>
      <vt:lpstr>Search for the η-mesic nuclei in a recoil-free transfer reaction COSY-GEM Collaboration </vt:lpstr>
      <vt:lpstr>Prezentacja programu PowerPoint</vt:lpstr>
      <vt:lpstr>Prezentacja programu PowerPoint</vt:lpstr>
      <vt:lpstr>Prezentacja programu PowerPoint</vt:lpstr>
      <vt:lpstr>Higher Partial Waves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Moskal</dc:creator>
  <cp:lastModifiedBy>Moskal</cp:lastModifiedBy>
  <cp:revision>927</cp:revision>
  <dcterms:created xsi:type="dcterms:W3CDTF">1601-01-01T00:00:00Z</dcterms:created>
  <dcterms:modified xsi:type="dcterms:W3CDTF">2013-09-13T06:23:16Z</dcterms:modified>
</cp:coreProperties>
</file>