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6" r:id="rId1"/>
    <p:sldMasterId id="2147483730" r:id="rId2"/>
  </p:sldMasterIdLst>
  <p:notesMasterIdLst>
    <p:notesMasterId r:id="rId23"/>
  </p:notesMasterIdLst>
  <p:sldIdLst>
    <p:sldId id="259" r:id="rId3"/>
    <p:sldId id="262" r:id="rId4"/>
    <p:sldId id="300" r:id="rId5"/>
    <p:sldId id="301" r:id="rId6"/>
    <p:sldId id="304" r:id="rId7"/>
    <p:sldId id="286" r:id="rId8"/>
    <p:sldId id="287" r:id="rId9"/>
    <p:sldId id="289" r:id="rId10"/>
    <p:sldId id="306" r:id="rId11"/>
    <p:sldId id="290" r:id="rId12"/>
    <p:sldId id="291" r:id="rId13"/>
    <p:sldId id="264" r:id="rId14"/>
    <p:sldId id="277" r:id="rId15"/>
    <p:sldId id="281" r:id="rId16"/>
    <p:sldId id="308" r:id="rId17"/>
    <p:sldId id="294" r:id="rId18"/>
    <p:sldId id="295" r:id="rId19"/>
    <p:sldId id="296" r:id="rId20"/>
    <p:sldId id="302" r:id="rId21"/>
    <p:sldId id="303" r:id="rId22"/>
  </p:sldIdLst>
  <p:sldSz cx="9144000" cy="6858000" type="screen4x3"/>
  <p:notesSz cx="6858000" cy="9144000"/>
  <p:embeddedFontLst>
    <p:embeddedFont>
      <p:font typeface="Calibri" pitchFamily="34" charset="0"/>
      <p:regular r:id="rId24"/>
      <p:bold r:id="rId25"/>
      <p:italic r:id="rId26"/>
      <p:boldItalic r:id="rId27"/>
    </p:embeddedFont>
    <p:embeddedFont>
      <p:font typeface="Wingdings 2" pitchFamily="18" charset="2"/>
      <p:regular r:id="rId28"/>
    </p:embeddedFont>
    <p:embeddedFont>
      <p:font typeface="Constantia" pitchFamily="18" charset="0"/>
      <p:regular r:id="rId29"/>
      <p:bold r:id="rId30"/>
      <p:italic r:id="rId31"/>
      <p:boldItalic r:id="rId32"/>
    </p:embeddedFont>
  </p:embeddedFontLst>
  <p:defaultTextStyle>
    <a:defPPr>
      <a:defRPr lang="en-US"/>
    </a:defPPr>
    <a:lvl1pPr algn="l" rtl="0" fontAlgn="base">
      <a:spcBef>
        <a:spcPct val="0"/>
      </a:spcBef>
      <a:spcAft>
        <a:spcPct val="0"/>
      </a:spcAft>
      <a:defRPr sz="2000" b="1" kern="1200">
        <a:solidFill>
          <a:srgbClr val="000099"/>
        </a:solidFill>
        <a:latin typeface="Calibri" pitchFamily="34" charset="0"/>
        <a:ea typeface="+mn-ea"/>
        <a:cs typeface="+mn-cs"/>
      </a:defRPr>
    </a:lvl1pPr>
    <a:lvl2pPr marL="457200" algn="l" rtl="0" fontAlgn="base">
      <a:spcBef>
        <a:spcPct val="0"/>
      </a:spcBef>
      <a:spcAft>
        <a:spcPct val="0"/>
      </a:spcAft>
      <a:defRPr sz="2000" b="1" kern="1200">
        <a:solidFill>
          <a:srgbClr val="000099"/>
        </a:solidFill>
        <a:latin typeface="Calibri" pitchFamily="34" charset="0"/>
        <a:ea typeface="+mn-ea"/>
        <a:cs typeface="+mn-cs"/>
      </a:defRPr>
    </a:lvl2pPr>
    <a:lvl3pPr marL="914400" algn="l" rtl="0" fontAlgn="base">
      <a:spcBef>
        <a:spcPct val="0"/>
      </a:spcBef>
      <a:spcAft>
        <a:spcPct val="0"/>
      </a:spcAft>
      <a:defRPr sz="2000" b="1" kern="1200">
        <a:solidFill>
          <a:srgbClr val="000099"/>
        </a:solidFill>
        <a:latin typeface="Calibri" pitchFamily="34" charset="0"/>
        <a:ea typeface="+mn-ea"/>
        <a:cs typeface="+mn-cs"/>
      </a:defRPr>
    </a:lvl3pPr>
    <a:lvl4pPr marL="1371600" algn="l" rtl="0" fontAlgn="base">
      <a:spcBef>
        <a:spcPct val="0"/>
      </a:spcBef>
      <a:spcAft>
        <a:spcPct val="0"/>
      </a:spcAft>
      <a:defRPr sz="2000" b="1" kern="1200">
        <a:solidFill>
          <a:srgbClr val="000099"/>
        </a:solidFill>
        <a:latin typeface="Calibri" pitchFamily="34" charset="0"/>
        <a:ea typeface="+mn-ea"/>
        <a:cs typeface="+mn-cs"/>
      </a:defRPr>
    </a:lvl4pPr>
    <a:lvl5pPr marL="1828800" algn="l" rtl="0" fontAlgn="base">
      <a:spcBef>
        <a:spcPct val="0"/>
      </a:spcBef>
      <a:spcAft>
        <a:spcPct val="0"/>
      </a:spcAft>
      <a:defRPr sz="2000" b="1" kern="1200">
        <a:solidFill>
          <a:srgbClr val="000099"/>
        </a:solidFill>
        <a:latin typeface="Calibri" pitchFamily="34" charset="0"/>
        <a:ea typeface="+mn-ea"/>
        <a:cs typeface="+mn-cs"/>
      </a:defRPr>
    </a:lvl5pPr>
    <a:lvl6pPr marL="2286000" algn="l" defTabSz="914400" rtl="0" eaLnBrk="1" latinLnBrk="0" hangingPunct="1">
      <a:defRPr sz="2000" b="1" kern="1200">
        <a:solidFill>
          <a:srgbClr val="000099"/>
        </a:solidFill>
        <a:latin typeface="Calibri" pitchFamily="34" charset="0"/>
        <a:ea typeface="+mn-ea"/>
        <a:cs typeface="+mn-cs"/>
      </a:defRPr>
    </a:lvl6pPr>
    <a:lvl7pPr marL="2743200" algn="l" defTabSz="914400" rtl="0" eaLnBrk="1" latinLnBrk="0" hangingPunct="1">
      <a:defRPr sz="2000" b="1" kern="1200">
        <a:solidFill>
          <a:srgbClr val="000099"/>
        </a:solidFill>
        <a:latin typeface="Calibri" pitchFamily="34" charset="0"/>
        <a:ea typeface="+mn-ea"/>
        <a:cs typeface="+mn-cs"/>
      </a:defRPr>
    </a:lvl7pPr>
    <a:lvl8pPr marL="3200400" algn="l" defTabSz="914400" rtl="0" eaLnBrk="1" latinLnBrk="0" hangingPunct="1">
      <a:defRPr sz="2000" b="1" kern="1200">
        <a:solidFill>
          <a:srgbClr val="000099"/>
        </a:solidFill>
        <a:latin typeface="Calibri" pitchFamily="34" charset="0"/>
        <a:ea typeface="+mn-ea"/>
        <a:cs typeface="+mn-cs"/>
      </a:defRPr>
    </a:lvl8pPr>
    <a:lvl9pPr marL="3657600" algn="l" defTabSz="914400" rtl="0" eaLnBrk="1" latinLnBrk="0" hangingPunct="1">
      <a:defRPr sz="2000" b="1" kern="1200">
        <a:solidFill>
          <a:srgbClr val="000099"/>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p:scale>
          <a:sx n="100" d="100"/>
          <a:sy n="100" d="100"/>
        </p:scale>
        <p:origin x="-144" y="1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0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solidFill>
                  <a:schemeClr val="tx1"/>
                </a:solidFill>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solidFill>
                  <a:schemeClr val="tx1"/>
                </a:solidFill>
                <a:latin typeface="+mn-lt"/>
              </a:defRPr>
            </a:lvl1pPr>
          </a:lstStyle>
          <a:p>
            <a:pPr>
              <a:defRPr/>
            </a:pPr>
            <a:fld id="{2245759B-7EC7-4716-B198-EF36499949CE}" type="datetimeFigureOut">
              <a:rPr lang="en-US"/>
              <a:pPr>
                <a:defRPr/>
              </a:pPr>
              <a:t>9/9/2013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solidFill>
                  <a:schemeClr val="tx1"/>
                </a:solidFill>
                <a:latin typeface="+mn-lt"/>
              </a:defRPr>
            </a:lvl1pPr>
          </a:lstStyle>
          <a:p>
            <a:pPr>
              <a:defRPr/>
            </a:pPr>
            <a:fld id="{A7FF15D6-3C61-41AD-A077-27F8E88358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6E613F-6AF2-4F86-B813-C6136E78BEAD}" type="slidenum">
              <a:rPr lang="en-US" smtClean="0"/>
              <a:pPr fontAlgn="base">
                <a:spcBef>
                  <a:spcPct val="0"/>
                </a:spcBef>
                <a:spcAft>
                  <a:spcPct val="0"/>
                </a:spcAft>
                <a:defRPr/>
              </a:pPr>
              <a:t>1</a:t>
            </a:fld>
            <a:endParaRPr lang="en-US" smtClean="0"/>
          </a:p>
        </p:txBody>
      </p:sp>
      <p:sp>
        <p:nvSpPr>
          <p:cNvPr id="17411"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p:spPr>
      </p:sp>
      <p:sp>
        <p:nvSpPr>
          <p:cNvPr id="17412" name="Rectangle 3"/>
          <p:cNvSpPr>
            <a:spLocks noGrp="1" noChangeArrowheads="1"/>
          </p:cNvSpPr>
          <p:nvPr>
            <p:ph type="body" idx="1"/>
          </p:nvPr>
        </p:nvSpPr>
        <p:spPr bwMode="auto">
          <a:xfrm>
            <a:off x="912813" y="4343400"/>
            <a:ext cx="5032375" cy="4113213"/>
          </a:xfrm>
          <a:noFill/>
        </p:spPr>
        <p:txBody>
          <a:bodyPr wrap="square" lIns="90467" tIns="44440" rIns="90467" bIns="44440" numCol="1" anchor="t" anchorCtr="0" compatLnSpc="1">
            <a:prstTxWarp prst="textNoShape">
              <a:avLst/>
            </a:prstTxWarp>
          </a:bodyPr>
          <a:lstStyle/>
          <a:p>
            <a:pPr eaLnBrk="1" hangingPunct="1">
              <a:spcBef>
                <a:spcPct val="0"/>
              </a:spcBef>
            </a:pPr>
            <a:r>
              <a:rPr lang="en-US" smtClean="0"/>
              <a:t>This slide template is for the title slide of a presentation. Consider repeating a key image from one of the slides later in the presentation. The image helps orient the audience to the key words in the title. This image also gives you the opportunity to say a few things about your work</a:t>
            </a:r>
            <a:r>
              <a:rPr lang="en-US" smtClean="0">
                <a:cs typeface="Times New Roman" pitchFamily="18" charset="0"/>
              </a:rPr>
              <a:t>—</a:t>
            </a:r>
            <a:r>
              <a:rPr lang="en-US" smtClean="0"/>
              <a:t>perhaps addressing the work’s importance or providing key background information. Forcing yourself to spend more time with this slide is good because a common mistake in presentations is not to leave the title slide on long enough. Because of this mistake, many in the audience do not have the chance to comprehend the key details of the title. See pages 66, 69-71, and 177 of </a:t>
            </a:r>
            <a:r>
              <a:rPr lang="en-US" i="1" smtClean="0"/>
              <a:t>The Craft of Scientific Presentations</a:t>
            </a:r>
            <a:r>
              <a:rPr lang="en-US" smtClean="0"/>
              <a:t> (</a:t>
            </a:r>
            <a:r>
              <a:rPr lang="en-US" i="1" smtClean="0"/>
              <a:t>CSP</a:t>
            </a:r>
            <a:r>
              <a:rPr lang="en-US" smtClean="0"/>
              <a:t>). </a:t>
            </a:r>
          </a:p>
          <a:p>
            <a:pPr eaLnBrk="1" hangingPunct="1">
              <a:spcBef>
                <a:spcPct val="0"/>
              </a:spcBef>
            </a:pPr>
            <a:endParaRPr lang="en-US" smtClean="0"/>
          </a:p>
          <a:p>
            <a:pPr eaLnBrk="1" hangingPunct="1">
              <a:spcBef>
                <a:spcPct val="0"/>
              </a:spcBef>
            </a:pPr>
            <a:r>
              <a:rPr lang="en-US" smtClean="0"/>
              <a:t>This template shows one layout for the slide. You might want to rearrange the placement of the body’s wording to accommodate a different sized image.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E7ADE-6AF0-43E0-8754-FBFC5A0DEB35}" type="slidenum">
              <a:rPr lang="en-US" smtClean="0"/>
              <a:pPr fontAlgn="base">
                <a:spcBef>
                  <a:spcPct val="0"/>
                </a:spcBef>
                <a:spcAft>
                  <a:spcPct val="0"/>
                </a:spcAft>
                <a:defRPr/>
              </a:pPr>
              <a:t>2</a:t>
            </a:fld>
            <a:endParaRPr lang="en-US" smtClean="0"/>
          </a:p>
        </p:txBody>
      </p:sp>
      <p:sp>
        <p:nvSpPr>
          <p:cNvPr id="18435"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p:spPr>
      </p:sp>
      <p:sp>
        <p:nvSpPr>
          <p:cNvPr id="18436" name="Rectangle 3"/>
          <p:cNvSpPr>
            <a:spLocks noGrp="1" noChangeArrowheads="1"/>
          </p:cNvSpPr>
          <p:nvPr>
            <p:ph type="body" idx="1"/>
          </p:nvPr>
        </p:nvSpPr>
        <p:spPr bwMode="auto">
          <a:xfrm>
            <a:off x="912813" y="4343400"/>
            <a:ext cx="5032375" cy="4113213"/>
          </a:xfrm>
          <a:noFill/>
        </p:spPr>
        <p:txBody>
          <a:bodyPr wrap="square" lIns="91420" tIns="45709" rIns="91420" bIns="45709" numCol="1" anchor="t" anchorCtr="0" compatLnSpc="1">
            <a:prstTxWarp prst="textNoShape">
              <a:avLst/>
            </a:prstTxWarp>
          </a:bodyPr>
          <a:lstStyle/>
          <a:p>
            <a:pPr eaLnBrk="1" hangingPunct="1">
              <a:spcBef>
                <a:spcPct val="0"/>
              </a:spcBef>
            </a:pPr>
            <a:r>
              <a:rPr lang="en-US" smtClean="0"/>
              <a:t>Mapping slide for the presentation (note that a background slide or a slide justifying the importance might precede this slide). A common mistake with mapping slides is to give the audience simply a boring and unmemorable vertical list of topics (including the names “Introduction” and “Conclusion” and “Questions”). Such a list is quickly forgotten after the slide is removed.</a:t>
            </a:r>
          </a:p>
          <a:p>
            <a:pPr eaLnBrk="1" hangingPunct="1">
              <a:spcBef>
                <a:spcPct val="0"/>
              </a:spcBef>
            </a:pPr>
            <a:endParaRPr lang="en-US" smtClean="0"/>
          </a:p>
          <a:p>
            <a:pPr eaLnBrk="1" hangingPunct="1">
              <a:spcBef>
                <a:spcPct val="0"/>
              </a:spcBef>
            </a:pPr>
            <a:r>
              <a:rPr lang="en-US" smtClean="0"/>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eaLnBrk="1" hangingPunct="1">
              <a:spcBef>
                <a:spcPct val="0"/>
              </a:spcBef>
            </a:pPr>
            <a:endParaRPr lang="en-US" smtClean="0"/>
          </a:p>
          <a:p>
            <a:pPr eaLnBrk="1" hangingPunct="1">
              <a:spcBef>
                <a:spcPct val="0"/>
              </a:spcBef>
            </a:pPr>
            <a:r>
              <a:rPr lang="en-US" smtClean="0"/>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example mapping slide in the textbook. </a:t>
            </a:r>
            <a:r>
              <a:rPr lang="en-US" i="1" smtClean="0"/>
              <a:t>(CSP, pages 55-56, 74-75, 86, 143, 147, and 148)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2B6CC2-6F46-4959-BEE7-F2F7C5FFEC49}" type="slidenum">
              <a:rPr lang="en-US" smtClean="0"/>
              <a:pPr fontAlgn="base">
                <a:spcBef>
                  <a:spcPct val="0"/>
                </a:spcBef>
                <a:spcAft>
                  <a:spcPct val="0"/>
                </a:spcAft>
                <a:defRPr/>
              </a:pPr>
              <a:t>12</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Blank slide for drafting mapping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03BDD-7029-4717-8BB5-94FFFA19E977}" type="slidenum">
              <a:rPr lang="en-US" smtClean="0"/>
              <a:pPr fontAlgn="base">
                <a:spcBef>
                  <a:spcPct val="0"/>
                </a:spcBef>
                <a:spcAft>
                  <a:spcPct val="0"/>
                </a:spcAft>
                <a:defRPr/>
              </a:pPr>
              <a:t>13</a:t>
            </a:fld>
            <a:endParaRPr 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Blank slide for drafting a body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34476-7408-402B-89A5-34C2A0F0E8AB}" type="slidenum">
              <a:rPr lang="en-US" smtClean="0"/>
              <a:pPr fontAlgn="base">
                <a:spcBef>
                  <a:spcPct val="0"/>
                </a:spcBef>
                <a:spcAft>
                  <a:spcPct val="0"/>
                </a:spcAft>
                <a:defRPr/>
              </a:pPr>
              <a:t>14</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Blank slide for drafting a body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2362200"/>
            <a:ext cx="3505200" cy="830997"/>
          </a:xfrm>
        </p:spPr>
        <p:txBody>
          <a:bodyPr/>
          <a:lstStyle>
            <a:lvl1pPr marL="0" indent="0">
              <a:buFontTx/>
              <a:buNone/>
              <a:defRPr>
                <a:solidFill>
                  <a:srgbClr val="000099"/>
                </a:solidFill>
              </a:defRPr>
            </a:lvl1pPr>
          </a:lstStyle>
          <a:p>
            <a:pPr lvl="0"/>
            <a:r>
              <a:rPr lang="en-US" dirty="0" smtClean="0"/>
              <a:t>Click to edit Master text styles</a:t>
            </a:r>
          </a:p>
        </p:txBody>
      </p:sp>
      <p:sp>
        <p:nvSpPr>
          <p:cNvPr id="4" name="Slide Number Placeholder 5"/>
          <p:cNvSpPr>
            <a:spLocks noGrp="1"/>
          </p:cNvSpPr>
          <p:nvPr>
            <p:ph type="sldNum" sz="quarter" idx="10"/>
          </p:nvPr>
        </p:nvSpPr>
        <p:spPr>
          <a:xfrm>
            <a:off x="76200" y="6416675"/>
            <a:ext cx="2133600" cy="365125"/>
          </a:xfrm>
        </p:spPr>
        <p:txBody>
          <a:bodyPr/>
          <a:lstStyle>
            <a:lvl1pPr algn="l">
              <a:defRPr>
                <a:solidFill>
                  <a:srgbClr val="000099"/>
                </a:solidFill>
              </a:defRPr>
            </a:lvl1pPr>
          </a:lstStyle>
          <a:p>
            <a:pPr>
              <a:defRPr/>
            </a:pPr>
            <a:fld id="{7CBAAE49-C200-4C96-AE0B-44CCCF16AB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C9B81F-C347-4BEF-BFDF-29C42F48304A}" type="datetimeFigureOut">
              <a:rPr lang="en-US" smtClean="0"/>
              <a:pPr/>
              <a:t>9/9/2013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077200" y="6356350"/>
            <a:ext cx="609600" cy="365125"/>
          </a:xfrm>
        </p:spPr>
        <p:txBody>
          <a:bodyPr/>
          <a:lstStyle/>
          <a:p>
            <a:pPr>
              <a:defRPr/>
            </a:pPr>
            <a:fld id="{AE16C0A6-8A9D-4529-8A25-7FF29C73E13F}" type="slidenum">
              <a:rPr lang="en-US" smtClean="0"/>
              <a:pPr>
                <a:defRPr/>
              </a:pPr>
              <a:t>‹#›</a:t>
            </a:fld>
            <a:endParaRPr lang="en-US"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9/9/2013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9/9/2013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7C9B81F-C347-4BEF-BFDF-29C42F48304A}" type="datetimeFigureOut">
              <a:rPr lang="en-US" smtClean="0"/>
              <a:pPr/>
              <a:t>9/9/2013</a:t>
            </a:fld>
            <a:endParaRPr lang="en-US"/>
          </a:p>
        </p:txBody>
      </p:sp>
      <p:sp>
        <p:nvSpPr>
          <p:cNvPr id="19" name="Нижний колонтитул 18"/>
          <p:cNvSpPr>
            <a:spLocks noGrp="1"/>
          </p:cNvSpPr>
          <p:nvPr>
            <p:ph type="ftr" sz="quarter" idx="11"/>
          </p:nvPr>
        </p:nvSpPr>
        <p:spPr/>
        <p:txBody>
          <a:bodyPr/>
          <a:lstStyle/>
          <a:p>
            <a:endParaRPr kumimoji="0" lang="en-US"/>
          </a:p>
        </p:txBody>
      </p:sp>
      <p:sp>
        <p:nvSpPr>
          <p:cNvPr id="27" name="Номер слайда 26"/>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9/9/2013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C9B81F-C347-4BEF-BFDF-29C42F48304A}" type="datetimeFigureOut">
              <a:rPr lang="en-US" smtClean="0"/>
              <a:pPr/>
              <a:t>9/9/2013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9/9/2013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7C9B81F-C347-4BEF-BFDF-29C42F48304A}" type="datetimeFigureOut">
              <a:rPr lang="en-US" smtClean="0"/>
              <a:pPr/>
              <a:t>9/9/2013</a:t>
            </a:fld>
            <a:endParaRPr lang="en-US"/>
          </a:p>
        </p:txBody>
      </p:sp>
      <p:sp>
        <p:nvSpPr>
          <p:cNvPr id="8" name="Нижний колонтитул 7"/>
          <p:cNvSpPr>
            <a:spLocks noGrp="1"/>
          </p:cNvSpPr>
          <p:nvPr>
            <p:ph type="ftr" sz="quarter" idx="11"/>
          </p:nvPr>
        </p:nvSpPr>
        <p:spPr/>
        <p:txBody>
          <a:bodyPr/>
          <a:lstStyle/>
          <a:p>
            <a:endParaRPr kumimoji="0" lang="en-US" dirty="0"/>
          </a:p>
        </p:txBody>
      </p:sp>
      <p:sp>
        <p:nvSpPr>
          <p:cNvPr id="9" name="Номер слайда 8"/>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7C9B81F-C347-4BEF-BFDF-29C42F48304A}" type="datetimeFigureOut">
              <a:rPr lang="en-US" smtClean="0"/>
              <a:pPr/>
              <a:t>9/9/2013</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C9B81F-C347-4BEF-BFDF-29C42F48304A}" type="datetimeFigureOut">
              <a:rPr lang="en-US" smtClean="0"/>
              <a:pPr/>
              <a:t>9/9/2013</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9/9/2013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a:defRPr/>
            </a:pPr>
            <a:fld id="{AE16C0A6-8A9D-4529-8A25-7FF29C73E13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166688"/>
            <a:ext cx="8975725" cy="519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228600" y="3429000"/>
            <a:ext cx="502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b"/>
          <a:lstStyle>
            <a:lvl1pPr algn="r" fontAlgn="auto">
              <a:spcBef>
                <a:spcPts val="0"/>
              </a:spcBef>
              <a:spcAft>
                <a:spcPts val="0"/>
              </a:spcAft>
              <a:defRPr sz="1400">
                <a:latin typeface="Calibri" pitchFamily="34" charset="0"/>
              </a:defRPr>
            </a:lvl1pPr>
          </a:lstStyle>
          <a:p>
            <a:pPr>
              <a:defRPr/>
            </a:pPr>
            <a:fld id="{AE16C0A6-8A9D-4529-8A25-7FF29C73E1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l" rtl="0" eaLnBrk="0" fontAlgn="base" hangingPunct="0">
        <a:spcBef>
          <a:spcPct val="0"/>
        </a:spcBef>
        <a:spcAft>
          <a:spcPct val="0"/>
        </a:spcAft>
        <a:defRPr sz="2800" b="1" kern="1200">
          <a:solidFill>
            <a:schemeClr val="tx1"/>
          </a:solidFill>
          <a:latin typeface="Calibri" pitchFamily="34" charset="0"/>
          <a:ea typeface="+mj-ea"/>
          <a:cs typeface="+mj-cs"/>
        </a:defRPr>
      </a:lvl1pPr>
      <a:lvl2pPr algn="l" rtl="0" eaLnBrk="0" fontAlgn="base" hangingPunct="0">
        <a:spcBef>
          <a:spcPct val="0"/>
        </a:spcBef>
        <a:spcAft>
          <a:spcPct val="0"/>
        </a:spcAft>
        <a:defRPr sz="2800" b="1">
          <a:solidFill>
            <a:schemeClr val="tx1"/>
          </a:solidFill>
          <a:latin typeface="Calibri" pitchFamily="34" charset="0"/>
        </a:defRPr>
      </a:lvl2pPr>
      <a:lvl3pPr algn="l" rtl="0" eaLnBrk="0" fontAlgn="base" hangingPunct="0">
        <a:spcBef>
          <a:spcPct val="0"/>
        </a:spcBef>
        <a:spcAft>
          <a:spcPct val="0"/>
        </a:spcAft>
        <a:defRPr sz="2800" b="1">
          <a:solidFill>
            <a:schemeClr val="tx1"/>
          </a:solidFill>
          <a:latin typeface="Calibri" pitchFamily="34" charset="0"/>
        </a:defRPr>
      </a:lvl3pPr>
      <a:lvl4pPr algn="l" rtl="0" eaLnBrk="0" fontAlgn="base" hangingPunct="0">
        <a:spcBef>
          <a:spcPct val="0"/>
        </a:spcBef>
        <a:spcAft>
          <a:spcPct val="0"/>
        </a:spcAft>
        <a:defRPr sz="2800" b="1">
          <a:solidFill>
            <a:schemeClr val="tx1"/>
          </a:solidFill>
          <a:latin typeface="Calibri" pitchFamily="34" charset="0"/>
        </a:defRPr>
      </a:lvl4pPr>
      <a:lvl5pPr algn="l" rtl="0" eaLnBrk="0" fontAlgn="base" hangingPunct="0">
        <a:spcBef>
          <a:spcPct val="0"/>
        </a:spcBef>
        <a:spcAft>
          <a:spcPct val="0"/>
        </a:spcAft>
        <a:defRPr sz="28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2400" b="1" kern="1200">
          <a:solidFill>
            <a:srgbClr val="000099"/>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9/9/2013</a:t>
            </a:fld>
            <a:endParaRPr lang="en-US" dirty="0">
              <a:solidFill>
                <a:schemeClr val="tx2">
                  <a:shade val="90000"/>
                </a:scheme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E16C0A6-8A9D-4529-8A25-7FF29C73E13F}" type="slidenum">
              <a:rPr lang="en-US" smtClean="0"/>
              <a:pPr>
                <a:defRPr/>
              </a:pPr>
              <a:t>‹#›</a:t>
            </a:fld>
            <a:endParaRPr lang="en-US"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emf"/><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w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algn="r" fontAlgn="base">
              <a:spcBef>
                <a:spcPct val="0"/>
              </a:spcBef>
              <a:spcAft>
                <a:spcPct val="0"/>
              </a:spcAft>
            </a:pPr>
            <a:endParaRPr lang="en-US" smtClean="0"/>
          </a:p>
          <a:p>
            <a:pPr algn="r" fontAlgn="base">
              <a:spcBef>
                <a:spcPct val="0"/>
              </a:spcBef>
              <a:spcAft>
                <a:spcPct val="0"/>
              </a:spcAft>
            </a:pPr>
            <a:endParaRPr lang="en-US" smtClean="0"/>
          </a:p>
        </p:txBody>
      </p:sp>
      <p:sp>
        <p:nvSpPr>
          <p:cNvPr id="3077" name="Text Box 5"/>
          <p:cNvSpPr txBox="1">
            <a:spLocks noChangeArrowheads="1"/>
          </p:cNvSpPr>
          <p:nvPr/>
        </p:nvSpPr>
        <p:spPr bwMode="auto">
          <a:xfrm>
            <a:off x="76200" y="649069"/>
            <a:ext cx="8915400" cy="646331"/>
          </a:xfrm>
          <a:prstGeom prst="rect">
            <a:avLst/>
          </a:prstGeom>
          <a:noFill/>
          <a:ln w="9525">
            <a:noFill/>
            <a:miter lim="800000"/>
            <a:headEnd/>
            <a:tailEnd/>
          </a:ln>
        </p:spPr>
        <p:txBody>
          <a:bodyPr>
            <a:spAutoFit/>
          </a:bodyPr>
          <a:lstStyle/>
          <a:p>
            <a:pPr algn="ctr" eaLnBrk="0" hangingPunct="0"/>
            <a:r>
              <a:rPr lang="en-US" sz="3600" dirty="0" smtClean="0">
                <a:solidFill>
                  <a:schemeClr val="bg1"/>
                </a:solidFill>
              </a:rPr>
              <a:t>Phase portraits of quantum systems</a:t>
            </a:r>
            <a:endParaRPr lang="en-US" sz="3600" dirty="0">
              <a:solidFill>
                <a:schemeClr val="bg1"/>
              </a:solidFill>
            </a:endParaRPr>
          </a:p>
        </p:txBody>
      </p:sp>
      <p:sp>
        <p:nvSpPr>
          <p:cNvPr id="6" name="Rectangle 3"/>
          <p:cNvSpPr txBox="1">
            <a:spLocks noChangeArrowheads="1"/>
          </p:cNvSpPr>
          <p:nvPr/>
        </p:nvSpPr>
        <p:spPr>
          <a:xfrm>
            <a:off x="640557" y="5214950"/>
            <a:ext cx="7786687" cy="648072"/>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800" b="1" i="1" u="sng" strike="noStrike" kern="1200" cap="none" spc="0" normalizeH="0" baseline="0" noProof="0" dirty="0" err="1" smtClean="0">
                <a:ln>
                  <a:noFill/>
                </a:ln>
                <a:solidFill>
                  <a:schemeClr val="bg1"/>
                </a:solidFill>
                <a:effectLst/>
                <a:uLnTx/>
                <a:uFillTx/>
                <a:latin typeface="+mj-lt"/>
                <a:ea typeface="+mn-ea"/>
                <a:cs typeface="+mn-cs"/>
              </a:rPr>
              <a:t>Yu.A</a:t>
            </a:r>
            <a:r>
              <a:rPr kumimoji="0" lang="en-US" sz="2800" b="1" i="1" u="sng" strike="noStrike" kern="1200" cap="none" spc="0" normalizeH="0" baseline="0" noProof="0" dirty="0" smtClean="0">
                <a:ln>
                  <a:noFill/>
                </a:ln>
                <a:solidFill>
                  <a:schemeClr val="bg1"/>
                </a:solidFill>
                <a:effectLst/>
                <a:uLnTx/>
                <a:uFillTx/>
                <a:latin typeface="+mj-lt"/>
                <a:ea typeface="+mn-ea"/>
                <a:cs typeface="+mn-cs"/>
              </a:rPr>
              <a:t>. </a:t>
            </a:r>
            <a:r>
              <a:rPr kumimoji="0" lang="en-US" sz="2800" b="1" i="1" u="sng" strike="noStrike" kern="1200" cap="none" spc="0" normalizeH="0" baseline="0" noProof="0" dirty="0" err="1" smtClean="0">
                <a:ln>
                  <a:noFill/>
                </a:ln>
                <a:solidFill>
                  <a:schemeClr val="bg1"/>
                </a:solidFill>
                <a:effectLst/>
                <a:uLnTx/>
                <a:uFillTx/>
                <a:latin typeface="+mj-lt"/>
                <a:ea typeface="+mn-ea"/>
                <a:cs typeface="+mn-cs"/>
              </a:rPr>
              <a:t>Lashko</a:t>
            </a:r>
            <a:r>
              <a:rPr kumimoji="0" lang="en-US" sz="2800" b="1" i="1" u="sng" strike="noStrike" kern="1200" cap="none" spc="0" normalizeH="0" baseline="0" noProof="0" dirty="0" smtClean="0">
                <a:ln>
                  <a:noFill/>
                </a:ln>
                <a:solidFill>
                  <a:schemeClr val="bg1"/>
                </a:solidFill>
                <a:effectLst/>
                <a:uLnTx/>
                <a:uFillTx/>
                <a:latin typeface="+mj-lt"/>
                <a:ea typeface="+mn-ea"/>
                <a:cs typeface="+mn-cs"/>
              </a:rPr>
              <a:t>,</a:t>
            </a:r>
            <a:r>
              <a:rPr kumimoji="0" lang="en-US" sz="2800" b="1" i="1" u="none" strike="noStrike" kern="1200" cap="none" spc="0" normalizeH="0" baseline="0" noProof="0" dirty="0" smtClean="0">
                <a:ln>
                  <a:noFill/>
                </a:ln>
                <a:solidFill>
                  <a:schemeClr val="bg1"/>
                </a:solidFill>
                <a:effectLst/>
                <a:uLnTx/>
                <a:uFillTx/>
                <a:latin typeface="+mj-lt"/>
                <a:ea typeface="+mn-ea"/>
                <a:cs typeface="+mn-cs"/>
              </a:rPr>
              <a:t> G.F. </a:t>
            </a:r>
            <a:r>
              <a:rPr kumimoji="0" lang="en-US" sz="2800" b="1" i="1" u="none" strike="noStrike" kern="1200" cap="none" spc="0" normalizeH="0" baseline="0" noProof="0" dirty="0" err="1" smtClean="0">
                <a:ln>
                  <a:noFill/>
                </a:ln>
                <a:solidFill>
                  <a:schemeClr val="bg1"/>
                </a:solidFill>
                <a:effectLst/>
                <a:uLnTx/>
                <a:uFillTx/>
                <a:latin typeface="+mj-lt"/>
                <a:ea typeface="+mn-ea"/>
                <a:cs typeface="+mn-cs"/>
              </a:rPr>
              <a:t>Filippov</a:t>
            </a:r>
            <a:r>
              <a:rPr kumimoji="0" lang="en-US" sz="2800" b="1" i="1" u="none" strike="noStrike" kern="1200" cap="none" spc="0" normalizeH="0" baseline="0" noProof="0" dirty="0" smtClean="0">
                <a:ln>
                  <a:noFill/>
                </a:ln>
                <a:solidFill>
                  <a:schemeClr val="bg1"/>
                </a:solidFill>
                <a:effectLst/>
                <a:uLnTx/>
                <a:uFillTx/>
                <a:latin typeface="+mj-lt"/>
                <a:ea typeface="+mn-ea"/>
                <a:cs typeface="+mn-cs"/>
              </a:rPr>
              <a:t>, V.S. </a:t>
            </a:r>
            <a:r>
              <a:rPr kumimoji="0" lang="en-US" sz="2800" b="1" i="1" u="none" strike="noStrike" kern="1200" cap="none" spc="0" normalizeH="0" baseline="0" noProof="0" dirty="0" err="1" smtClean="0">
                <a:ln>
                  <a:noFill/>
                </a:ln>
                <a:solidFill>
                  <a:schemeClr val="bg1"/>
                </a:solidFill>
                <a:effectLst/>
                <a:uLnTx/>
                <a:uFillTx/>
                <a:latin typeface="+mj-lt"/>
                <a:ea typeface="+mn-ea"/>
                <a:cs typeface="+mn-cs"/>
              </a:rPr>
              <a:t>Vasilevsky</a:t>
            </a:r>
            <a:endParaRPr kumimoji="0" lang="uk-UA" sz="2800" b="1" i="1" u="none" strike="noStrike" kern="1200" cap="none" spc="0" normalizeH="0" baseline="0" noProof="0" dirty="0" smtClean="0">
              <a:ln>
                <a:noFill/>
              </a:ln>
              <a:solidFill>
                <a:schemeClr val="bg1"/>
              </a:solidFill>
              <a:effectLst/>
              <a:uLnTx/>
              <a:uFillTx/>
              <a:latin typeface="+mj-lt"/>
              <a:ea typeface="+mn-ea"/>
              <a:cs typeface="+mn-cs"/>
            </a:endParaRPr>
          </a:p>
        </p:txBody>
      </p:sp>
      <p:pic>
        <p:nvPicPr>
          <p:cNvPr id="8" name="Picture 9" descr="logo"/>
          <p:cNvPicPr>
            <a:picLocks noChangeAspect="1" noChangeArrowheads="1"/>
          </p:cNvPicPr>
          <p:nvPr/>
        </p:nvPicPr>
        <p:blipFill>
          <a:blip r:embed="rId3" cstate="print"/>
          <a:srcRect/>
          <a:stretch>
            <a:fillRect/>
          </a:stretch>
        </p:blipFill>
        <p:spPr bwMode="auto">
          <a:xfrm>
            <a:off x="7825102" y="6000768"/>
            <a:ext cx="1318475" cy="857009"/>
          </a:xfrm>
          <a:prstGeom prst="rect">
            <a:avLst/>
          </a:prstGeom>
          <a:noFill/>
          <a:ln w="9525">
            <a:noFill/>
            <a:miter lim="800000"/>
            <a:headEnd/>
            <a:tailEnd/>
          </a:ln>
        </p:spPr>
      </p:pic>
      <p:sp>
        <p:nvSpPr>
          <p:cNvPr id="9" name="Прямоугольник 8"/>
          <p:cNvSpPr/>
          <p:nvPr/>
        </p:nvSpPr>
        <p:spPr>
          <a:xfrm>
            <a:off x="1113520" y="6019800"/>
            <a:ext cx="6840760" cy="830997"/>
          </a:xfrm>
          <a:prstGeom prst="rect">
            <a:avLst/>
          </a:prstGeom>
        </p:spPr>
        <p:txBody>
          <a:bodyPr wrap="square">
            <a:spAutoFit/>
          </a:bodyPr>
          <a:lstStyle/>
          <a:p>
            <a:pPr algn="ctr"/>
            <a:r>
              <a:rPr lang="uk-UA" sz="2400" b="0" dirty="0" err="1" smtClean="0">
                <a:solidFill>
                  <a:schemeClr val="bg1"/>
                </a:solidFill>
                <a:latin typeface="+mj-lt"/>
              </a:rPr>
              <a:t>Bogolyubov</a:t>
            </a:r>
            <a:r>
              <a:rPr lang="uk-UA" sz="2400" b="0" dirty="0" smtClean="0">
                <a:solidFill>
                  <a:schemeClr val="bg1"/>
                </a:solidFill>
                <a:latin typeface="+mj-lt"/>
              </a:rPr>
              <a:t> </a:t>
            </a:r>
            <a:r>
              <a:rPr lang="uk-UA" sz="2400" b="0" dirty="0" err="1" smtClean="0">
                <a:solidFill>
                  <a:schemeClr val="bg1"/>
                </a:solidFill>
                <a:latin typeface="+mj-lt"/>
              </a:rPr>
              <a:t>Institute</a:t>
            </a:r>
            <a:r>
              <a:rPr lang="uk-UA" sz="2400" b="0" dirty="0" smtClean="0">
                <a:solidFill>
                  <a:schemeClr val="bg1"/>
                </a:solidFill>
                <a:latin typeface="+mj-lt"/>
              </a:rPr>
              <a:t> </a:t>
            </a:r>
            <a:r>
              <a:rPr lang="uk-UA" sz="2400" b="0" dirty="0" err="1" smtClean="0">
                <a:solidFill>
                  <a:schemeClr val="bg1"/>
                </a:solidFill>
                <a:latin typeface="+mj-lt"/>
              </a:rPr>
              <a:t>for</a:t>
            </a:r>
            <a:r>
              <a:rPr lang="uk-UA" sz="2400" b="0" dirty="0" smtClean="0">
                <a:solidFill>
                  <a:schemeClr val="bg1"/>
                </a:solidFill>
                <a:latin typeface="+mj-lt"/>
              </a:rPr>
              <a:t> </a:t>
            </a:r>
            <a:r>
              <a:rPr lang="uk-UA" sz="2400" b="0" dirty="0" err="1" smtClean="0">
                <a:solidFill>
                  <a:schemeClr val="bg1"/>
                </a:solidFill>
                <a:latin typeface="+mj-lt"/>
              </a:rPr>
              <a:t>Theoretical</a:t>
            </a:r>
            <a:r>
              <a:rPr lang="uk-UA" sz="2400" b="0" dirty="0" smtClean="0">
                <a:solidFill>
                  <a:schemeClr val="bg1"/>
                </a:solidFill>
                <a:latin typeface="+mj-lt"/>
              </a:rPr>
              <a:t> </a:t>
            </a:r>
            <a:r>
              <a:rPr lang="uk-UA" sz="2400" b="0" dirty="0" err="1" smtClean="0">
                <a:solidFill>
                  <a:schemeClr val="bg1"/>
                </a:solidFill>
                <a:latin typeface="+mj-lt"/>
              </a:rPr>
              <a:t>Physics</a:t>
            </a:r>
            <a:r>
              <a:rPr lang="uk-UA" sz="2400" b="0" dirty="0" smtClean="0">
                <a:solidFill>
                  <a:schemeClr val="bg1"/>
                </a:solidFill>
                <a:latin typeface="+mj-lt"/>
              </a:rPr>
              <a:t>, </a:t>
            </a:r>
            <a:endParaRPr lang="en-US" sz="2400" b="0" dirty="0" smtClean="0">
              <a:solidFill>
                <a:schemeClr val="bg1"/>
              </a:solidFill>
              <a:latin typeface="+mj-lt"/>
            </a:endParaRPr>
          </a:p>
          <a:p>
            <a:pPr algn="ctr"/>
            <a:r>
              <a:rPr lang="uk-UA" sz="2400" b="0" dirty="0" err="1" smtClean="0">
                <a:solidFill>
                  <a:schemeClr val="bg1"/>
                </a:solidFill>
                <a:latin typeface="+mj-lt"/>
              </a:rPr>
              <a:t>Kiev</a:t>
            </a:r>
            <a:r>
              <a:rPr lang="uk-UA" sz="2400" b="0" dirty="0" smtClean="0">
                <a:solidFill>
                  <a:schemeClr val="bg1"/>
                </a:solidFill>
                <a:latin typeface="+mj-lt"/>
              </a:rPr>
              <a:t>, </a:t>
            </a:r>
            <a:r>
              <a:rPr lang="uk-UA" sz="2400" b="0" dirty="0" err="1" smtClean="0">
                <a:solidFill>
                  <a:schemeClr val="bg1"/>
                </a:solidFill>
                <a:latin typeface="+mj-lt"/>
              </a:rPr>
              <a:t>Ukraine</a:t>
            </a:r>
            <a:endParaRPr lang="uk-UA" sz="2400" b="0" dirty="0" smtClean="0">
              <a:solidFill>
                <a:schemeClr val="bg1"/>
              </a:solidFill>
              <a:latin typeface="+mj-lt"/>
            </a:endParaRPr>
          </a:p>
        </p:txBody>
      </p:sp>
      <p:pic>
        <p:nvPicPr>
          <p:cNvPr id="13" name="Рисунок 12" descr="EFB22.png"/>
          <p:cNvPicPr>
            <a:picLocks noChangeAspect="1"/>
          </p:cNvPicPr>
          <p:nvPr/>
        </p:nvPicPr>
        <p:blipFill>
          <a:blip r:embed="rId4" cstate="print"/>
          <a:stretch>
            <a:fillRect/>
          </a:stretch>
        </p:blipFill>
        <p:spPr>
          <a:xfrm>
            <a:off x="0" y="6032225"/>
            <a:ext cx="1469010" cy="825775"/>
          </a:xfrm>
          <a:prstGeom prst="rect">
            <a:avLst/>
          </a:prstGeom>
          <a:solidFill>
            <a:schemeClr val="tx1"/>
          </a:solidFill>
        </p:spPr>
      </p:pic>
      <p:pic>
        <p:nvPicPr>
          <p:cNvPr id="10" name="Picture 9"/>
          <p:cNvPicPr/>
          <p:nvPr/>
        </p:nvPicPr>
        <p:blipFill>
          <a:blip r:embed="rId5" cstate="print"/>
          <a:srcRect/>
          <a:stretch>
            <a:fillRect/>
          </a:stretch>
        </p:blipFill>
        <p:spPr bwMode="auto">
          <a:xfrm>
            <a:off x="2286000" y="1600200"/>
            <a:ext cx="44958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220200" cy="954107"/>
          </a:xfrm>
        </p:spPr>
        <p:txBody>
          <a:bodyPr/>
          <a:lstStyle/>
          <a:p>
            <a:pPr eaLnBrk="1" hangingPunct="1"/>
            <a:r>
              <a:rPr lang="en-US" dirty="0" smtClean="0"/>
              <a:t>Symmetry requirements lead to some oscillations </a:t>
            </a:r>
            <a:br>
              <a:rPr lang="en-US" dirty="0" smtClean="0"/>
            </a:br>
            <a:r>
              <a:rPr lang="en-US" dirty="0" smtClean="0"/>
              <a:t>which are smoothed with increasing energy</a:t>
            </a:r>
            <a:endParaRPr lang="uk-UA" dirty="0" smtClean="0">
              <a:latin typeface="Times New Roman" pitchFamily="18" charset="0"/>
            </a:endParaRPr>
          </a:p>
        </p:txBody>
      </p:sp>
      <p:grpSp>
        <p:nvGrpSpPr>
          <p:cNvPr id="21" name="Group 20"/>
          <p:cNvGrpSpPr/>
          <p:nvPr/>
        </p:nvGrpSpPr>
        <p:grpSpPr>
          <a:xfrm>
            <a:off x="0" y="838200"/>
            <a:ext cx="5657850" cy="5029200"/>
            <a:chOff x="0" y="838200"/>
            <a:chExt cx="5657850" cy="5029200"/>
          </a:xfrm>
        </p:grpSpPr>
        <p:pic>
          <p:nvPicPr>
            <p:cNvPr id="14" name="Picture 13"/>
            <p:cNvPicPr/>
            <p:nvPr/>
          </p:nvPicPr>
          <p:blipFill>
            <a:blip r:embed="rId2" cstate="print"/>
            <a:srcRect/>
            <a:stretch>
              <a:fillRect/>
            </a:stretch>
          </p:blipFill>
          <p:spPr bwMode="auto">
            <a:xfrm>
              <a:off x="0" y="1905000"/>
              <a:ext cx="4876800" cy="3962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838200"/>
              <a:ext cx="5657850" cy="676275"/>
            </a:xfrm>
            <a:prstGeom prst="rect">
              <a:avLst/>
            </a:prstGeom>
            <a:noFill/>
            <a:ln w="9525">
              <a:noFill/>
              <a:miter lim="800000"/>
              <a:headEnd/>
              <a:tailEnd/>
            </a:ln>
            <a:effectLst/>
          </p:spPr>
        </p:pic>
      </p:grpSp>
      <p:sp>
        <p:nvSpPr>
          <p:cNvPr id="17" name="Прямоугольник 16"/>
          <p:cNvSpPr/>
          <p:nvPr/>
        </p:nvSpPr>
        <p:spPr>
          <a:xfrm>
            <a:off x="1005994" y="5950803"/>
            <a:ext cx="7147406" cy="830997"/>
          </a:xfrm>
          <a:prstGeom prst="rect">
            <a:avLst/>
          </a:prstGeom>
        </p:spPr>
        <p:txBody>
          <a:bodyPr wrap="none">
            <a:spAutoFit/>
          </a:bodyPr>
          <a:lstStyle/>
          <a:p>
            <a:pPr algn="ctr"/>
            <a:r>
              <a:rPr lang="en-US" sz="2400" dirty="0" smtClean="0"/>
              <a:t>Phase portrait and phase trajectories of a free particle </a:t>
            </a:r>
          </a:p>
          <a:p>
            <a:pPr algn="ctr"/>
            <a:r>
              <a:rPr lang="en-US" sz="2400" dirty="0" smtClean="0"/>
              <a:t>with energy</a:t>
            </a:r>
            <a:r>
              <a:rPr lang="ru-RU" sz="2400" dirty="0" smtClean="0"/>
              <a:t> </a:t>
            </a:r>
            <a:r>
              <a:rPr lang="en-US" sz="2400" dirty="0" smtClean="0">
                <a:latin typeface="Times New Roman" pitchFamily="18" charset="0"/>
              </a:rPr>
              <a:t>E</a:t>
            </a:r>
            <a:r>
              <a:rPr lang="ru-RU" sz="2400" dirty="0" smtClean="0">
                <a:latin typeface="Times New Roman" pitchFamily="18" charset="0"/>
              </a:rPr>
              <a:t>=</a:t>
            </a:r>
            <a:r>
              <a:rPr lang="en-US" sz="2400" dirty="0" smtClean="0">
                <a:latin typeface="Times New Roman" pitchFamily="18" charset="0"/>
              </a:rPr>
              <a:t>k</a:t>
            </a:r>
            <a:r>
              <a:rPr lang="en-US" sz="2400" baseline="30000" dirty="0" smtClean="0">
                <a:latin typeface="Times New Roman" pitchFamily="18" charset="0"/>
              </a:rPr>
              <a:t>2</a:t>
            </a:r>
            <a:r>
              <a:rPr lang="en-US" sz="2400" dirty="0" smtClean="0">
                <a:latin typeface="Times New Roman" pitchFamily="18" charset="0"/>
              </a:rPr>
              <a:t>/2</a:t>
            </a:r>
            <a:r>
              <a:rPr lang="en-US" sz="2400" dirty="0" smtClean="0"/>
              <a:t>, </a:t>
            </a:r>
            <a:r>
              <a:rPr lang="en-US" sz="2400" dirty="0" smtClean="0">
                <a:latin typeface="Times New Roman" pitchFamily="18" charset="0"/>
              </a:rPr>
              <a:t>k</a:t>
            </a:r>
            <a:r>
              <a:rPr lang="ru-RU" sz="2400" dirty="0" smtClean="0">
                <a:latin typeface="Times New Roman" pitchFamily="18" charset="0"/>
              </a:rPr>
              <a:t>=1</a:t>
            </a:r>
            <a:r>
              <a:rPr lang="en-US" sz="2400" dirty="0" smtClean="0">
                <a:latin typeface="Times New Roman" pitchFamily="18" charset="0"/>
              </a:rPr>
              <a:t>.5 </a:t>
            </a:r>
            <a:r>
              <a:rPr lang="en-US" sz="2400" dirty="0" smtClean="0"/>
              <a:t>and </a:t>
            </a:r>
            <a:r>
              <a:rPr lang="en-US" sz="2400" dirty="0" smtClean="0">
                <a:solidFill>
                  <a:srgbClr val="00B050"/>
                </a:solidFill>
              </a:rPr>
              <a:t>negative parity </a:t>
            </a:r>
            <a:endParaRPr lang="uk-UA" sz="2400" dirty="0">
              <a:solidFill>
                <a:srgbClr val="00B050"/>
              </a:solidFill>
            </a:endParaRPr>
          </a:p>
        </p:txBody>
      </p:sp>
      <p:grpSp>
        <p:nvGrpSpPr>
          <p:cNvPr id="22" name="Group 21"/>
          <p:cNvGrpSpPr/>
          <p:nvPr/>
        </p:nvGrpSpPr>
        <p:grpSpPr>
          <a:xfrm>
            <a:off x="4933950" y="1066800"/>
            <a:ext cx="4210050" cy="4819710"/>
            <a:chOff x="4933950" y="1066800"/>
            <a:chExt cx="4210050" cy="4819710"/>
          </a:xfrm>
        </p:grpSpPr>
        <p:pic>
          <p:nvPicPr>
            <p:cNvPr id="11" name="Picture 11"/>
            <p:cNvPicPr>
              <a:picLocks noChangeAspect="1" noChangeArrowheads="1"/>
            </p:cNvPicPr>
            <p:nvPr/>
          </p:nvPicPr>
          <p:blipFill>
            <a:blip r:embed="rId4" cstate="print"/>
            <a:srcRect/>
            <a:stretch>
              <a:fillRect/>
            </a:stretch>
          </p:blipFill>
          <p:spPr bwMode="auto">
            <a:xfrm>
              <a:off x="7086600" y="1066800"/>
              <a:ext cx="1647825" cy="323850"/>
            </a:xfrm>
            <a:prstGeom prst="rect">
              <a:avLst/>
            </a:prstGeom>
            <a:noFill/>
            <a:ln w="9525">
              <a:noFill/>
              <a:miter lim="800000"/>
              <a:headEnd/>
              <a:tailEnd/>
            </a:ln>
            <a:effectLst/>
          </p:spPr>
        </p:pic>
        <p:grpSp>
          <p:nvGrpSpPr>
            <p:cNvPr id="20" name="Group 19"/>
            <p:cNvGrpSpPr/>
            <p:nvPr/>
          </p:nvGrpSpPr>
          <p:grpSpPr>
            <a:xfrm>
              <a:off x="4933950" y="1524000"/>
              <a:ext cx="4210050" cy="4362510"/>
              <a:chOff x="4933950" y="1524000"/>
              <a:chExt cx="4210050" cy="4362510"/>
            </a:xfrm>
          </p:grpSpPr>
          <p:pic>
            <p:nvPicPr>
              <p:cNvPr id="15" name="Picture 14"/>
              <p:cNvPicPr/>
              <p:nvPr/>
            </p:nvPicPr>
            <p:blipFill>
              <a:blip r:embed="rId5" cstate="print"/>
              <a:srcRect/>
              <a:stretch>
                <a:fillRect/>
              </a:stretch>
            </p:blipFill>
            <p:spPr bwMode="auto">
              <a:xfrm>
                <a:off x="5083810" y="1524000"/>
                <a:ext cx="4060190" cy="4008755"/>
              </a:xfrm>
              <a:prstGeom prst="rect">
                <a:avLst/>
              </a:prstGeom>
              <a:noFill/>
              <a:ln w="9525">
                <a:noFill/>
                <a:miter lim="800000"/>
                <a:headEnd/>
                <a:tailEnd/>
              </a:ln>
            </p:spPr>
          </p:pic>
          <p:sp>
            <p:nvSpPr>
              <p:cNvPr id="8" name="TextBox 6"/>
              <p:cNvSpPr txBox="1">
                <a:spLocks noChangeArrowheads="1"/>
              </p:cNvSpPr>
              <p:nvPr/>
            </p:nvSpPr>
            <p:spPr bwMode="auto">
              <a:xfrm>
                <a:off x="4933950" y="318135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9" name="Rectangle 7"/>
              <p:cNvSpPr>
                <a:spLocks noChangeArrowheads="1"/>
              </p:cNvSpPr>
              <p:nvPr/>
            </p:nvSpPr>
            <p:spPr bwMode="auto">
              <a:xfrm>
                <a:off x="7086600" y="5486400"/>
                <a:ext cx="284163" cy="400110"/>
              </a:xfrm>
              <a:prstGeom prst="rect">
                <a:avLst/>
              </a:prstGeom>
              <a:noFill/>
              <a:ln w="9525">
                <a:noFill/>
                <a:miter lim="800000"/>
                <a:headEnd/>
                <a:tailEnd/>
              </a:ln>
            </p:spPr>
            <p:txBody>
              <a:bodyPr wrap="squar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grpSp>
            <p:nvGrpSpPr>
              <p:cNvPr id="19" name="Group 18"/>
              <p:cNvGrpSpPr/>
              <p:nvPr/>
            </p:nvGrpSpPr>
            <p:grpSpPr>
              <a:xfrm>
                <a:off x="6934200" y="4648200"/>
                <a:ext cx="914400" cy="381000"/>
                <a:chOff x="6934200" y="4648200"/>
                <a:chExt cx="914400" cy="381000"/>
              </a:xfrm>
            </p:grpSpPr>
            <p:sp>
              <p:nvSpPr>
                <p:cNvPr id="13" name="Rectangle 12"/>
                <p:cNvSpPr/>
                <p:nvPr/>
              </p:nvSpPr>
              <p:spPr>
                <a:xfrm>
                  <a:off x="6934200" y="4648200"/>
                  <a:ext cx="914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7409" name="Picture 1"/>
                <p:cNvPicPr>
                  <a:picLocks noChangeAspect="1" noChangeArrowheads="1"/>
                </p:cNvPicPr>
                <p:nvPr/>
              </p:nvPicPr>
              <p:blipFill>
                <a:blip r:embed="rId6" cstate="print"/>
                <a:srcRect/>
                <a:stretch>
                  <a:fillRect/>
                </a:stretch>
              </p:blipFill>
              <p:spPr bwMode="auto">
                <a:xfrm>
                  <a:off x="7001436" y="4686300"/>
                  <a:ext cx="770964" cy="304800"/>
                </a:xfrm>
                <a:prstGeom prst="rect">
                  <a:avLst/>
                </a:prstGeom>
                <a:noFill/>
                <a:ln w="9525">
                  <a:noFill/>
                  <a:miter lim="800000"/>
                  <a:headEnd/>
                  <a:tailEnd/>
                </a:ln>
                <a:effectLst/>
              </p:spPr>
            </p:pic>
          </p:grpSp>
        </p:grpSp>
      </p:grpSp>
      <p:sp>
        <p:nvSpPr>
          <p:cNvPr id="23"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10</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448800" cy="1692771"/>
          </a:xfrm>
        </p:spPr>
        <p:txBody>
          <a:bodyPr/>
          <a:lstStyle/>
          <a:p>
            <a:r>
              <a:rPr lang="en-US" sz="2600" dirty="0" smtClean="0"/>
              <a:t>Positions of the maxima</a:t>
            </a:r>
            <a:r>
              <a:rPr lang="ru-RU" sz="2600" dirty="0" smtClean="0"/>
              <a:t> </a:t>
            </a:r>
            <a:r>
              <a:rPr lang="en-US" sz="2600" dirty="0" smtClean="0"/>
              <a:t>of the density distribution </a:t>
            </a:r>
            <a:r>
              <a:rPr lang="ru-RU" sz="2600" i="1" dirty="0" err="1" smtClean="0">
                <a:latin typeface="Times New Roman" pitchFamily="18" charset="0"/>
                <a:cs typeface="Times New Roman" pitchFamily="18" charset="0"/>
              </a:rPr>
              <a:t>ρ</a:t>
            </a:r>
            <a:r>
              <a:rPr lang="en-US" sz="2600" i="1" baseline="-25000" dirty="0" smtClean="0">
                <a:latin typeface="Times New Roman" pitchFamily="18" charset="0"/>
                <a:cs typeface="Times New Roman" pitchFamily="18" charset="0"/>
              </a:rPr>
              <a:t>k</a:t>
            </a:r>
            <a:r>
              <a:rPr lang="ru-RU" sz="2600" i="1" dirty="0" smtClean="0">
                <a:latin typeface="Times New Roman" pitchFamily="18" charset="0"/>
                <a:cs typeface="Times New Roman" pitchFamily="18" charset="0"/>
              </a:rPr>
              <a:t>(ξ,η=</a:t>
            </a:r>
            <a:r>
              <a:rPr lang="en-US" sz="2600" i="1" dirty="0" smtClean="0">
                <a:latin typeface="Times New Roman" pitchFamily="18" charset="0"/>
                <a:cs typeface="Times New Roman" pitchFamily="18" charset="0"/>
              </a:rPr>
              <a:t>k</a:t>
            </a:r>
            <a:r>
              <a:rPr lang="ru-RU" sz="2600" i="1"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 </a:t>
            </a:r>
            <a:r>
              <a:rPr lang="en-US" sz="2600" dirty="0" smtClean="0"/>
              <a:t>in the </a:t>
            </a:r>
            <a:r>
              <a:rPr lang="en-US" sz="2600" dirty="0" err="1" smtClean="0"/>
              <a:t>Fock-Bargmann</a:t>
            </a:r>
            <a:r>
              <a:rPr lang="en-US" sz="2600" dirty="0" smtClean="0"/>
              <a:t> space and in the coordinate space </a:t>
            </a:r>
            <a:r>
              <a:rPr lang="ru-RU" sz="2600" i="1" dirty="0" err="1" smtClean="0">
                <a:latin typeface="Times New Roman" pitchFamily="18" charset="0"/>
                <a:cs typeface="Times New Roman" pitchFamily="18" charset="0"/>
              </a:rPr>
              <a:t>ρ</a:t>
            </a:r>
            <a:r>
              <a:rPr lang="en-US" sz="2600" i="1" baseline="-25000" dirty="0" smtClean="0">
                <a:latin typeface="Times New Roman" pitchFamily="18" charset="0"/>
                <a:cs typeface="Times New Roman" pitchFamily="18" charset="0"/>
              </a:rPr>
              <a:t>k</a:t>
            </a:r>
            <a:r>
              <a:rPr lang="ru-RU" sz="2600" i="1" dirty="0" smtClean="0">
                <a:latin typeface="Times New Roman" pitchFamily="18" charset="0"/>
                <a:cs typeface="Times New Roman" pitchFamily="18" charset="0"/>
              </a:rPr>
              <a:t>(</a:t>
            </a:r>
            <a:r>
              <a:rPr lang="en-US" sz="2600" i="1" dirty="0" smtClean="0">
                <a:latin typeface="Times New Roman" pitchFamily="18" charset="0"/>
                <a:cs typeface="Times New Roman" pitchFamily="18" charset="0"/>
              </a:rPr>
              <a:t>x</a:t>
            </a:r>
            <a:r>
              <a:rPr lang="ru-RU" sz="2600" i="1" dirty="0" smtClean="0">
                <a:latin typeface="Times New Roman" pitchFamily="18" charset="0"/>
                <a:cs typeface="Times New Roman" pitchFamily="18" charset="0"/>
              </a:rPr>
              <a:t>)=</a:t>
            </a:r>
            <a:r>
              <a:rPr lang="en-US" sz="2600" i="1" dirty="0" smtClean="0">
                <a:latin typeface="Times New Roman" pitchFamily="18" charset="0"/>
                <a:cs typeface="Times New Roman" pitchFamily="18" charset="0"/>
              </a:rPr>
              <a:t>Sin</a:t>
            </a:r>
            <a:r>
              <a:rPr lang="ru-RU" sz="2600" i="1" baseline="30000" dirty="0" smtClean="0">
                <a:latin typeface="Times New Roman" pitchFamily="18" charset="0"/>
                <a:cs typeface="Times New Roman" pitchFamily="18" charset="0"/>
              </a:rPr>
              <a:t>2</a:t>
            </a:r>
            <a:r>
              <a:rPr lang="ru-RU" sz="2600" i="1" dirty="0" smtClean="0">
                <a:latin typeface="Times New Roman" pitchFamily="18" charset="0"/>
                <a:cs typeface="Times New Roman" pitchFamily="18" charset="0"/>
              </a:rPr>
              <a:t>(</a:t>
            </a:r>
            <a:r>
              <a:rPr lang="en-US" sz="2600" i="1" dirty="0" err="1" smtClean="0">
                <a:latin typeface="Times New Roman" pitchFamily="18" charset="0"/>
                <a:cs typeface="Times New Roman" pitchFamily="18" charset="0"/>
              </a:rPr>
              <a:t>kx</a:t>
            </a:r>
            <a:r>
              <a:rPr lang="ru-RU" sz="2600" i="1" dirty="0" smtClean="0">
                <a:latin typeface="Times New Roman" pitchFamily="18" charset="0"/>
                <a:cs typeface="Times New Roman" pitchFamily="18" charset="0"/>
              </a:rPr>
              <a:t>) </a:t>
            </a:r>
            <a:r>
              <a:rPr lang="en-US" sz="2600" dirty="0" smtClean="0"/>
              <a:t>are the same, but the amplitude of oscillations are different</a:t>
            </a:r>
            <a:r>
              <a:rPr lang="en-US" sz="2600" i="1" dirty="0" smtClean="0"/>
              <a:t> </a:t>
            </a:r>
            <a:endParaRPr lang="uk-UA" sz="2600" dirty="0"/>
          </a:p>
        </p:txBody>
      </p:sp>
      <p:grpSp>
        <p:nvGrpSpPr>
          <p:cNvPr id="7" name="Group 6"/>
          <p:cNvGrpSpPr/>
          <p:nvPr/>
        </p:nvGrpSpPr>
        <p:grpSpPr>
          <a:xfrm>
            <a:off x="838200" y="1524000"/>
            <a:ext cx="8438850" cy="5029200"/>
            <a:chOff x="838200" y="1524000"/>
            <a:chExt cx="8438850" cy="5029200"/>
          </a:xfrm>
        </p:grpSpPr>
        <p:pic>
          <p:nvPicPr>
            <p:cNvPr id="4" name="Picture 3"/>
            <p:cNvPicPr/>
            <p:nvPr/>
          </p:nvPicPr>
          <p:blipFill>
            <a:blip r:embed="rId2" cstate="print"/>
            <a:srcRect/>
            <a:stretch>
              <a:fillRect/>
            </a:stretch>
          </p:blipFill>
          <p:spPr bwMode="auto">
            <a:xfrm>
              <a:off x="838200" y="1524000"/>
              <a:ext cx="6934200" cy="5029200"/>
            </a:xfrm>
            <a:prstGeom prst="rect">
              <a:avLst/>
            </a:prstGeom>
            <a:noFill/>
            <a:ln w="9525">
              <a:noFill/>
              <a:miter lim="800000"/>
              <a:headEnd/>
              <a:tailEnd/>
            </a:ln>
          </p:spPr>
        </p:pic>
        <p:sp>
          <p:nvSpPr>
            <p:cNvPr id="5" name="Прямоугольник 4"/>
            <p:cNvSpPr/>
            <p:nvPr/>
          </p:nvSpPr>
          <p:spPr>
            <a:xfrm>
              <a:off x="3984339" y="1600200"/>
              <a:ext cx="1439818" cy="461665"/>
            </a:xfrm>
            <a:prstGeom prst="rect">
              <a:avLst/>
            </a:prstGeom>
          </p:spPr>
          <p:txBody>
            <a:bodyPr wrap="none">
              <a:spAutoFit/>
            </a:bodyPr>
            <a:lstStyle/>
            <a:p>
              <a:r>
                <a:rPr lang="ru-RU" sz="2400" i="1" dirty="0" err="1" smtClean="0">
                  <a:latin typeface="Times New Roman" pitchFamily="18" charset="0"/>
                  <a:cs typeface="Times New Roman" pitchFamily="18" charset="0"/>
                </a:rPr>
                <a:t>ρ</a:t>
              </a:r>
              <a:r>
                <a:rPr lang="en-US" sz="2400" i="1" baseline="-25000" dirty="0" smtClean="0">
                  <a:latin typeface="Times New Roman" pitchFamily="18" charset="0"/>
                  <a:cs typeface="Times New Roman" pitchFamily="18" charset="0"/>
                </a:rPr>
                <a:t>k</a:t>
              </a:r>
              <a:r>
                <a:rPr lang="ru-RU" sz="2400" i="1" dirty="0" err="1" smtClean="0">
                  <a:latin typeface="Times New Roman" pitchFamily="18" charset="0"/>
                  <a:cs typeface="Times New Roman" pitchFamily="18" charset="0"/>
                </a:rPr>
                <a:t>(ξ,η=</a:t>
              </a:r>
              <a:r>
                <a:rPr lang="en-US" sz="2400" i="1" dirty="0" smtClean="0">
                  <a:latin typeface="Times New Roman" pitchFamily="18" charset="0"/>
                  <a:cs typeface="Times New Roman" pitchFamily="18" charset="0"/>
                </a:rPr>
                <a:t>k</a:t>
              </a:r>
              <a:r>
                <a:rPr lang="ru-RU" sz="2400"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endParaRPr lang="uk-UA" sz="2400" dirty="0">
                <a:latin typeface="Times New Roman" pitchFamily="18" charset="0"/>
                <a:cs typeface="Times New Roman" pitchFamily="18" charset="0"/>
              </a:endParaRPr>
            </a:p>
          </p:txBody>
        </p:sp>
        <p:sp>
          <p:nvSpPr>
            <p:cNvPr id="6" name="Прямоугольник 5"/>
            <p:cNvSpPr/>
            <p:nvPr/>
          </p:nvSpPr>
          <p:spPr>
            <a:xfrm>
              <a:off x="7176795" y="3228945"/>
              <a:ext cx="2100255" cy="461665"/>
            </a:xfrm>
            <a:prstGeom prst="rect">
              <a:avLst/>
            </a:prstGeom>
          </p:spPr>
          <p:txBody>
            <a:bodyPr wrap="none">
              <a:spAutoFit/>
            </a:bodyPr>
            <a:lstStyle/>
            <a:p>
              <a:r>
                <a:rPr lang="ru-RU" sz="2400" i="1" dirty="0" err="1" smtClean="0">
                  <a:solidFill>
                    <a:schemeClr val="accent2">
                      <a:lumMod val="75000"/>
                    </a:schemeClr>
                  </a:solidFill>
                  <a:latin typeface="Times New Roman" pitchFamily="18" charset="0"/>
                  <a:cs typeface="Times New Roman" pitchFamily="18" charset="0"/>
                </a:rPr>
                <a:t>ρ</a:t>
              </a:r>
              <a:r>
                <a:rPr lang="en-US" sz="2400" i="1" baseline="-25000" dirty="0" smtClean="0">
                  <a:solidFill>
                    <a:schemeClr val="accent2">
                      <a:lumMod val="75000"/>
                    </a:schemeClr>
                  </a:solidFill>
                  <a:latin typeface="Times New Roman" pitchFamily="18" charset="0"/>
                  <a:cs typeface="Times New Roman" pitchFamily="18" charset="0"/>
                </a:rPr>
                <a:t>k</a:t>
              </a:r>
              <a:r>
                <a:rPr lang="ru-RU" sz="2400" i="1" dirty="0" smtClean="0">
                  <a:solidFill>
                    <a:schemeClr val="accent2">
                      <a:lumMod val="75000"/>
                    </a:schemeClr>
                  </a:solidFill>
                  <a:latin typeface="Times New Roman" pitchFamily="18" charset="0"/>
                  <a:cs typeface="Times New Roman" pitchFamily="18" charset="0"/>
                </a:rPr>
                <a:t>(</a:t>
              </a:r>
              <a:r>
                <a:rPr lang="en-US" sz="2400" i="1" dirty="0" smtClean="0">
                  <a:solidFill>
                    <a:schemeClr val="accent2">
                      <a:lumMod val="75000"/>
                    </a:schemeClr>
                  </a:solidFill>
                  <a:latin typeface="Times New Roman" pitchFamily="18" charset="0"/>
                  <a:cs typeface="Times New Roman" pitchFamily="18" charset="0"/>
                </a:rPr>
                <a:t>x</a:t>
              </a:r>
              <a:r>
                <a:rPr lang="ru-RU" sz="2400" i="1" dirty="0" smtClean="0">
                  <a:solidFill>
                    <a:schemeClr val="accent2">
                      <a:lumMod val="75000"/>
                    </a:schemeClr>
                  </a:solidFill>
                  <a:latin typeface="Times New Roman" pitchFamily="18" charset="0"/>
                  <a:cs typeface="Times New Roman" pitchFamily="18" charset="0"/>
                </a:rPr>
                <a:t>)=</a:t>
              </a:r>
              <a:r>
                <a:rPr lang="en-US" sz="2400" i="1" dirty="0" smtClean="0">
                  <a:solidFill>
                    <a:schemeClr val="accent2">
                      <a:lumMod val="75000"/>
                    </a:schemeClr>
                  </a:solidFill>
                  <a:latin typeface="Times New Roman" pitchFamily="18" charset="0"/>
                  <a:cs typeface="Times New Roman" pitchFamily="18" charset="0"/>
                </a:rPr>
                <a:t>Sin</a:t>
              </a:r>
              <a:r>
                <a:rPr lang="ru-RU" sz="2400" i="1" baseline="30000" dirty="0" smtClean="0">
                  <a:solidFill>
                    <a:schemeClr val="accent2">
                      <a:lumMod val="75000"/>
                    </a:schemeClr>
                  </a:solidFill>
                  <a:latin typeface="Times New Roman" pitchFamily="18" charset="0"/>
                  <a:cs typeface="Times New Roman" pitchFamily="18" charset="0"/>
                </a:rPr>
                <a:t>2</a:t>
              </a:r>
              <a:r>
                <a:rPr lang="ru-RU" sz="2400" i="1" dirty="0" smtClean="0">
                  <a:solidFill>
                    <a:schemeClr val="accent2">
                      <a:lumMod val="75000"/>
                    </a:schemeClr>
                  </a:solidFill>
                  <a:latin typeface="Times New Roman" pitchFamily="18" charset="0"/>
                  <a:cs typeface="Times New Roman" pitchFamily="18" charset="0"/>
                </a:rPr>
                <a:t>(</a:t>
              </a:r>
              <a:r>
                <a:rPr lang="en-US" sz="2400" i="1" dirty="0" err="1" smtClean="0">
                  <a:solidFill>
                    <a:schemeClr val="accent2">
                      <a:lumMod val="75000"/>
                    </a:schemeClr>
                  </a:solidFill>
                  <a:latin typeface="Times New Roman" pitchFamily="18" charset="0"/>
                  <a:cs typeface="Times New Roman" pitchFamily="18" charset="0"/>
                </a:rPr>
                <a:t>kx</a:t>
              </a:r>
              <a:r>
                <a:rPr lang="ru-RU" sz="2400" i="1" dirty="0" smtClean="0">
                  <a:solidFill>
                    <a:schemeClr val="accent2">
                      <a:lumMod val="75000"/>
                    </a:schemeClr>
                  </a:solidFill>
                  <a:latin typeface="Times New Roman" pitchFamily="18" charset="0"/>
                  <a:cs typeface="Times New Roman" pitchFamily="18" charset="0"/>
                </a:rPr>
                <a:t>) </a:t>
              </a:r>
              <a:endParaRPr lang="uk-UA" sz="2400" dirty="0">
                <a:solidFill>
                  <a:schemeClr val="accent2">
                    <a:lumMod val="75000"/>
                  </a:schemeClr>
                </a:solidFill>
                <a:latin typeface="Times New Roman" pitchFamily="18" charset="0"/>
                <a:cs typeface="Times New Roman" pitchFamily="18" charset="0"/>
              </a:endParaRPr>
            </a:p>
          </p:txBody>
        </p:sp>
      </p:grpSp>
      <p:sp>
        <p:nvSpPr>
          <p:cNvPr id="8"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11</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448800" cy="892552"/>
          </a:xfrm>
        </p:spPr>
        <p:txBody>
          <a:bodyPr/>
          <a:lstStyle/>
          <a:p>
            <a:pPr eaLnBrk="1" hangingPunct="1"/>
            <a:r>
              <a:rPr lang="en-US" sz="2600" dirty="0" smtClean="0"/>
              <a:t>The probability density distribution</a:t>
            </a:r>
            <a:r>
              <a:rPr lang="ru-RU" sz="2600" dirty="0" smtClean="0"/>
              <a:t> </a:t>
            </a:r>
            <a:r>
              <a:rPr lang="en-US" sz="2600" dirty="0" smtClean="0"/>
              <a:t>for a bound state of a particle is localized in the phase space,</a:t>
            </a:r>
            <a:r>
              <a:rPr lang="en-US" sz="2400" dirty="0" smtClean="0"/>
              <a:t> </a:t>
            </a:r>
            <a:r>
              <a:rPr lang="en-US" sz="2600" dirty="0" smtClean="0"/>
              <a:t>all phase trajectories are finite</a:t>
            </a:r>
            <a:endParaRPr lang="uk-UA" sz="2600" dirty="0" smtClean="0"/>
          </a:p>
        </p:txBody>
      </p:sp>
      <p:pic>
        <p:nvPicPr>
          <p:cNvPr id="5" name="Picture 4"/>
          <p:cNvPicPr/>
          <p:nvPr/>
        </p:nvPicPr>
        <p:blipFill>
          <a:blip r:embed="rId3" cstate="print"/>
          <a:srcRect/>
          <a:stretch>
            <a:fillRect/>
          </a:stretch>
        </p:blipFill>
        <p:spPr bwMode="auto">
          <a:xfrm>
            <a:off x="-76200" y="1219200"/>
            <a:ext cx="4724400" cy="4038600"/>
          </a:xfrm>
          <a:prstGeom prst="rect">
            <a:avLst/>
          </a:prstGeom>
          <a:noFill/>
          <a:ln w="9525">
            <a:noFill/>
            <a:miter lim="800000"/>
            <a:headEnd/>
            <a:tailEnd/>
          </a:ln>
        </p:spPr>
      </p:pic>
      <p:sp>
        <p:nvSpPr>
          <p:cNvPr id="6" name="Прямоугольник 5"/>
          <p:cNvSpPr/>
          <p:nvPr/>
        </p:nvSpPr>
        <p:spPr>
          <a:xfrm>
            <a:off x="1143000" y="5638800"/>
            <a:ext cx="7543800" cy="769441"/>
          </a:xfrm>
          <a:prstGeom prst="rect">
            <a:avLst/>
          </a:prstGeom>
        </p:spPr>
        <p:txBody>
          <a:bodyPr wrap="square">
            <a:spAutoFit/>
          </a:bodyPr>
          <a:lstStyle/>
          <a:p>
            <a:r>
              <a:rPr lang="en-US" sz="2200" dirty="0" smtClean="0"/>
              <a:t>Phase portrait of a particle bounded in the field of Gaussian potential</a:t>
            </a:r>
            <a:r>
              <a:rPr lang="ru-RU" sz="2200" dirty="0" smtClean="0"/>
              <a:t> </a:t>
            </a:r>
            <a:r>
              <a:rPr lang="en-US" sz="2200" dirty="0" smtClean="0"/>
              <a:t>(V</a:t>
            </a:r>
            <a:r>
              <a:rPr lang="ru-RU" sz="2200" baseline="-25000" dirty="0" smtClean="0"/>
              <a:t>0</a:t>
            </a:r>
            <a:r>
              <a:rPr lang="ru-RU" sz="2200" dirty="0" smtClean="0"/>
              <a:t>=-</a:t>
            </a:r>
            <a:r>
              <a:rPr lang="en-US" sz="2200" dirty="0" smtClean="0"/>
              <a:t>8</a:t>
            </a:r>
            <a:r>
              <a:rPr lang="ru-RU" sz="2200" dirty="0" smtClean="0"/>
              <a:t>5 </a:t>
            </a:r>
            <a:r>
              <a:rPr lang="en-US" sz="2200" dirty="0" err="1" smtClean="0"/>
              <a:t>MeV</a:t>
            </a:r>
            <a:r>
              <a:rPr lang="ru-RU" sz="2200" dirty="0" smtClean="0"/>
              <a:t>, </a:t>
            </a:r>
            <a:r>
              <a:rPr lang="en-US" sz="2200" dirty="0" smtClean="0"/>
              <a:t>r</a:t>
            </a:r>
            <a:r>
              <a:rPr lang="ru-RU" sz="2200" baseline="-25000" dirty="0" smtClean="0"/>
              <a:t>0</a:t>
            </a:r>
            <a:r>
              <a:rPr lang="ru-RU" sz="2200" dirty="0" smtClean="0"/>
              <a:t>=0.5</a:t>
            </a:r>
            <a:r>
              <a:rPr lang="en-US" sz="2200" dirty="0" smtClean="0"/>
              <a:t>b</a:t>
            </a:r>
            <a:r>
              <a:rPr lang="ru-RU" sz="2200" baseline="-25000" dirty="0" smtClean="0"/>
              <a:t>0</a:t>
            </a:r>
            <a:r>
              <a:rPr lang="ru-RU" sz="2200" dirty="0" smtClean="0"/>
              <a:t> </a:t>
            </a:r>
            <a:r>
              <a:rPr lang="en-US" sz="2200" dirty="0" smtClean="0"/>
              <a:t>). Binding energy E</a:t>
            </a:r>
            <a:r>
              <a:rPr lang="ru-RU" sz="2200" baseline="-25000" dirty="0" smtClean="0"/>
              <a:t>0</a:t>
            </a:r>
            <a:r>
              <a:rPr lang="ru-RU" sz="2200" dirty="0" smtClean="0"/>
              <a:t>=-3.5 </a:t>
            </a:r>
            <a:r>
              <a:rPr lang="en-US" sz="2200" dirty="0" err="1" smtClean="0"/>
              <a:t>MeV</a:t>
            </a:r>
            <a:endParaRPr lang="uk-UA" sz="2200" dirty="0"/>
          </a:p>
        </p:txBody>
      </p:sp>
      <p:grpSp>
        <p:nvGrpSpPr>
          <p:cNvPr id="10" name="Group 9"/>
          <p:cNvGrpSpPr/>
          <p:nvPr/>
        </p:nvGrpSpPr>
        <p:grpSpPr>
          <a:xfrm>
            <a:off x="4857750" y="1600200"/>
            <a:ext cx="4057650" cy="3752910"/>
            <a:chOff x="4857750" y="1600200"/>
            <a:chExt cx="4057650" cy="3752910"/>
          </a:xfrm>
        </p:grpSpPr>
        <p:pic>
          <p:nvPicPr>
            <p:cNvPr id="7" name="Picture 6"/>
            <p:cNvPicPr/>
            <p:nvPr/>
          </p:nvPicPr>
          <p:blipFill>
            <a:blip r:embed="rId4" cstate="print"/>
            <a:srcRect/>
            <a:stretch>
              <a:fillRect/>
            </a:stretch>
          </p:blipFill>
          <p:spPr bwMode="auto">
            <a:xfrm>
              <a:off x="5105400" y="1600200"/>
              <a:ext cx="3810000" cy="3249548"/>
            </a:xfrm>
            <a:prstGeom prst="rect">
              <a:avLst/>
            </a:prstGeom>
            <a:noFill/>
            <a:ln w="9525">
              <a:noFill/>
              <a:miter lim="800000"/>
              <a:headEnd/>
              <a:tailEnd/>
            </a:ln>
          </p:spPr>
        </p:pic>
        <p:sp>
          <p:nvSpPr>
            <p:cNvPr id="8" name="Rectangle 7"/>
            <p:cNvSpPr>
              <a:spLocks noChangeArrowheads="1"/>
            </p:cNvSpPr>
            <p:nvPr/>
          </p:nvSpPr>
          <p:spPr bwMode="auto">
            <a:xfrm>
              <a:off x="6954837" y="4953000"/>
              <a:ext cx="300082"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sp>
          <p:nvSpPr>
            <p:cNvPr id="9" name="TextBox 6"/>
            <p:cNvSpPr txBox="1">
              <a:spLocks noChangeArrowheads="1"/>
            </p:cNvSpPr>
            <p:nvPr/>
          </p:nvSpPr>
          <p:spPr bwMode="auto">
            <a:xfrm>
              <a:off x="4857750" y="289560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grpSp>
      <p:sp>
        <p:nvSpPr>
          <p:cNvPr id="11"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12</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220200" cy="954107"/>
          </a:xfrm>
        </p:spPr>
        <p:txBody>
          <a:bodyPr/>
          <a:lstStyle/>
          <a:p>
            <a:pPr eaLnBrk="1" hangingPunct="1"/>
            <a:r>
              <a:rPr lang="en-US" dirty="0" smtClean="0"/>
              <a:t>The probability density distribution of the low-energy </a:t>
            </a:r>
            <a:br>
              <a:rPr lang="en-US" dirty="0" smtClean="0"/>
            </a:br>
            <a:r>
              <a:rPr lang="en-US" dirty="0" smtClean="0"/>
              <a:t>continuum state has periodic structure</a:t>
            </a:r>
            <a:endParaRPr lang="uk-UA" dirty="0" smtClean="0"/>
          </a:p>
        </p:txBody>
      </p:sp>
      <p:sp>
        <p:nvSpPr>
          <p:cNvPr id="5" name="Прямоугольник 4"/>
          <p:cNvSpPr/>
          <p:nvPr/>
        </p:nvSpPr>
        <p:spPr>
          <a:xfrm>
            <a:off x="609600" y="5936159"/>
            <a:ext cx="8305800" cy="769441"/>
          </a:xfrm>
          <a:prstGeom prst="rect">
            <a:avLst/>
          </a:prstGeom>
        </p:spPr>
        <p:txBody>
          <a:bodyPr wrap="square">
            <a:spAutoFit/>
          </a:bodyPr>
          <a:lstStyle/>
          <a:p>
            <a:pPr algn="ctr"/>
            <a:r>
              <a:rPr lang="en-US" sz="2200" dirty="0" smtClean="0"/>
              <a:t>Phase portrait of the E</a:t>
            </a:r>
            <a:r>
              <a:rPr lang="en-US" sz="2200" baseline="-25000" dirty="0" smtClean="0"/>
              <a:t>1</a:t>
            </a:r>
            <a:r>
              <a:rPr lang="ru-RU" sz="2200" dirty="0" smtClean="0"/>
              <a:t>=3.</a:t>
            </a:r>
            <a:r>
              <a:rPr lang="en-US" sz="2200" dirty="0" smtClean="0"/>
              <a:t>67</a:t>
            </a:r>
            <a:r>
              <a:rPr lang="ru-RU" sz="2200" dirty="0" smtClean="0"/>
              <a:t> </a:t>
            </a:r>
            <a:r>
              <a:rPr lang="en-US" sz="2200" dirty="0" err="1" smtClean="0"/>
              <a:t>MeV</a:t>
            </a:r>
            <a:r>
              <a:rPr lang="en-US" sz="2200" dirty="0" smtClean="0"/>
              <a:t> continuum state of the particle </a:t>
            </a:r>
          </a:p>
          <a:p>
            <a:pPr algn="ctr"/>
            <a:r>
              <a:rPr lang="en-US" sz="2200" dirty="0" smtClean="0"/>
              <a:t>in the field of Gaussian potential</a:t>
            </a:r>
            <a:r>
              <a:rPr lang="ru-RU" sz="2200" dirty="0" smtClean="0"/>
              <a:t> </a:t>
            </a:r>
            <a:r>
              <a:rPr lang="en-US" sz="2200" dirty="0" smtClean="0"/>
              <a:t>(V</a:t>
            </a:r>
            <a:r>
              <a:rPr lang="ru-RU" sz="2200" baseline="-25000" dirty="0" smtClean="0"/>
              <a:t>0</a:t>
            </a:r>
            <a:r>
              <a:rPr lang="ru-RU" sz="2200" dirty="0" smtClean="0"/>
              <a:t>=-</a:t>
            </a:r>
            <a:r>
              <a:rPr lang="en-US" sz="2200" dirty="0" smtClean="0"/>
              <a:t>8</a:t>
            </a:r>
            <a:r>
              <a:rPr lang="ru-RU" sz="2200" dirty="0" smtClean="0"/>
              <a:t>5 </a:t>
            </a:r>
            <a:r>
              <a:rPr lang="en-US" sz="2200" dirty="0" err="1" smtClean="0"/>
              <a:t>MeV</a:t>
            </a:r>
            <a:r>
              <a:rPr lang="ru-RU" sz="2200" dirty="0" smtClean="0"/>
              <a:t>, </a:t>
            </a:r>
            <a:r>
              <a:rPr lang="en-US" sz="2200" dirty="0" smtClean="0"/>
              <a:t>r</a:t>
            </a:r>
            <a:r>
              <a:rPr lang="ru-RU" sz="2200" baseline="-25000" dirty="0" smtClean="0"/>
              <a:t>0</a:t>
            </a:r>
            <a:r>
              <a:rPr lang="ru-RU" sz="2200" dirty="0" smtClean="0"/>
              <a:t>=0.5</a:t>
            </a:r>
            <a:r>
              <a:rPr lang="en-US" sz="2200" dirty="0" smtClean="0"/>
              <a:t>b</a:t>
            </a:r>
            <a:r>
              <a:rPr lang="ru-RU" sz="2200" baseline="-25000" dirty="0" smtClean="0"/>
              <a:t>0</a:t>
            </a:r>
            <a:r>
              <a:rPr lang="ru-RU" sz="2200" dirty="0" smtClean="0"/>
              <a:t> </a:t>
            </a:r>
            <a:r>
              <a:rPr lang="en-US" sz="2200" dirty="0" smtClean="0"/>
              <a:t>) </a:t>
            </a:r>
            <a:endParaRPr lang="uk-UA" sz="2200" dirty="0"/>
          </a:p>
        </p:txBody>
      </p:sp>
      <p:pic>
        <p:nvPicPr>
          <p:cNvPr id="10" name="Picture 9" descr="phase_portrait_E1.png"/>
          <p:cNvPicPr>
            <a:picLocks noChangeAspect="1"/>
          </p:cNvPicPr>
          <p:nvPr/>
        </p:nvPicPr>
        <p:blipFill>
          <a:blip r:embed="rId3" cstate="print"/>
          <a:stretch>
            <a:fillRect/>
          </a:stretch>
        </p:blipFill>
        <p:spPr>
          <a:xfrm>
            <a:off x="33618" y="1524000"/>
            <a:ext cx="5071782" cy="3832013"/>
          </a:xfrm>
          <a:prstGeom prst="rect">
            <a:avLst/>
          </a:prstGeom>
        </p:spPr>
      </p:pic>
      <p:grpSp>
        <p:nvGrpSpPr>
          <p:cNvPr id="12" name="Group 11"/>
          <p:cNvGrpSpPr/>
          <p:nvPr/>
        </p:nvGrpSpPr>
        <p:grpSpPr>
          <a:xfrm>
            <a:off x="5098896" y="1524000"/>
            <a:ext cx="3968904" cy="4191000"/>
            <a:chOff x="5098896" y="1524000"/>
            <a:chExt cx="3968904" cy="4191000"/>
          </a:xfrm>
        </p:grpSpPr>
        <p:sp>
          <p:nvSpPr>
            <p:cNvPr id="8" name="Rectangle 7"/>
            <p:cNvSpPr>
              <a:spLocks noChangeArrowheads="1"/>
            </p:cNvSpPr>
            <p:nvPr/>
          </p:nvSpPr>
          <p:spPr bwMode="auto">
            <a:xfrm>
              <a:off x="7091318" y="5314890"/>
              <a:ext cx="300082"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sp>
          <p:nvSpPr>
            <p:cNvPr id="9" name="TextBox 6"/>
            <p:cNvSpPr txBox="1">
              <a:spLocks noChangeArrowheads="1"/>
            </p:cNvSpPr>
            <p:nvPr/>
          </p:nvSpPr>
          <p:spPr bwMode="auto">
            <a:xfrm>
              <a:off x="5098896" y="310509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pic>
          <p:nvPicPr>
            <p:cNvPr id="11" name="Picture 10" descr="phase_traj_E1.png"/>
            <p:cNvPicPr>
              <a:picLocks noChangeAspect="1"/>
            </p:cNvPicPr>
            <p:nvPr/>
          </p:nvPicPr>
          <p:blipFill>
            <a:blip r:embed="rId4" cstate="print"/>
            <a:stretch>
              <a:fillRect/>
            </a:stretch>
          </p:blipFill>
          <p:spPr>
            <a:xfrm>
              <a:off x="5313141" y="1524000"/>
              <a:ext cx="3754659" cy="3733800"/>
            </a:xfrm>
            <a:prstGeom prst="rect">
              <a:avLst/>
            </a:prstGeom>
          </p:spPr>
        </p:pic>
      </p:grpSp>
      <p:sp>
        <p:nvSpPr>
          <p:cNvPr id="13"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13</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ase_traj_E9.png"/>
          <p:cNvPicPr>
            <a:picLocks noChangeAspect="1"/>
          </p:cNvPicPr>
          <p:nvPr/>
        </p:nvPicPr>
        <p:blipFill>
          <a:blip r:embed="rId3" cstate="print"/>
          <a:stretch>
            <a:fillRect/>
          </a:stretch>
        </p:blipFill>
        <p:spPr>
          <a:xfrm>
            <a:off x="5257800" y="1598234"/>
            <a:ext cx="3852809" cy="3810000"/>
          </a:xfrm>
          <a:prstGeom prst="rect">
            <a:avLst/>
          </a:prstGeom>
        </p:spPr>
      </p:pic>
      <p:sp>
        <p:nvSpPr>
          <p:cNvPr id="6" name="Прямоугольник 5"/>
          <p:cNvSpPr/>
          <p:nvPr/>
        </p:nvSpPr>
        <p:spPr>
          <a:xfrm>
            <a:off x="609600" y="5936159"/>
            <a:ext cx="8305800" cy="769441"/>
          </a:xfrm>
          <a:prstGeom prst="rect">
            <a:avLst/>
          </a:prstGeom>
        </p:spPr>
        <p:txBody>
          <a:bodyPr wrap="square">
            <a:spAutoFit/>
          </a:bodyPr>
          <a:lstStyle/>
          <a:p>
            <a:pPr algn="ctr"/>
            <a:r>
              <a:rPr lang="en-US" sz="2200" dirty="0" smtClean="0"/>
              <a:t>Phase portrait of the E</a:t>
            </a:r>
            <a:r>
              <a:rPr lang="ru-RU" sz="2200" baseline="-25000" dirty="0" smtClean="0"/>
              <a:t>9</a:t>
            </a:r>
            <a:r>
              <a:rPr lang="ru-RU" sz="2200" dirty="0" smtClean="0"/>
              <a:t>=196.45 </a:t>
            </a:r>
            <a:r>
              <a:rPr lang="en-US" sz="2200" dirty="0" err="1" smtClean="0"/>
              <a:t>MeV</a:t>
            </a:r>
            <a:r>
              <a:rPr lang="en-US" sz="2200" dirty="0" smtClean="0"/>
              <a:t> continuum state of the particle </a:t>
            </a:r>
          </a:p>
          <a:p>
            <a:pPr algn="ctr"/>
            <a:r>
              <a:rPr lang="en-US" sz="2200" dirty="0" smtClean="0"/>
              <a:t>in the field of Gaussian potential</a:t>
            </a:r>
            <a:r>
              <a:rPr lang="ru-RU" sz="2200" dirty="0" smtClean="0"/>
              <a:t> </a:t>
            </a:r>
            <a:r>
              <a:rPr lang="en-US" sz="2200" dirty="0" smtClean="0"/>
              <a:t>(V</a:t>
            </a:r>
            <a:r>
              <a:rPr lang="ru-RU" sz="2200" baseline="-25000" dirty="0" smtClean="0"/>
              <a:t>0</a:t>
            </a:r>
            <a:r>
              <a:rPr lang="ru-RU" sz="2200" dirty="0" smtClean="0"/>
              <a:t>=-</a:t>
            </a:r>
            <a:r>
              <a:rPr lang="en-US" sz="2200" dirty="0" smtClean="0"/>
              <a:t>8</a:t>
            </a:r>
            <a:r>
              <a:rPr lang="ru-RU" sz="2200" dirty="0" smtClean="0"/>
              <a:t>5 </a:t>
            </a:r>
            <a:r>
              <a:rPr lang="en-US" sz="2200" dirty="0" err="1" smtClean="0"/>
              <a:t>MeV</a:t>
            </a:r>
            <a:r>
              <a:rPr lang="ru-RU" sz="2200" dirty="0" smtClean="0"/>
              <a:t>, </a:t>
            </a:r>
            <a:r>
              <a:rPr lang="en-US" sz="2200" dirty="0" smtClean="0"/>
              <a:t>r</a:t>
            </a:r>
            <a:r>
              <a:rPr lang="ru-RU" sz="2200" baseline="-25000" dirty="0" smtClean="0"/>
              <a:t>0</a:t>
            </a:r>
            <a:r>
              <a:rPr lang="ru-RU" sz="2200" dirty="0" smtClean="0"/>
              <a:t>=0.5</a:t>
            </a:r>
            <a:r>
              <a:rPr lang="en-US" sz="2200" dirty="0" smtClean="0"/>
              <a:t>b</a:t>
            </a:r>
            <a:r>
              <a:rPr lang="ru-RU" sz="2200" baseline="-25000" dirty="0" smtClean="0"/>
              <a:t>0</a:t>
            </a:r>
            <a:r>
              <a:rPr lang="ru-RU" sz="2200" dirty="0" smtClean="0"/>
              <a:t> </a:t>
            </a:r>
            <a:r>
              <a:rPr lang="en-US" sz="2200" dirty="0" smtClean="0"/>
              <a:t>) </a:t>
            </a:r>
            <a:endParaRPr lang="uk-UA" sz="2200" dirty="0"/>
          </a:p>
        </p:txBody>
      </p:sp>
      <p:sp>
        <p:nvSpPr>
          <p:cNvPr id="9" name="Rectangle 2"/>
          <p:cNvSpPr txBox="1">
            <a:spLocks noChangeArrowheads="1"/>
          </p:cNvSpPr>
          <p:nvPr/>
        </p:nvSpPr>
        <p:spPr bwMode="auto">
          <a:xfrm>
            <a:off x="-76200" y="-76200"/>
            <a:ext cx="9982200" cy="892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smtClean="0">
                <a:ln>
                  <a:noFill/>
                </a:ln>
                <a:solidFill>
                  <a:schemeClr val="tx1"/>
                </a:solidFill>
                <a:effectLst/>
                <a:uLnTx/>
                <a:uFillTx/>
                <a:latin typeface="Calibri" pitchFamily="34" charset="0"/>
                <a:ea typeface="+mj-ea"/>
                <a:cs typeface="+mj-cs"/>
              </a:rPr>
              <a:t>The higher the energy, the smaller the contribution of finite trajectories</a:t>
            </a:r>
            <a:r>
              <a:rPr kumimoji="0" lang="ru-RU" sz="2600" b="1" i="0" u="none" strike="noStrike" kern="1200" cap="none" spc="0" normalizeH="0" baseline="0" noProof="0" dirty="0" smtClean="0">
                <a:ln>
                  <a:noFill/>
                </a:ln>
                <a:solidFill>
                  <a:schemeClr val="tx1"/>
                </a:solidFill>
                <a:effectLst/>
                <a:uLnTx/>
                <a:uFillTx/>
                <a:latin typeface="Calibri" pitchFamily="34" charset="0"/>
                <a:ea typeface="+mj-ea"/>
                <a:cs typeface="+mj-cs"/>
              </a:rPr>
              <a:t>,</a:t>
            </a:r>
            <a:r>
              <a:rPr kumimoji="0" lang="en-US" sz="2600" b="1" i="0" u="none" strike="noStrike" kern="1200" cap="none" spc="0" normalizeH="0" baseline="0" noProof="0" dirty="0" smtClean="0">
                <a:ln>
                  <a:noFill/>
                </a:ln>
                <a:solidFill>
                  <a:schemeClr val="tx1"/>
                </a:solidFill>
                <a:effectLst/>
                <a:uLnTx/>
                <a:uFillTx/>
                <a:latin typeface="Calibri" pitchFamily="34" charset="0"/>
                <a:ea typeface="+mj-ea"/>
                <a:cs typeface="+mj-cs"/>
              </a:rPr>
              <a:t> while infinite trajectories are similar to classical ones</a:t>
            </a:r>
            <a:endParaRPr kumimoji="0" lang="uk-UA" sz="2600" b="1"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pic>
        <p:nvPicPr>
          <p:cNvPr id="13" name="Picture 12" descr="phase_portrait_E9.png"/>
          <p:cNvPicPr>
            <a:picLocks noChangeAspect="1"/>
          </p:cNvPicPr>
          <p:nvPr/>
        </p:nvPicPr>
        <p:blipFill>
          <a:blip r:embed="rId4" cstate="print"/>
          <a:stretch>
            <a:fillRect/>
          </a:stretch>
        </p:blipFill>
        <p:spPr>
          <a:xfrm>
            <a:off x="55239" y="1596058"/>
            <a:ext cx="4812006" cy="3812176"/>
          </a:xfrm>
          <a:prstGeom prst="rect">
            <a:avLst/>
          </a:prstGeom>
        </p:spPr>
      </p:pic>
      <p:sp>
        <p:nvSpPr>
          <p:cNvPr id="14" name="Rectangle 13"/>
          <p:cNvSpPr>
            <a:spLocks noChangeArrowheads="1"/>
          </p:cNvSpPr>
          <p:nvPr/>
        </p:nvSpPr>
        <p:spPr bwMode="auto">
          <a:xfrm>
            <a:off x="7167518" y="5314890"/>
            <a:ext cx="300082"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sp>
        <p:nvSpPr>
          <p:cNvPr id="15" name="TextBox 6"/>
          <p:cNvSpPr txBox="1">
            <a:spLocks noChangeArrowheads="1"/>
          </p:cNvSpPr>
          <p:nvPr/>
        </p:nvSpPr>
        <p:spPr bwMode="auto">
          <a:xfrm>
            <a:off x="5098896" y="312420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17"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14</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738313" y="496669"/>
            <a:ext cx="5667375" cy="646331"/>
          </a:xfrm>
          <a:prstGeom prst="rect">
            <a:avLst/>
          </a:prstGeom>
          <a:noFill/>
        </p:spPr>
        <p:txBody>
          <a:bodyPr wrap="square" rtlCol="0">
            <a:spAutoFit/>
          </a:bodyPr>
          <a:lstStyle/>
          <a:p>
            <a:pPr eaLnBrk="0" hangingPunct="0"/>
            <a:r>
              <a:rPr lang="en-US" sz="3600" dirty="0" smtClean="0">
                <a:solidFill>
                  <a:schemeClr val="tx1"/>
                </a:solidFill>
              </a:rPr>
              <a:t>Part III: 3d systems</a:t>
            </a:r>
            <a:r>
              <a:rPr lang="ru-RU" sz="3600" dirty="0" smtClean="0">
                <a:solidFill>
                  <a:schemeClr val="tx1"/>
                </a:solidFill>
              </a:rPr>
              <a:t>,</a:t>
            </a:r>
            <a:r>
              <a:rPr lang="en-US" sz="3600" dirty="0" smtClean="0">
                <a:solidFill>
                  <a:schemeClr val="tx1"/>
                </a:solidFill>
              </a:rPr>
              <a:t> </a:t>
            </a:r>
            <a:r>
              <a:rPr lang="en-US" sz="3600" dirty="0" err="1" smtClean="0">
                <a:solidFill>
                  <a:schemeClr val="tx1"/>
                </a:solidFill>
              </a:rPr>
              <a:t>L</a:t>
            </a:r>
            <a:r>
              <a:rPr lang="en-US" sz="3600" baseline="30000" dirty="0" err="1" smtClean="0">
                <a:solidFill>
                  <a:schemeClr val="tx1"/>
                </a:solidFill>
                <a:latin typeface="Symbol" pitchFamily="18" charset="2"/>
              </a:rPr>
              <a:t>p</a:t>
            </a:r>
            <a:r>
              <a:rPr lang="en-US" sz="3600" dirty="0" smtClean="0">
                <a:solidFill>
                  <a:schemeClr val="tx1"/>
                </a:solidFill>
              </a:rPr>
              <a:t>=0</a:t>
            </a:r>
            <a:r>
              <a:rPr lang="en-US" sz="3600" baseline="30000" dirty="0" smtClean="0">
                <a:solidFill>
                  <a:schemeClr val="tx1"/>
                </a:solidFill>
              </a:rPr>
              <a:t>+</a:t>
            </a:r>
          </a:p>
        </p:txBody>
      </p:sp>
      <p:grpSp>
        <p:nvGrpSpPr>
          <p:cNvPr id="42" name="Group 41"/>
          <p:cNvGrpSpPr/>
          <p:nvPr/>
        </p:nvGrpSpPr>
        <p:grpSpPr>
          <a:xfrm>
            <a:off x="4826702" y="1256976"/>
            <a:ext cx="3645569" cy="2599030"/>
            <a:chOff x="4826702" y="1169313"/>
            <a:chExt cx="3645569" cy="2599030"/>
          </a:xfrm>
        </p:grpSpPr>
        <p:sp>
          <p:nvSpPr>
            <p:cNvPr id="19" name="TextBox 18"/>
            <p:cNvSpPr txBox="1"/>
            <p:nvPr/>
          </p:nvSpPr>
          <p:spPr>
            <a:xfrm>
              <a:off x="4876800" y="1169313"/>
              <a:ext cx="3595471" cy="430887"/>
            </a:xfrm>
            <a:prstGeom prst="rect">
              <a:avLst/>
            </a:prstGeom>
            <a:noFill/>
          </p:spPr>
          <p:txBody>
            <a:bodyPr wrap="none" rtlCol="0">
              <a:spAutoFit/>
            </a:bodyPr>
            <a:lstStyle/>
            <a:p>
              <a:pPr algn="ctr"/>
              <a:r>
                <a:rPr lang="en-US" sz="2200" dirty="0" smtClean="0"/>
                <a:t>Particle in Gaussian potential</a:t>
              </a:r>
              <a:endParaRPr lang="uk-UA" sz="2200" dirty="0"/>
            </a:p>
          </p:txBody>
        </p:sp>
        <p:pic>
          <p:nvPicPr>
            <p:cNvPr id="20" name="Picture 2"/>
            <p:cNvPicPr>
              <a:picLocks noChangeAspect="1" noChangeArrowheads="1"/>
            </p:cNvPicPr>
            <p:nvPr/>
          </p:nvPicPr>
          <p:blipFill>
            <a:blip r:embed="rId2" cstate="print"/>
            <a:srcRect/>
            <a:stretch>
              <a:fillRect/>
            </a:stretch>
          </p:blipFill>
          <p:spPr bwMode="auto">
            <a:xfrm>
              <a:off x="4826702" y="1554876"/>
              <a:ext cx="3250498" cy="2213467"/>
            </a:xfrm>
            <a:prstGeom prst="rect">
              <a:avLst/>
            </a:prstGeom>
            <a:noFill/>
            <a:ln w="9525">
              <a:noFill/>
              <a:miter lim="800000"/>
              <a:headEnd/>
              <a:tailEnd/>
            </a:ln>
          </p:spPr>
        </p:pic>
      </p:grpSp>
      <p:grpSp>
        <p:nvGrpSpPr>
          <p:cNvPr id="43" name="Group 42"/>
          <p:cNvGrpSpPr/>
          <p:nvPr/>
        </p:nvGrpSpPr>
        <p:grpSpPr>
          <a:xfrm>
            <a:off x="152400" y="1150583"/>
            <a:ext cx="2590800" cy="2811817"/>
            <a:chOff x="152400" y="1093113"/>
            <a:chExt cx="2590800" cy="2811817"/>
          </a:xfrm>
        </p:grpSpPr>
        <p:sp>
          <p:nvSpPr>
            <p:cNvPr id="18" name="TextBox 17"/>
            <p:cNvSpPr txBox="1"/>
            <p:nvPr/>
          </p:nvSpPr>
          <p:spPr>
            <a:xfrm>
              <a:off x="672401" y="1093113"/>
              <a:ext cx="1649874" cy="430887"/>
            </a:xfrm>
            <a:prstGeom prst="rect">
              <a:avLst/>
            </a:prstGeom>
            <a:noFill/>
          </p:spPr>
          <p:txBody>
            <a:bodyPr wrap="none" rtlCol="0">
              <a:spAutoFit/>
            </a:bodyPr>
            <a:lstStyle/>
            <a:p>
              <a:pPr algn="ctr"/>
              <a:r>
                <a:rPr lang="en-US" sz="2200" dirty="0" smtClean="0"/>
                <a:t>Free particle</a:t>
              </a:r>
              <a:endParaRPr lang="uk-UA" sz="2200" dirty="0"/>
            </a:p>
          </p:txBody>
        </p:sp>
        <p:grpSp>
          <p:nvGrpSpPr>
            <p:cNvPr id="41" name="Group 40"/>
            <p:cNvGrpSpPr/>
            <p:nvPr/>
          </p:nvGrpSpPr>
          <p:grpSpPr>
            <a:xfrm>
              <a:off x="152400" y="1600200"/>
              <a:ext cx="2590800" cy="2304730"/>
              <a:chOff x="152400" y="1600200"/>
              <a:chExt cx="2590800" cy="2304730"/>
            </a:xfrm>
          </p:grpSpPr>
          <p:pic>
            <p:nvPicPr>
              <p:cNvPr id="32" name="Picture 31"/>
              <p:cNvPicPr/>
              <p:nvPr/>
            </p:nvPicPr>
            <p:blipFill>
              <a:blip r:embed="rId3" cstate="print"/>
              <a:srcRect/>
              <a:stretch>
                <a:fillRect/>
              </a:stretch>
            </p:blipFill>
            <p:spPr bwMode="auto">
              <a:xfrm>
                <a:off x="363285" y="1600200"/>
                <a:ext cx="2379915" cy="2103328"/>
              </a:xfrm>
              <a:prstGeom prst="rect">
                <a:avLst/>
              </a:prstGeom>
              <a:noFill/>
              <a:ln w="9525">
                <a:noFill/>
                <a:miter lim="800000"/>
                <a:headEnd/>
                <a:tailEnd/>
              </a:ln>
            </p:spPr>
          </p:pic>
          <p:sp>
            <p:nvSpPr>
              <p:cNvPr id="33" name="TextBox 32"/>
              <p:cNvSpPr txBox="1"/>
              <p:nvPr/>
            </p:nvSpPr>
            <p:spPr>
              <a:xfrm>
                <a:off x="152400" y="2448590"/>
                <a:ext cx="264816" cy="246221"/>
              </a:xfrm>
              <a:prstGeom prst="rect">
                <a:avLst/>
              </a:prstGeom>
              <a:noFill/>
            </p:spPr>
            <p:txBody>
              <a:bodyPr wrap="none" rtlCol="0">
                <a:spAutoFit/>
              </a:bodyPr>
              <a:lstStyle/>
              <a:p>
                <a:r>
                  <a:rPr lang="en-US" sz="1000" b="0" i="1" dirty="0" smtClean="0">
                    <a:solidFill>
                      <a:schemeClr val="tx1"/>
                    </a:solidFill>
                    <a:latin typeface="Symbol" pitchFamily="18" charset="2"/>
                  </a:rPr>
                  <a:t>a</a:t>
                </a:r>
                <a:endParaRPr lang="uk-UA" sz="1000" b="0" i="1" dirty="0">
                  <a:solidFill>
                    <a:schemeClr val="tx1"/>
                  </a:solidFill>
                </a:endParaRPr>
              </a:p>
            </p:txBody>
          </p:sp>
          <p:sp>
            <p:nvSpPr>
              <p:cNvPr id="34" name="TextBox 33"/>
              <p:cNvSpPr txBox="1"/>
              <p:nvPr/>
            </p:nvSpPr>
            <p:spPr>
              <a:xfrm>
                <a:off x="1575868" y="3658709"/>
                <a:ext cx="234360" cy="246221"/>
              </a:xfrm>
              <a:prstGeom prst="rect">
                <a:avLst/>
              </a:prstGeom>
              <a:noFill/>
            </p:spPr>
            <p:txBody>
              <a:bodyPr wrap="none" rtlCol="0">
                <a:spAutoFit/>
              </a:bodyPr>
              <a:lstStyle/>
              <a:p>
                <a:r>
                  <a:rPr lang="en-US" sz="1000" b="0" i="1" dirty="0" smtClean="0">
                    <a:solidFill>
                      <a:schemeClr val="tx1"/>
                    </a:solidFill>
                    <a:latin typeface="Times New Roman" pitchFamily="18" charset="0"/>
                    <a:cs typeface="Times New Roman" pitchFamily="18" charset="0"/>
                  </a:rPr>
                  <a:t>r</a:t>
                </a:r>
                <a:endParaRPr lang="uk-UA" sz="1000" b="0" i="1" dirty="0">
                  <a:solidFill>
                    <a:schemeClr val="tx1"/>
                  </a:solidFill>
                  <a:latin typeface="Times New Roman" pitchFamily="18" charset="0"/>
                  <a:cs typeface="Times New Roman" pitchFamily="18" charset="0"/>
                </a:endParaRPr>
              </a:p>
            </p:txBody>
          </p:sp>
        </p:grpSp>
      </p:grpSp>
      <p:pic>
        <p:nvPicPr>
          <p:cNvPr id="24" name="Picture 23" descr="Density6Li_E0E9.eps"/>
          <p:cNvPicPr>
            <a:picLocks noChangeAspect="1"/>
          </p:cNvPicPr>
          <p:nvPr/>
        </p:nvPicPr>
        <p:blipFill>
          <a:blip r:embed="rId4" cstate="print"/>
          <a:stretch>
            <a:fillRect/>
          </a:stretch>
        </p:blipFill>
        <p:spPr>
          <a:xfrm>
            <a:off x="2133600" y="4199858"/>
            <a:ext cx="4114800" cy="2679405"/>
          </a:xfrm>
          <a:prstGeom prst="rect">
            <a:avLst/>
          </a:prstGeom>
        </p:spPr>
      </p:pic>
      <p:sp>
        <p:nvSpPr>
          <p:cNvPr id="38" name="Rectangle 37"/>
          <p:cNvSpPr/>
          <p:nvPr/>
        </p:nvSpPr>
        <p:spPr>
          <a:xfrm>
            <a:off x="3074206" y="3836313"/>
            <a:ext cx="2538388" cy="430887"/>
          </a:xfrm>
          <a:prstGeom prst="rect">
            <a:avLst/>
          </a:prstGeom>
        </p:spPr>
        <p:txBody>
          <a:bodyPr wrap="none">
            <a:spAutoFit/>
          </a:bodyPr>
          <a:lstStyle/>
          <a:p>
            <a:pPr algn="ctr"/>
            <a:r>
              <a:rPr lang="en-US" sz="2200" dirty="0" smtClean="0"/>
              <a:t>Two-cluster systems</a:t>
            </a:r>
            <a:endParaRPr lang="uk-UA" sz="2200" dirty="0"/>
          </a:p>
        </p:txBody>
      </p:sp>
      <p:sp>
        <p:nvSpPr>
          <p:cNvPr id="44"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15</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14400" y="1886426"/>
            <a:ext cx="6629400" cy="4514374"/>
          </a:xfrm>
          <a:prstGeom prst="rect">
            <a:avLst/>
          </a:prstGeom>
          <a:noFill/>
          <a:ln w="9525">
            <a:noFill/>
            <a:miter lim="800000"/>
            <a:headEnd/>
            <a:tailEnd/>
          </a:ln>
        </p:spPr>
      </p:pic>
      <p:sp>
        <p:nvSpPr>
          <p:cNvPr id="6" name="Rectangle 2"/>
          <p:cNvSpPr>
            <a:spLocks noGrp="1" noChangeArrowheads="1"/>
          </p:cNvSpPr>
          <p:nvPr>
            <p:ph type="title"/>
          </p:nvPr>
        </p:nvSpPr>
        <p:spPr>
          <a:xfrm>
            <a:off x="0" y="0"/>
            <a:ext cx="9525000" cy="892552"/>
          </a:xfrm>
        </p:spPr>
        <p:txBody>
          <a:bodyPr/>
          <a:lstStyle/>
          <a:p>
            <a:pPr eaLnBrk="1" hangingPunct="1"/>
            <a:r>
              <a:rPr lang="en-US" sz="2600" dirty="0" smtClean="0"/>
              <a:t>Probability density distribution</a:t>
            </a:r>
            <a:r>
              <a:rPr lang="ru-RU" sz="2600" dirty="0" smtClean="0"/>
              <a:t> </a:t>
            </a:r>
            <a:r>
              <a:rPr lang="en-US" sz="2600" dirty="0" smtClean="0"/>
              <a:t>for a bound state of a 3d-particle with energy E</a:t>
            </a:r>
            <a:r>
              <a:rPr lang="ru-RU" sz="2600" baseline="-25000" dirty="0" smtClean="0"/>
              <a:t>0</a:t>
            </a:r>
            <a:r>
              <a:rPr lang="ru-RU" sz="2600" dirty="0" smtClean="0"/>
              <a:t>=-3.5 </a:t>
            </a:r>
            <a:r>
              <a:rPr lang="en-US" sz="2600" dirty="0" err="1" smtClean="0"/>
              <a:t>MeV</a:t>
            </a:r>
            <a:r>
              <a:rPr lang="en-US" sz="2600" dirty="0" smtClean="0"/>
              <a:t> and</a:t>
            </a:r>
            <a:r>
              <a:rPr lang="ru-RU" sz="2600" dirty="0" smtClean="0"/>
              <a:t> </a:t>
            </a:r>
            <a:r>
              <a:rPr lang="en-US" sz="2600" dirty="0" smtClean="0">
                <a:solidFill>
                  <a:srgbClr val="00B050"/>
                </a:solidFill>
              </a:rPr>
              <a:t>L</a:t>
            </a:r>
            <a:r>
              <a:rPr lang="en-US" sz="2600" baseline="30000" dirty="0" smtClean="0">
                <a:solidFill>
                  <a:srgbClr val="00B050"/>
                </a:solidFill>
                <a:latin typeface="Symbol" pitchFamily="18" charset="2"/>
              </a:rPr>
              <a:t>p</a:t>
            </a:r>
            <a:r>
              <a:rPr lang="en-US" sz="2600" dirty="0" smtClean="0">
                <a:solidFill>
                  <a:srgbClr val="00B050"/>
                </a:solidFill>
              </a:rPr>
              <a:t>=0</a:t>
            </a:r>
            <a:r>
              <a:rPr lang="en-US" sz="2600" baseline="30000" dirty="0" smtClean="0">
                <a:solidFill>
                  <a:srgbClr val="00B050"/>
                </a:solidFill>
              </a:rPr>
              <a:t>+</a:t>
            </a:r>
            <a:r>
              <a:rPr lang="ru-RU" sz="2600" baseline="30000" dirty="0" smtClean="0"/>
              <a:t> </a:t>
            </a:r>
            <a:r>
              <a:rPr lang="en-US" sz="2600" dirty="0" smtClean="0"/>
              <a:t>depend on two variables</a:t>
            </a:r>
            <a:endParaRPr lang="uk-UA" sz="2600" dirty="0" smtClean="0"/>
          </a:p>
        </p:txBody>
      </p:sp>
      <p:pic>
        <p:nvPicPr>
          <p:cNvPr id="9217" name="Picture 1"/>
          <p:cNvPicPr>
            <a:picLocks noChangeAspect="1" noChangeArrowheads="1"/>
          </p:cNvPicPr>
          <p:nvPr/>
        </p:nvPicPr>
        <p:blipFill>
          <a:blip r:embed="rId3" cstate="print"/>
          <a:srcRect/>
          <a:stretch>
            <a:fillRect/>
          </a:stretch>
        </p:blipFill>
        <p:spPr bwMode="auto">
          <a:xfrm>
            <a:off x="304800" y="990600"/>
            <a:ext cx="6143625" cy="7239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cstate="print"/>
          <a:srcRect/>
          <a:stretch>
            <a:fillRect/>
          </a:stretch>
        </p:blipFill>
        <p:spPr bwMode="auto">
          <a:xfrm>
            <a:off x="3119438" y="6191250"/>
            <a:ext cx="2905125" cy="666750"/>
          </a:xfrm>
          <a:prstGeom prst="rect">
            <a:avLst/>
          </a:prstGeom>
          <a:noFill/>
          <a:ln w="9525">
            <a:noFill/>
            <a:miter lim="800000"/>
            <a:headEnd/>
            <a:tailEnd/>
          </a:ln>
          <a:effectLst/>
        </p:spPr>
      </p:pic>
      <p:pic>
        <p:nvPicPr>
          <p:cNvPr id="9222" name="Picture 6"/>
          <p:cNvPicPr>
            <a:picLocks noChangeAspect="1" noChangeArrowheads="1"/>
          </p:cNvPicPr>
          <p:nvPr/>
        </p:nvPicPr>
        <p:blipFill>
          <a:blip r:embed="rId5" cstate="print"/>
          <a:srcRect/>
          <a:stretch>
            <a:fillRect/>
          </a:stretch>
        </p:blipFill>
        <p:spPr bwMode="auto">
          <a:xfrm>
            <a:off x="685800" y="2126076"/>
            <a:ext cx="2057400" cy="674274"/>
          </a:xfrm>
          <a:prstGeom prst="rect">
            <a:avLst/>
          </a:prstGeom>
          <a:noFill/>
          <a:ln w="9525">
            <a:noFill/>
            <a:miter lim="800000"/>
            <a:headEnd/>
            <a:tailEnd/>
          </a:ln>
          <a:effectLst/>
        </p:spPr>
      </p:pic>
      <p:sp>
        <p:nvSpPr>
          <p:cNvPr id="16"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16</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28600" y="1910398"/>
            <a:ext cx="5145405" cy="3458210"/>
          </a:xfrm>
          <a:prstGeom prst="rect">
            <a:avLst/>
          </a:prstGeom>
          <a:noFill/>
          <a:ln w="9525">
            <a:noFill/>
            <a:miter lim="800000"/>
            <a:headEnd/>
            <a:tailEnd/>
          </a:ln>
        </p:spPr>
      </p:pic>
      <p:sp>
        <p:nvSpPr>
          <p:cNvPr id="10" name="Прямоугольник 16"/>
          <p:cNvSpPr/>
          <p:nvPr/>
        </p:nvSpPr>
        <p:spPr>
          <a:xfrm>
            <a:off x="338907" y="5562600"/>
            <a:ext cx="4004493" cy="769441"/>
          </a:xfrm>
          <a:prstGeom prst="rect">
            <a:avLst/>
          </a:prstGeom>
        </p:spPr>
        <p:txBody>
          <a:bodyPr wrap="none">
            <a:spAutoFit/>
          </a:bodyPr>
          <a:lstStyle/>
          <a:p>
            <a:pPr algn="ctr"/>
            <a:r>
              <a:rPr lang="en-US" sz="2200" dirty="0" smtClean="0"/>
              <a:t>Phase portrait of a free particle </a:t>
            </a:r>
          </a:p>
          <a:p>
            <a:pPr algn="ctr"/>
            <a:r>
              <a:rPr lang="en-US" sz="2200" dirty="0" smtClean="0"/>
              <a:t>with energy</a:t>
            </a:r>
            <a:r>
              <a:rPr lang="ru-RU" sz="2200" dirty="0" smtClean="0"/>
              <a:t> </a:t>
            </a:r>
            <a:r>
              <a:rPr lang="en-US" sz="2200" dirty="0" smtClean="0">
                <a:latin typeface="Times New Roman" pitchFamily="18" charset="0"/>
              </a:rPr>
              <a:t>E</a:t>
            </a:r>
            <a:r>
              <a:rPr lang="ru-RU" sz="2200" dirty="0" smtClean="0">
                <a:latin typeface="Times New Roman" pitchFamily="18" charset="0"/>
              </a:rPr>
              <a:t>=</a:t>
            </a:r>
            <a:r>
              <a:rPr lang="en-US" sz="2200" dirty="0" smtClean="0">
                <a:latin typeface="Times New Roman" pitchFamily="18" charset="0"/>
              </a:rPr>
              <a:t>k</a:t>
            </a:r>
            <a:r>
              <a:rPr lang="en-US" sz="2200" baseline="30000" dirty="0" smtClean="0">
                <a:latin typeface="Times New Roman" pitchFamily="18" charset="0"/>
              </a:rPr>
              <a:t>2</a:t>
            </a:r>
            <a:r>
              <a:rPr lang="en-US" sz="2200" dirty="0" smtClean="0">
                <a:latin typeface="Times New Roman" pitchFamily="18" charset="0"/>
              </a:rPr>
              <a:t>/2</a:t>
            </a:r>
            <a:r>
              <a:rPr lang="en-US" sz="2200" dirty="0" smtClean="0"/>
              <a:t>, </a:t>
            </a:r>
            <a:r>
              <a:rPr lang="en-US" sz="2200" dirty="0" smtClean="0">
                <a:latin typeface="Times New Roman" pitchFamily="18" charset="0"/>
              </a:rPr>
              <a:t>k</a:t>
            </a:r>
            <a:r>
              <a:rPr lang="ru-RU" sz="2200" dirty="0" smtClean="0">
                <a:latin typeface="Times New Roman" pitchFamily="18" charset="0"/>
              </a:rPr>
              <a:t>=1</a:t>
            </a:r>
            <a:r>
              <a:rPr lang="en-US" sz="2200" dirty="0" smtClean="0">
                <a:latin typeface="Times New Roman" pitchFamily="18" charset="0"/>
              </a:rPr>
              <a:t>.5, </a:t>
            </a:r>
            <a:r>
              <a:rPr lang="en-US" sz="2200" dirty="0" err="1" smtClean="0">
                <a:solidFill>
                  <a:srgbClr val="00B050"/>
                </a:solidFill>
              </a:rPr>
              <a:t>L</a:t>
            </a:r>
            <a:r>
              <a:rPr lang="en-US" sz="2200" baseline="30000" dirty="0" err="1" smtClean="0">
                <a:solidFill>
                  <a:srgbClr val="00B050"/>
                </a:solidFill>
                <a:latin typeface="Symbol" pitchFamily="18" charset="2"/>
              </a:rPr>
              <a:t>p</a:t>
            </a:r>
            <a:r>
              <a:rPr lang="en-US" sz="2200" dirty="0" smtClean="0">
                <a:solidFill>
                  <a:srgbClr val="00B050"/>
                </a:solidFill>
              </a:rPr>
              <a:t>=0</a:t>
            </a:r>
            <a:r>
              <a:rPr lang="en-US" sz="2200" baseline="30000" dirty="0" smtClean="0">
                <a:solidFill>
                  <a:srgbClr val="00B050"/>
                </a:solidFill>
              </a:rPr>
              <a:t>+</a:t>
            </a:r>
            <a:endParaRPr lang="uk-UA" sz="2200" dirty="0">
              <a:solidFill>
                <a:srgbClr val="00B050"/>
              </a:solidFill>
            </a:endParaRPr>
          </a:p>
        </p:txBody>
      </p:sp>
      <p:pic>
        <p:nvPicPr>
          <p:cNvPr id="8193" name="Picture 1"/>
          <p:cNvPicPr>
            <a:picLocks noChangeAspect="1" noChangeArrowheads="1"/>
          </p:cNvPicPr>
          <p:nvPr/>
        </p:nvPicPr>
        <p:blipFill>
          <a:blip r:embed="rId3" cstate="print"/>
          <a:srcRect/>
          <a:stretch>
            <a:fillRect/>
          </a:stretch>
        </p:blipFill>
        <p:spPr bwMode="auto">
          <a:xfrm>
            <a:off x="571500" y="1066800"/>
            <a:ext cx="8001000" cy="638175"/>
          </a:xfrm>
          <a:prstGeom prst="rect">
            <a:avLst/>
          </a:prstGeom>
          <a:noFill/>
          <a:ln w="9525">
            <a:noFill/>
            <a:miter lim="800000"/>
            <a:headEnd/>
            <a:tailEnd/>
          </a:ln>
          <a:effectLst/>
        </p:spPr>
      </p:pic>
      <p:grpSp>
        <p:nvGrpSpPr>
          <p:cNvPr id="16" name="Group 15"/>
          <p:cNvGrpSpPr/>
          <p:nvPr/>
        </p:nvGrpSpPr>
        <p:grpSpPr>
          <a:xfrm>
            <a:off x="5105400" y="1834198"/>
            <a:ext cx="3744595" cy="4719002"/>
            <a:chOff x="5105400" y="1834198"/>
            <a:chExt cx="3744595" cy="4719002"/>
          </a:xfrm>
        </p:grpSpPr>
        <p:grpSp>
          <p:nvGrpSpPr>
            <p:cNvPr id="15" name="Group 14"/>
            <p:cNvGrpSpPr/>
            <p:nvPr/>
          </p:nvGrpSpPr>
          <p:grpSpPr>
            <a:xfrm>
              <a:off x="5105400" y="1834198"/>
              <a:ext cx="3744595" cy="3899912"/>
              <a:chOff x="5105400" y="1834198"/>
              <a:chExt cx="3744595" cy="3899912"/>
            </a:xfrm>
          </p:grpSpPr>
          <p:pic>
            <p:nvPicPr>
              <p:cNvPr id="5" name="Picture 4"/>
              <p:cNvPicPr/>
              <p:nvPr/>
            </p:nvPicPr>
            <p:blipFill>
              <a:blip r:embed="rId4" cstate="print"/>
              <a:srcRect/>
              <a:stretch>
                <a:fillRect/>
              </a:stretch>
            </p:blipFill>
            <p:spPr bwMode="auto">
              <a:xfrm>
                <a:off x="5410200" y="1834198"/>
                <a:ext cx="3439795" cy="3576002"/>
              </a:xfrm>
              <a:prstGeom prst="rect">
                <a:avLst/>
              </a:prstGeom>
              <a:noFill/>
              <a:ln w="9525">
                <a:noFill/>
                <a:miter lim="800000"/>
                <a:headEnd/>
                <a:tailEnd/>
              </a:ln>
            </p:spPr>
          </p:pic>
          <p:sp>
            <p:nvSpPr>
              <p:cNvPr id="6" name="TextBox 5"/>
              <p:cNvSpPr txBox="1"/>
              <p:nvPr/>
            </p:nvSpPr>
            <p:spPr>
              <a:xfrm>
                <a:off x="5105400" y="3276600"/>
                <a:ext cx="346570" cy="400110"/>
              </a:xfrm>
              <a:prstGeom prst="rect">
                <a:avLst/>
              </a:prstGeom>
              <a:noFill/>
            </p:spPr>
            <p:txBody>
              <a:bodyPr wrap="none" rtlCol="0">
                <a:spAutoFit/>
              </a:bodyPr>
              <a:lstStyle/>
              <a:p>
                <a:r>
                  <a:rPr lang="en-US" b="0" i="1" dirty="0" smtClean="0">
                    <a:solidFill>
                      <a:schemeClr val="tx1"/>
                    </a:solidFill>
                    <a:latin typeface="Symbol" pitchFamily="18" charset="2"/>
                  </a:rPr>
                  <a:t>a</a:t>
                </a:r>
                <a:endParaRPr lang="uk-UA" b="0" i="1" dirty="0">
                  <a:solidFill>
                    <a:schemeClr val="tx1"/>
                  </a:solidFill>
                </a:endParaRPr>
              </a:p>
            </p:txBody>
          </p:sp>
          <p:sp>
            <p:nvSpPr>
              <p:cNvPr id="7" name="TextBox 6"/>
              <p:cNvSpPr txBox="1"/>
              <p:nvPr/>
            </p:nvSpPr>
            <p:spPr>
              <a:xfrm>
                <a:off x="7162800" y="5334000"/>
                <a:ext cx="284052" cy="400110"/>
              </a:xfrm>
              <a:prstGeom prst="rect">
                <a:avLst/>
              </a:prstGeom>
              <a:noFill/>
            </p:spPr>
            <p:txBody>
              <a:bodyPr wrap="none" rtlCol="0">
                <a:spAutoFit/>
              </a:bodyPr>
              <a:lstStyle/>
              <a:p>
                <a:r>
                  <a:rPr lang="en-US" b="0" i="1" dirty="0" smtClean="0">
                    <a:solidFill>
                      <a:schemeClr val="tx1"/>
                    </a:solidFill>
                    <a:latin typeface="Times New Roman" pitchFamily="18" charset="0"/>
                    <a:cs typeface="Times New Roman" pitchFamily="18" charset="0"/>
                  </a:rPr>
                  <a:t>r</a:t>
                </a:r>
                <a:endParaRPr lang="uk-UA" b="0" i="1" dirty="0">
                  <a:solidFill>
                    <a:schemeClr val="tx1"/>
                  </a:solidFill>
                  <a:latin typeface="Times New Roman" pitchFamily="18" charset="0"/>
                  <a:cs typeface="Times New Roman" pitchFamily="18" charset="0"/>
                </a:endParaRPr>
              </a:p>
            </p:txBody>
          </p:sp>
        </p:grpSp>
        <p:sp>
          <p:nvSpPr>
            <p:cNvPr id="11" name="Rectangle 10"/>
            <p:cNvSpPr/>
            <p:nvPr/>
          </p:nvSpPr>
          <p:spPr>
            <a:xfrm>
              <a:off x="5638800" y="5791200"/>
              <a:ext cx="2971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194" name="Picture 2"/>
            <p:cNvPicPr>
              <a:picLocks noChangeAspect="1" noChangeArrowheads="1"/>
            </p:cNvPicPr>
            <p:nvPr/>
          </p:nvPicPr>
          <p:blipFill>
            <a:blip r:embed="rId5" cstate="print"/>
            <a:srcRect/>
            <a:stretch>
              <a:fillRect/>
            </a:stretch>
          </p:blipFill>
          <p:spPr bwMode="auto">
            <a:xfrm>
              <a:off x="5695950" y="5867401"/>
              <a:ext cx="2838450" cy="609600"/>
            </a:xfrm>
            <a:prstGeom prst="rect">
              <a:avLst/>
            </a:prstGeom>
            <a:noFill/>
            <a:ln w="9525">
              <a:noFill/>
              <a:miter lim="800000"/>
              <a:headEnd/>
              <a:tailEnd/>
            </a:ln>
            <a:effectLst/>
          </p:spPr>
        </p:pic>
      </p:grpSp>
      <p:sp>
        <p:nvSpPr>
          <p:cNvPr id="14" name="Rectangle 2"/>
          <p:cNvSpPr txBox="1">
            <a:spLocks noChangeArrowheads="1"/>
          </p:cNvSpPr>
          <p:nvPr/>
        </p:nvSpPr>
        <p:spPr bwMode="auto">
          <a:xfrm>
            <a:off x="0" y="0"/>
            <a:ext cx="9220200"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alibri" pitchFamily="34" charset="0"/>
                <a:ea typeface="+mj-ea"/>
                <a:cs typeface="+mj-cs"/>
              </a:rPr>
              <a:t>With increasing the energy, quantum trajectories condense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alibri" pitchFamily="34" charset="0"/>
                <a:ea typeface="+mj-ea"/>
                <a:cs typeface="+mj-cs"/>
              </a:rPr>
              <a:t>near classical trajectory</a:t>
            </a:r>
            <a:endParaRPr kumimoji="0" lang="uk-UA" sz="28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
        <p:nvSpPr>
          <p:cNvPr id="17" name="Slide Number Placeholder 3"/>
          <p:cNvSpPr>
            <a:spLocks noGrp="1"/>
          </p:cNvSpPr>
          <p:nvPr>
            <p:ph type="sldNum" sz="quarter" idx="4294967295"/>
          </p:nvPr>
        </p:nvSpPr>
        <p:spPr bwMode="auto">
          <a:xfrm>
            <a:off x="8458200" y="65690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17</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92552"/>
          </a:xfrm>
        </p:spPr>
        <p:txBody>
          <a:bodyPr/>
          <a:lstStyle/>
          <a:p>
            <a:r>
              <a:rPr lang="en-US" sz="2600" dirty="0" smtClean="0"/>
              <a:t>In terms of</a:t>
            </a:r>
            <a:r>
              <a:rPr lang="ru-RU" sz="2600" dirty="0" smtClean="0"/>
              <a:t> </a:t>
            </a:r>
            <a:r>
              <a:rPr lang="el-GR" sz="2600" i="1" dirty="0" smtClean="0">
                <a:latin typeface="Times New Roman" pitchFamily="18" charset="0"/>
                <a:cs typeface="Times New Roman" pitchFamily="18" charset="0"/>
              </a:rPr>
              <a:t>ξ</a:t>
            </a:r>
            <a:r>
              <a:rPr lang="en-US" sz="2600" dirty="0" smtClean="0">
                <a:latin typeface="Times New Roman" pitchFamily="18" charset="0"/>
                <a:cs typeface="Times New Roman" pitchFamily="18" charset="0"/>
              </a:rPr>
              <a:t>,</a:t>
            </a:r>
            <a:r>
              <a:rPr lang="el-GR" sz="2600" i="1" dirty="0" smtClean="0">
                <a:latin typeface="Times New Roman" pitchFamily="18" charset="0"/>
                <a:cs typeface="Times New Roman" pitchFamily="18" charset="0"/>
              </a:rPr>
              <a:t>η </a:t>
            </a:r>
            <a:r>
              <a:rPr lang="en-US" sz="2600" dirty="0" smtClean="0">
                <a:latin typeface="Times New Roman" pitchFamily="18" charset="0"/>
                <a:cs typeface="Times New Roman" pitchFamily="18" charset="0"/>
              </a:rPr>
              <a:t>c</a:t>
            </a:r>
            <a:r>
              <a:rPr lang="en-US" sz="2600" dirty="0" smtClean="0"/>
              <a:t>lassical trajectory of a 3d-particle in the state with L=0 is the surface, not the curve</a:t>
            </a:r>
            <a:endParaRPr lang="uk-UA" sz="2600" dirty="0"/>
          </a:p>
        </p:txBody>
      </p:sp>
      <p:pic>
        <p:nvPicPr>
          <p:cNvPr id="4098" name="Picture 2"/>
          <p:cNvPicPr>
            <a:picLocks noChangeAspect="1" noChangeArrowheads="1"/>
          </p:cNvPicPr>
          <p:nvPr/>
        </p:nvPicPr>
        <p:blipFill>
          <a:blip r:embed="rId2" cstate="print"/>
          <a:srcRect/>
          <a:stretch>
            <a:fillRect/>
          </a:stretch>
        </p:blipFill>
        <p:spPr bwMode="auto">
          <a:xfrm>
            <a:off x="1600200" y="1600200"/>
            <a:ext cx="4708899" cy="496178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90563" y="914400"/>
            <a:ext cx="7762875" cy="762000"/>
          </a:xfrm>
          <a:prstGeom prst="rect">
            <a:avLst/>
          </a:prstGeom>
          <a:noFill/>
          <a:ln w="9525">
            <a:noFill/>
            <a:miter lim="800000"/>
            <a:headEnd/>
            <a:tailEnd/>
          </a:ln>
          <a:effectLst/>
        </p:spPr>
      </p:pic>
      <p:pic>
        <p:nvPicPr>
          <p:cNvPr id="7169" name="Picture 1"/>
          <p:cNvPicPr>
            <a:picLocks noChangeAspect="1" noChangeArrowheads="1"/>
          </p:cNvPicPr>
          <p:nvPr/>
        </p:nvPicPr>
        <p:blipFill>
          <a:blip r:embed="rId4" cstate="print"/>
          <a:srcRect/>
          <a:stretch>
            <a:fillRect/>
          </a:stretch>
        </p:blipFill>
        <p:spPr bwMode="auto">
          <a:xfrm>
            <a:off x="6657975" y="3533775"/>
            <a:ext cx="2105025" cy="428625"/>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cstate="print"/>
          <a:srcRect/>
          <a:stretch>
            <a:fillRect/>
          </a:stretch>
        </p:blipFill>
        <p:spPr bwMode="auto">
          <a:xfrm>
            <a:off x="304800" y="4648200"/>
            <a:ext cx="1362075" cy="733425"/>
          </a:xfrm>
          <a:prstGeom prst="rect">
            <a:avLst/>
          </a:prstGeom>
          <a:noFill/>
          <a:ln w="9525">
            <a:noFill/>
            <a:miter lim="800000"/>
            <a:headEnd/>
            <a:tailEnd/>
          </a:ln>
          <a:effectLst/>
        </p:spPr>
      </p:pic>
      <p:sp>
        <p:nvSpPr>
          <p:cNvPr id="8" name="Rectangle 7"/>
          <p:cNvSpPr/>
          <p:nvPr/>
        </p:nvSpPr>
        <p:spPr>
          <a:xfrm>
            <a:off x="6629400" y="3505200"/>
            <a:ext cx="2133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18</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96400" cy="1384995"/>
          </a:xfrm>
        </p:spPr>
        <p:txBody>
          <a:bodyPr/>
          <a:lstStyle/>
          <a:p>
            <a:r>
              <a:rPr lang="en-US" dirty="0" smtClean="0"/>
              <a:t>We construct the phase portraits for two-cluster systems </a:t>
            </a:r>
            <a:br>
              <a:rPr lang="en-US" dirty="0" smtClean="0"/>
            </a:br>
            <a:r>
              <a:rPr lang="en-US" dirty="0" smtClean="0"/>
              <a:t>in the </a:t>
            </a:r>
            <a:r>
              <a:rPr lang="en-US" dirty="0" err="1" smtClean="0"/>
              <a:t>Fock-Bargmann</a:t>
            </a:r>
            <a:r>
              <a:rPr lang="en-US" dirty="0" smtClean="0"/>
              <a:t> space within algebraic version of the resonating group method</a:t>
            </a:r>
            <a:endParaRPr lang="uk-UA" dirty="0"/>
          </a:p>
        </p:txBody>
      </p:sp>
      <p:pic>
        <p:nvPicPr>
          <p:cNvPr id="4" name="Picture 3" descr="Density6Li_E0E9.eps"/>
          <p:cNvPicPr>
            <a:picLocks noChangeAspect="1"/>
          </p:cNvPicPr>
          <p:nvPr/>
        </p:nvPicPr>
        <p:blipFill>
          <a:blip r:embed="rId2" cstate="print"/>
          <a:stretch>
            <a:fillRect/>
          </a:stretch>
        </p:blipFill>
        <p:spPr>
          <a:xfrm>
            <a:off x="152400" y="1371600"/>
            <a:ext cx="8458200" cy="5507665"/>
          </a:xfrm>
          <a:prstGeom prst="rect">
            <a:avLst/>
          </a:prstGeom>
        </p:spPr>
      </p:pic>
      <p:sp>
        <p:nvSpPr>
          <p:cNvPr id="5"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19</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60489" y="4876800"/>
            <a:ext cx="5383511" cy="1981200"/>
            <a:chOff x="3760489" y="4876800"/>
            <a:chExt cx="5383511" cy="1981200"/>
          </a:xfrm>
        </p:grpSpPr>
        <p:pic>
          <p:nvPicPr>
            <p:cNvPr id="10" name="Picture 2"/>
            <p:cNvPicPr>
              <a:picLocks noChangeAspect="1" noChangeArrowheads="1"/>
            </p:cNvPicPr>
            <p:nvPr/>
          </p:nvPicPr>
          <p:blipFill>
            <a:blip r:embed="rId3" cstate="print"/>
            <a:srcRect/>
            <a:stretch>
              <a:fillRect/>
            </a:stretch>
          </p:blipFill>
          <p:spPr bwMode="auto">
            <a:xfrm>
              <a:off x="3760489" y="4876800"/>
              <a:ext cx="2909411" cy="1981200"/>
            </a:xfrm>
            <a:prstGeom prst="rect">
              <a:avLst/>
            </a:prstGeom>
            <a:noFill/>
            <a:ln w="9525">
              <a:noFill/>
              <a:miter lim="800000"/>
              <a:headEnd/>
              <a:tailEnd/>
            </a:ln>
          </p:spPr>
        </p:pic>
        <p:sp>
          <p:nvSpPr>
            <p:cNvPr id="4101" name="Rectangle 6"/>
            <p:cNvSpPr>
              <a:spLocks noChangeArrowheads="1"/>
            </p:cNvSpPr>
            <p:nvPr/>
          </p:nvSpPr>
          <p:spPr bwMode="auto">
            <a:xfrm>
              <a:off x="6732588" y="6000750"/>
              <a:ext cx="2411412" cy="789960"/>
            </a:xfrm>
            <a:prstGeom prst="rect">
              <a:avLst/>
            </a:prstGeom>
            <a:noFill/>
            <a:ln w="12700">
              <a:noFill/>
              <a:miter lim="800000"/>
              <a:headEnd/>
              <a:tailEnd/>
            </a:ln>
          </p:spPr>
          <p:txBody>
            <a:bodyPr wrap="square" lIns="63500" tIns="25400" rIns="63500" bIns="25400">
              <a:spAutoFit/>
            </a:bodyPr>
            <a:lstStyle/>
            <a:p>
              <a:pPr marL="514350" indent="-514350" eaLnBrk="0" hangingPunct="0">
                <a:buFont typeface="+mj-lt"/>
                <a:buAutoNum type="romanUcPeriod" startAt="3"/>
              </a:pPr>
              <a:r>
                <a:rPr lang="en-US" sz="2400" dirty="0" smtClean="0"/>
                <a:t>3d systems</a:t>
              </a:r>
              <a:r>
                <a:rPr lang="ru-RU" sz="2400" dirty="0" smtClean="0"/>
                <a:t>,</a:t>
              </a:r>
              <a:r>
                <a:rPr lang="en-US" sz="2400" dirty="0" smtClean="0"/>
                <a:t> </a:t>
              </a:r>
              <a:r>
                <a:rPr lang="en-US" sz="2400" dirty="0" err="1" smtClean="0"/>
                <a:t>L</a:t>
              </a:r>
              <a:r>
                <a:rPr lang="en-US" sz="2400" baseline="30000" dirty="0" err="1" smtClean="0">
                  <a:latin typeface="Symbol" pitchFamily="18" charset="2"/>
                </a:rPr>
                <a:t>p</a:t>
              </a:r>
              <a:r>
                <a:rPr lang="en-US" sz="2400" dirty="0" smtClean="0"/>
                <a:t>=0</a:t>
              </a:r>
              <a:r>
                <a:rPr lang="en-US" sz="2400" baseline="30000" dirty="0" smtClean="0"/>
                <a:t>+</a:t>
              </a:r>
              <a:endParaRPr lang="en-US" sz="2400" baseline="30000" dirty="0"/>
            </a:p>
          </p:txBody>
        </p:sp>
      </p:grpSp>
      <p:sp>
        <p:nvSpPr>
          <p:cNvPr id="4102" name="Text Box 8"/>
          <p:cNvSpPr txBox="1">
            <a:spLocks noChangeArrowheads="1"/>
          </p:cNvSpPr>
          <p:nvPr/>
        </p:nvSpPr>
        <p:spPr bwMode="auto">
          <a:xfrm>
            <a:off x="76200" y="0"/>
            <a:ext cx="9296400" cy="892552"/>
          </a:xfrm>
          <a:prstGeom prst="rect">
            <a:avLst/>
          </a:prstGeom>
          <a:noFill/>
          <a:ln w="9525">
            <a:noFill/>
            <a:miter lim="800000"/>
            <a:headEnd/>
            <a:tailEnd/>
          </a:ln>
        </p:spPr>
        <p:txBody>
          <a:bodyPr>
            <a:spAutoFit/>
          </a:bodyPr>
          <a:lstStyle/>
          <a:p>
            <a:pPr eaLnBrk="0" hangingPunct="0"/>
            <a:r>
              <a:rPr lang="en-US" sz="2600" dirty="0" smtClean="0">
                <a:solidFill>
                  <a:srgbClr val="000000"/>
                </a:solidFill>
              </a:rPr>
              <a:t>We suggest analysis of quantum systems with phase portraits </a:t>
            </a:r>
          </a:p>
          <a:p>
            <a:pPr eaLnBrk="0" hangingPunct="0"/>
            <a:r>
              <a:rPr lang="en-US" sz="2600" dirty="0" smtClean="0">
                <a:solidFill>
                  <a:srgbClr val="000000"/>
                </a:solidFill>
              </a:rPr>
              <a:t>in the </a:t>
            </a:r>
            <a:r>
              <a:rPr lang="en-US" sz="2600" dirty="0" err="1" smtClean="0">
                <a:solidFill>
                  <a:srgbClr val="000000"/>
                </a:solidFill>
              </a:rPr>
              <a:t>Fock-Bargmann</a:t>
            </a:r>
            <a:r>
              <a:rPr lang="en-US" sz="2600" dirty="0" smtClean="0">
                <a:solidFill>
                  <a:srgbClr val="000000"/>
                </a:solidFill>
              </a:rPr>
              <a:t> space</a:t>
            </a:r>
            <a:endParaRPr lang="en-US" sz="2600" dirty="0">
              <a:solidFill>
                <a:srgbClr val="000000"/>
              </a:solidFill>
            </a:endParaRPr>
          </a:p>
        </p:txBody>
      </p:sp>
      <p:grpSp>
        <p:nvGrpSpPr>
          <p:cNvPr id="17" name="Group 16"/>
          <p:cNvGrpSpPr/>
          <p:nvPr/>
        </p:nvGrpSpPr>
        <p:grpSpPr>
          <a:xfrm>
            <a:off x="2286000" y="3200400"/>
            <a:ext cx="5497513" cy="1951355"/>
            <a:chOff x="2286000" y="3200400"/>
            <a:chExt cx="5497513" cy="1951355"/>
          </a:xfrm>
        </p:grpSpPr>
        <p:sp>
          <p:nvSpPr>
            <p:cNvPr id="4100" name="Rectangle 4"/>
            <p:cNvSpPr>
              <a:spLocks noChangeArrowheads="1"/>
            </p:cNvSpPr>
            <p:nvPr/>
          </p:nvSpPr>
          <p:spPr bwMode="auto">
            <a:xfrm>
              <a:off x="4267200" y="3733800"/>
              <a:ext cx="3516313" cy="789960"/>
            </a:xfrm>
            <a:prstGeom prst="rect">
              <a:avLst/>
            </a:prstGeom>
            <a:noFill/>
            <a:ln w="12700">
              <a:noFill/>
              <a:miter lim="800000"/>
              <a:headEnd/>
              <a:tailEnd/>
            </a:ln>
          </p:spPr>
          <p:txBody>
            <a:bodyPr lIns="63500" tIns="25400" rIns="63500" bIns="25400">
              <a:spAutoFit/>
            </a:bodyPr>
            <a:lstStyle/>
            <a:p>
              <a:pPr marL="514350" indent="-514350" eaLnBrk="0" hangingPunct="0">
                <a:buFont typeface="+mj-lt"/>
                <a:buAutoNum type="romanUcPeriod" startAt="2"/>
              </a:pPr>
              <a:r>
                <a:rPr lang="en-US" sz="2400" dirty="0" smtClean="0"/>
                <a:t>Pauli principle in</a:t>
              </a:r>
              <a:r>
                <a:rPr lang="ru-RU" sz="2400" dirty="0" smtClean="0"/>
                <a:t> </a:t>
              </a:r>
              <a:endParaRPr lang="en-US" sz="2400" dirty="0" smtClean="0"/>
            </a:p>
            <a:p>
              <a:pPr marL="514350" indent="-514350" eaLnBrk="0" hangingPunct="0"/>
              <a:r>
                <a:rPr lang="en-US" sz="2400" dirty="0" smtClean="0"/>
                <a:t>	1d systems</a:t>
              </a:r>
              <a:endParaRPr lang="en-US" sz="2400" dirty="0"/>
            </a:p>
          </p:txBody>
        </p:sp>
        <p:pic>
          <p:nvPicPr>
            <p:cNvPr id="11" name="Picture 10"/>
            <p:cNvPicPr/>
            <p:nvPr/>
          </p:nvPicPr>
          <p:blipFill>
            <a:blip r:embed="rId4" cstate="print"/>
            <a:srcRect/>
            <a:stretch>
              <a:fillRect/>
            </a:stretch>
          </p:blipFill>
          <p:spPr bwMode="auto">
            <a:xfrm>
              <a:off x="2286000" y="3200400"/>
              <a:ext cx="1981200" cy="1951355"/>
            </a:xfrm>
            <a:prstGeom prst="rect">
              <a:avLst/>
            </a:prstGeom>
            <a:noFill/>
            <a:ln w="9525">
              <a:noFill/>
              <a:miter lim="800000"/>
              <a:headEnd/>
              <a:tailEnd/>
            </a:ln>
          </p:spPr>
        </p:pic>
      </p:grpSp>
      <p:grpSp>
        <p:nvGrpSpPr>
          <p:cNvPr id="16" name="Group 15"/>
          <p:cNvGrpSpPr/>
          <p:nvPr/>
        </p:nvGrpSpPr>
        <p:grpSpPr>
          <a:xfrm>
            <a:off x="531611" y="1143000"/>
            <a:ext cx="5411989" cy="1723130"/>
            <a:chOff x="531611" y="1143000"/>
            <a:chExt cx="5411989" cy="1723130"/>
          </a:xfrm>
        </p:grpSpPr>
        <p:sp>
          <p:nvSpPr>
            <p:cNvPr id="4099" name="Rectangle 2"/>
            <p:cNvSpPr>
              <a:spLocks noChangeArrowheads="1"/>
            </p:cNvSpPr>
            <p:nvPr/>
          </p:nvSpPr>
          <p:spPr bwMode="auto">
            <a:xfrm>
              <a:off x="2667000" y="1905000"/>
              <a:ext cx="3276600" cy="420628"/>
            </a:xfrm>
            <a:prstGeom prst="rect">
              <a:avLst/>
            </a:prstGeom>
            <a:noFill/>
            <a:ln w="12700">
              <a:noFill/>
              <a:miter lim="800000"/>
              <a:headEnd/>
              <a:tailEnd/>
            </a:ln>
          </p:spPr>
          <p:txBody>
            <a:bodyPr wrap="square" lIns="63500" tIns="25400" rIns="63500" bIns="25400">
              <a:spAutoFit/>
            </a:bodyPr>
            <a:lstStyle/>
            <a:p>
              <a:pPr marL="514350" indent="-514350" eaLnBrk="0" hangingPunct="0">
                <a:buFont typeface="+mj-lt"/>
                <a:buAutoNum type="romanUcPeriod"/>
              </a:pPr>
              <a:r>
                <a:rPr lang="en-US" sz="2400" dirty="0" smtClean="0"/>
                <a:t>1d systems</a:t>
              </a:r>
              <a:endParaRPr lang="en-US" sz="2400" dirty="0"/>
            </a:p>
          </p:txBody>
        </p:sp>
        <p:pic>
          <p:nvPicPr>
            <p:cNvPr id="13" name="Picture 3"/>
            <p:cNvPicPr>
              <a:picLocks noChangeAspect="1" noChangeArrowheads="1"/>
            </p:cNvPicPr>
            <p:nvPr/>
          </p:nvPicPr>
          <p:blipFill>
            <a:blip r:embed="rId5" cstate="print"/>
            <a:srcRect/>
            <a:stretch>
              <a:fillRect/>
            </a:stretch>
          </p:blipFill>
          <p:spPr bwMode="auto">
            <a:xfrm>
              <a:off x="531611" y="1143000"/>
              <a:ext cx="1906789" cy="1723130"/>
            </a:xfrm>
            <a:prstGeom prst="rect">
              <a:avLst/>
            </a:prstGeom>
            <a:noFill/>
            <a:ln w="9525">
              <a:noFill/>
              <a:miter lim="800000"/>
              <a:headEnd/>
              <a:tailEnd/>
            </a:ln>
            <a:effectLst/>
          </p:spPr>
        </p:pic>
      </p:grpSp>
      <p:sp>
        <p:nvSpPr>
          <p:cNvPr id="19" name="Slide Number Placeholder 3"/>
          <p:cNvSpPr>
            <a:spLocks noGrp="1"/>
          </p:cNvSpPr>
          <p:nvPr>
            <p:ph type="sldNum" sz="quarter" idx="4294967295"/>
          </p:nvPr>
        </p:nvSpPr>
        <p:spPr bwMode="auto">
          <a:xfrm>
            <a:off x="0" y="64166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2</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54107"/>
          </a:xfrm>
          <a:prstGeom prst="rect">
            <a:avLst/>
          </a:prstGeom>
        </p:spPr>
        <p:txBody>
          <a:bodyPr wrap="square">
            <a:spAutoFit/>
          </a:bodyPr>
          <a:lstStyle/>
          <a:p>
            <a:r>
              <a:rPr lang="en-US" sz="2800" dirty="0" smtClean="0">
                <a:solidFill>
                  <a:schemeClr val="tx1"/>
                </a:solidFill>
              </a:rPr>
              <a:t>In conclusion, the </a:t>
            </a:r>
            <a:r>
              <a:rPr lang="en-US" sz="2800" dirty="0" err="1" smtClean="0">
                <a:solidFill>
                  <a:schemeClr val="tx1"/>
                </a:solidFill>
              </a:rPr>
              <a:t>Fock-Bargmann</a:t>
            </a:r>
            <a:r>
              <a:rPr lang="en-US" sz="2800" dirty="0" smtClean="0">
                <a:solidFill>
                  <a:schemeClr val="tx1"/>
                </a:solidFill>
              </a:rPr>
              <a:t> space provides a natural description of the quantum-classical correspondence</a:t>
            </a:r>
            <a:endParaRPr lang="uk-UA" sz="2800" dirty="0">
              <a:solidFill>
                <a:schemeClr val="tx1"/>
              </a:solidFill>
            </a:endParaRPr>
          </a:p>
        </p:txBody>
      </p:sp>
      <p:pic>
        <p:nvPicPr>
          <p:cNvPr id="5" name="Picture 4" descr="phase_traj_E9.png"/>
          <p:cNvPicPr>
            <a:picLocks noChangeAspect="1"/>
          </p:cNvPicPr>
          <p:nvPr/>
        </p:nvPicPr>
        <p:blipFill>
          <a:blip r:embed="rId2" cstate="print"/>
          <a:stretch>
            <a:fillRect/>
          </a:stretch>
        </p:blipFill>
        <p:spPr>
          <a:xfrm>
            <a:off x="5257800" y="1145176"/>
            <a:ext cx="3852809" cy="3810000"/>
          </a:xfrm>
          <a:prstGeom prst="rect">
            <a:avLst/>
          </a:prstGeom>
        </p:spPr>
      </p:pic>
      <p:pic>
        <p:nvPicPr>
          <p:cNvPr id="6" name="Picture 5" descr="phase_portrait_E9.png"/>
          <p:cNvPicPr>
            <a:picLocks noChangeAspect="1"/>
          </p:cNvPicPr>
          <p:nvPr/>
        </p:nvPicPr>
        <p:blipFill>
          <a:blip r:embed="rId3" cstate="print"/>
          <a:stretch>
            <a:fillRect/>
          </a:stretch>
        </p:blipFill>
        <p:spPr>
          <a:xfrm>
            <a:off x="55239" y="1143000"/>
            <a:ext cx="4812006" cy="3812176"/>
          </a:xfrm>
          <a:prstGeom prst="rect">
            <a:avLst/>
          </a:prstGeom>
        </p:spPr>
      </p:pic>
      <p:sp>
        <p:nvSpPr>
          <p:cNvPr id="7" name="Rectangle 6"/>
          <p:cNvSpPr>
            <a:spLocks noChangeArrowheads="1"/>
          </p:cNvSpPr>
          <p:nvPr/>
        </p:nvSpPr>
        <p:spPr bwMode="auto">
          <a:xfrm>
            <a:off x="7167518" y="4953000"/>
            <a:ext cx="300082"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sp>
        <p:nvSpPr>
          <p:cNvPr id="8" name="TextBox 6"/>
          <p:cNvSpPr txBox="1">
            <a:spLocks noChangeArrowheads="1"/>
          </p:cNvSpPr>
          <p:nvPr/>
        </p:nvSpPr>
        <p:spPr bwMode="auto">
          <a:xfrm>
            <a:off x="5098896" y="266700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9" name="Rectangle 8"/>
          <p:cNvSpPr/>
          <p:nvPr/>
        </p:nvSpPr>
        <p:spPr>
          <a:xfrm>
            <a:off x="0" y="5410200"/>
            <a:ext cx="9144000" cy="769441"/>
          </a:xfrm>
          <a:prstGeom prst="rect">
            <a:avLst/>
          </a:prstGeom>
        </p:spPr>
        <p:txBody>
          <a:bodyPr wrap="square">
            <a:spAutoFit/>
          </a:bodyPr>
          <a:lstStyle/>
          <a:p>
            <a:r>
              <a:rPr lang="en-US" sz="2200" dirty="0" smtClean="0"/>
              <a:t>The phase portraits give an additional important information about quantum systems as compared to the coordinate or momentum representation</a:t>
            </a:r>
            <a:endParaRPr lang="uk-UA" sz="2200" dirty="0"/>
          </a:p>
        </p:txBody>
      </p:sp>
      <p:sp>
        <p:nvSpPr>
          <p:cNvPr id="10"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20</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Slide Number Placeholder 3"/>
          <p:cNvSpPr>
            <a:spLocks noGrp="1"/>
          </p:cNvSpPr>
          <p:nvPr>
            <p:ph type="sldNum" sz="quarter" idx="4294967295"/>
          </p:nvPr>
        </p:nvSpPr>
        <p:spPr bwMode="auto">
          <a:xfrm>
            <a:off x="8239125" y="6356350"/>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3</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4095777" y="3662005"/>
            <a:ext cx="2352675" cy="571500"/>
          </a:xfrm>
          <a:prstGeom prst="rect">
            <a:avLst/>
          </a:prstGeom>
          <a:noFill/>
          <a:ln w="9525">
            <a:noFill/>
            <a:miter lim="800000"/>
            <a:headEnd/>
            <a:tailEnd/>
          </a:ln>
          <a:effectLst/>
        </p:spPr>
      </p:pic>
      <p:grpSp>
        <p:nvGrpSpPr>
          <p:cNvPr id="22" name="Group 21"/>
          <p:cNvGrpSpPr/>
          <p:nvPr/>
        </p:nvGrpSpPr>
        <p:grpSpPr>
          <a:xfrm>
            <a:off x="60156" y="1554480"/>
            <a:ext cx="9067800" cy="636270"/>
            <a:chOff x="0" y="1554480"/>
            <a:chExt cx="9067800" cy="636270"/>
          </a:xfrm>
        </p:grpSpPr>
        <p:pic>
          <p:nvPicPr>
            <p:cNvPr id="1026" name="Picture 2"/>
            <p:cNvPicPr>
              <a:picLocks noChangeAspect="1" noChangeArrowheads="1"/>
            </p:cNvPicPr>
            <p:nvPr/>
          </p:nvPicPr>
          <p:blipFill>
            <a:blip r:embed="rId3" cstate="print"/>
            <a:srcRect/>
            <a:stretch>
              <a:fillRect/>
            </a:stretch>
          </p:blipFill>
          <p:spPr bwMode="auto">
            <a:xfrm>
              <a:off x="4295775" y="1554480"/>
              <a:ext cx="4772025" cy="636270"/>
            </a:xfrm>
            <a:prstGeom prst="rect">
              <a:avLst/>
            </a:prstGeom>
            <a:noFill/>
            <a:ln w="9525">
              <a:noFill/>
              <a:miter lim="800000"/>
              <a:headEnd/>
              <a:tailEnd/>
            </a:ln>
            <a:effectLst/>
          </p:spPr>
        </p:pic>
        <p:sp>
          <p:nvSpPr>
            <p:cNvPr id="31" name="Rectangle 30"/>
            <p:cNvSpPr/>
            <p:nvPr/>
          </p:nvSpPr>
          <p:spPr>
            <a:xfrm>
              <a:off x="0" y="1657350"/>
              <a:ext cx="4389535" cy="400110"/>
            </a:xfrm>
            <a:prstGeom prst="rect">
              <a:avLst/>
            </a:prstGeom>
          </p:spPr>
          <p:txBody>
            <a:bodyPr wrap="none">
              <a:spAutoFit/>
            </a:bodyPr>
            <a:lstStyle/>
            <a:p>
              <a:r>
                <a:rPr lang="en-US" dirty="0" smtClean="0">
                  <a:solidFill>
                    <a:schemeClr val="tx1"/>
                  </a:solidFill>
                </a:rPr>
                <a:t>Transform to the </a:t>
              </a:r>
              <a:r>
                <a:rPr lang="en-US" dirty="0" err="1" smtClean="0">
                  <a:solidFill>
                    <a:schemeClr val="tx1"/>
                  </a:solidFill>
                </a:rPr>
                <a:t>Fock-Bargmann</a:t>
              </a:r>
              <a:r>
                <a:rPr lang="en-US" dirty="0" smtClean="0">
                  <a:solidFill>
                    <a:schemeClr val="tx1"/>
                  </a:solidFill>
                </a:rPr>
                <a:t> space </a:t>
              </a:r>
            </a:p>
          </p:txBody>
        </p:sp>
      </p:grpSp>
      <p:sp>
        <p:nvSpPr>
          <p:cNvPr id="33" name="Rectangle 32"/>
          <p:cNvSpPr/>
          <p:nvPr/>
        </p:nvSpPr>
        <p:spPr>
          <a:xfrm>
            <a:off x="60156" y="3525619"/>
            <a:ext cx="3781452" cy="707886"/>
          </a:xfrm>
          <a:prstGeom prst="rect">
            <a:avLst/>
          </a:prstGeom>
        </p:spPr>
        <p:txBody>
          <a:bodyPr wrap="square">
            <a:spAutoFit/>
          </a:bodyPr>
          <a:lstStyle/>
          <a:p>
            <a:r>
              <a:rPr lang="en-US" dirty="0" smtClean="0">
                <a:solidFill>
                  <a:schemeClr val="tx1"/>
                </a:solidFill>
              </a:rPr>
              <a:t>Expansion of the wave function </a:t>
            </a:r>
          </a:p>
          <a:p>
            <a:r>
              <a:rPr lang="en-US" dirty="0" smtClean="0">
                <a:solidFill>
                  <a:schemeClr val="tx1"/>
                </a:solidFill>
              </a:rPr>
              <a:t>in the harmonic-oscillator basis</a:t>
            </a:r>
            <a:endParaRPr lang="uk-UA" dirty="0">
              <a:solidFill>
                <a:schemeClr val="tx1"/>
              </a:solidFill>
            </a:endParaRPr>
          </a:p>
        </p:txBody>
      </p:sp>
      <p:grpSp>
        <p:nvGrpSpPr>
          <p:cNvPr id="23" name="Group 22"/>
          <p:cNvGrpSpPr/>
          <p:nvPr/>
        </p:nvGrpSpPr>
        <p:grpSpPr>
          <a:xfrm>
            <a:off x="60156" y="4552950"/>
            <a:ext cx="7172325" cy="707886"/>
            <a:chOff x="685800" y="4552950"/>
            <a:chExt cx="7172325" cy="707886"/>
          </a:xfrm>
        </p:grpSpPr>
        <p:pic>
          <p:nvPicPr>
            <p:cNvPr id="1032" name="Picture 8"/>
            <p:cNvPicPr>
              <a:picLocks noChangeAspect="1" noChangeArrowheads="1"/>
            </p:cNvPicPr>
            <p:nvPr/>
          </p:nvPicPr>
          <p:blipFill>
            <a:blip r:embed="rId4" cstate="print"/>
            <a:srcRect/>
            <a:stretch>
              <a:fillRect/>
            </a:stretch>
          </p:blipFill>
          <p:spPr bwMode="auto">
            <a:xfrm>
              <a:off x="4648200" y="4572000"/>
              <a:ext cx="3209925" cy="676275"/>
            </a:xfrm>
            <a:prstGeom prst="rect">
              <a:avLst/>
            </a:prstGeom>
            <a:noFill/>
            <a:ln w="9525">
              <a:noFill/>
              <a:miter lim="800000"/>
              <a:headEnd/>
              <a:tailEnd/>
            </a:ln>
            <a:effectLst/>
          </p:spPr>
        </p:pic>
        <p:sp>
          <p:nvSpPr>
            <p:cNvPr id="34" name="Rectangle 33"/>
            <p:cNvSpPr/>
            <p:nvPr/>
          </p:nvSpPr>
          <p:spPr>
            <a:xfrm>
              <a:off x="685800" y="4552950"/>
              <a:ext cx="3733800" cy="707886"/>
            </a:xfrm>
            <a:prstGeom prst="rect">
              <a:avLst/>
            </a:prstGeom>
          </p:spPr>
          <p:txBody>
            <a:bodyPr wrap="square">
              <a:spAutoFit/>
            </a:bodyPr>
            <a:lstStyle/>
            <a:p>
              <a:r>
                <a:rPr lang="en-US" dirty="0" smtClean="0">
                  <a:solidFill>
                    <a:schemeClr val="tx1"/>
                  </a:solidFill>
                </a:rPr>
                <a:t>A set of linear equations is solved </a:t>
              </a:r>
            </a:p>
            <a:p>
              <a:r>
                <a:rPr lang="en-US" dirty="0" smtClean="0">
                  <a:solidFill>
                    <a:schemeClr val="tx1"/>
                  </a:solidFill>
                </a:rPr>
                <a:t>to give wave functions</a:t>
              </a:r>
              <a:endParaRPr lang="uk-UA" dirty="0">
                <a:solidFill>
                  <a:schemeClr val="tx1"/>
                </a:solidFill>
              </a:endParaRPr>
            </a:p>
          </p:txBody>
        </p:sp>
      </p:grpSp>
      <p:sp>
        <p:nvSpPr>
          <p:cNvPr id="19" name="Text Box 8"/>
          <p:cNvSpPr txBox="1">
            <a:spLocks noChangeArrowheads="1"/>
          </p:cNvSpPr>
          <p:nvPr/>
        </p:nvSpPr>
        <p:spPr bwMode="auto">
          <a:xfrm>
            <a:off x="-76200" y="-76200"/>
            <a:ext cx="9296400" cy="1292662"/>
          </a:xfrm>
          <a:prstGeom prst="rect">
            <a:avLst/>
          </a:prstGeom>
          <a:noFill/>
          <a:ln w="9525">
            <a:noFill/>
            <a:miter lim="800000"/>
            <a:headEnd/>
            <a:tailEnd/>
          </a:ln>
        </p:spPr>
        <p:txBody>
          <a:bodyPr>
            <a:spAutoFit/>
          </a:bodyPr>
          <a:lstStyle/>
          <a:p>
            <a:pPr eaLnBrk="0" hangingPunct="0"/>
            <a:r>
              <a:rPr lang="en-US" sz="2600" dirty="0" smtClean="0">
                <a:solidFill>
                  <a:srgbClr val="000000"/>
                </a:solidFill>
              </a:rPr>
              <a:t>Knowing the wave function of a state in the </a:t>
            </a:r>
            <a:r>
              <a:rPr lang="en-US" sz="2600" dirty="0" err="1" smtClean="0">
                <a:solidFill>
                  <a:srgbClr val="000000"/>
                </a:solidFill>
              </a:rPr>
              <a:t>Fock-Bargmann</a:t>
            </a:r>
            <a:r>
              <a:rPr lang="en-US" sz="2600" dirty="0" smtClean="0">
                <a:solidFill>
                  <a:srgbClr val="000000"/>
                </a:solidFill>
              </a:rPr>
              <a:t> space, we can find the probability distribution over phase trajectories in this state − </a:t>
            </a:r>
            <a:r>
              <a:rPr lang="en-US" sz="2600" dirty="0" smtClean="0">
                <a:solidFill>
                  <a:srgbClr val="FF0000"/>
                </a:solidFill>
              </a:rPr>
              <a:t>the phase portrait of the system</a:t>
            </a:r>
            <a:endParaRPr lang="en-US" sz="2600" dirty="0">
              <a:solidFill>
                <a:srgbClr val="FF0000"/>
              </a:solidFill>
            </a:endParaRPr>
          </a:p>
        </p:txBody>
      </p:sp>
      <p:grpSp>
        <p:nvGrpSpPr>
          <p:cNvPr id="21" name="Group 20"/>
          <p:cNvGrpSpPr/>
          <p:nvPr/>
        </p:nvGrpSpPr>
        <p:grpSpPr>
          <a:xfrm>
            <a:off x="609600" y="2362200"/>
            <a:ext cx="6553200" cy="647700"/>
            <a:chOff x="609600" y="2362200"/>
            <a:chExt cx="6553200" cy="647700"/>
          </a:xfrm>
        </p:grpSpPr>
        <p:pic>
          <p:nvPicPr>
            <p:cNvPr id="1033" name="Picture 9"/>
            <p:cNvPicPr>
              <a:picLocks noChangeAspect="1" noChangeArrowheads="1"/>
            </p:cNvPicPr>
            <p:nvPr/>
          </p:nvPicPr>
          <p:blipFill>
            <a:blip r:embed="rId5" cstate="print"/>
            <a:srcRect/>
            <a:stretch>
              <a:fillRect/>
            </a:stretch>
          </p:blipFill>
          <p:spPr bwMode="auto">
            <a:xfrm>
              <a:off x="5610225" y="2419350"/>
              <a:ext cx="1171575" cy="590550"/>
            </a:xfrm>
            <a:prstGeom prst="rect">
              <a:avLst/>
            </a:prstGeom>
            <a:noFill/>
            <a:ln w="9525">
              <a:noFill/>
              <a:miter lim="800000"/>
              <a:headEnd/>
              <a:tailEnd/>
            </a:ln>
            <a:effectLst/>
          </p:spPr>
        </p:pic>
        <p:sp>
          <p:nvSpPr>
            <p:cNvPr id="32" name="Rectangle 31"/>
            <p:cNvSpPr/>
            <p:nvPr/>
          </p:nvSpPr>
          <p:spPr>
            <a:xfrm>
              <a:off x="642910" y="2457438"/>
              <a:ext cx="5148782" cy="400110"/>
            </a:xfrm>
            <a:prstGeom prst="rect">
              <a:avLst/>
            </a:prstGeom>
          </p:spPr>
          <p:txBody>
            <a:bodyPr wrap="none">
              <a:spAutoFit/>
            </a:bodyPr>
            <a:lstStyle/>
            <a:p>
              <a:r>
                <a:rPr lang="en-US" b="0" dirty="0" smtClean="0">
                  <a:solidFill>
                    <a:schemeClr val="tx1"/>
                  </a:solidFill>
                </a:rPr>
                <a:t>phase space of  coordinates </a:t>
              </a:r>
              <a:r>
                <a:rPr lang="en-US" b="0" i="1" dirty="0" smtClean="0">
                  <a:solidFill>
                    <a:schemeClr val="tx1"/>
                  </a:solidFill>
                  <a:latin typeface="Times New Roman" pitchFamily="18" charset="0"/>
                  <a:cs typeface="Times New Roman" pitchFamily="18" charset="0"/>
                  <a:sym typeface="Symbol" pitchFamily="18" charset="2"/>
                </a:rPr>
                <a:t></a:t>
              </a:r>
              <a:r>
                <a:rPr lang="en-US" b="0" dirty="0" smtClean="0">
                  <a:latin typeface="Symbol" pitchFamily="18" charset="2"/>
                  <a:sym typeface="Symbol" pitchFamily="18" charset="2"/>
                </a:rPr>
                <a:t> </a:t>
              </a:r>
              <a:r>
                <a:rPr lang="en-US" b="0" dirty="0" smtClean="0">
                  <a:solidFill>
                    <a:schemeClr val="tx1"/>
                  </a:solidFill>
                  <a:sym typeface="Symbol" pitchFamily="18" charset="2"/>
                </a:rPr>
                <a:t>and </a:t>
              </a:r>
              <a:r>
                <a:rPr lang="en-US" b="0" dirty="0" err="1" smtClean="0">
                  <a:solidFill>
                    <a:schemeClr val="tx1"/>
                  </a:solidFill>
                  <a:sym typeface="Symbol" pitchFamily="18" charset="2"/>
                </a:rPr>
                <a:t>momenta</a:t>
              </a:r>
              <a:r>
                <a:rPr lang="en-US" b="0" dirty="0" smtClean="0">
                  <a:solidFill>
                    <a:schemeClr val="tx1"/>
                  </a:solidFill>
                  <a:sym typeface="Symbol" pitchFamily="18" charset="2"/>
                </a:rPr>
                <a:t> </a:t>
              </a:r>
              <a:r>
                <a:rPr lang="en-US" b="0" i="1" dirty="0" smtClean="0">
                  <a:solidFill>
                    <a:schemeClr val="tx1"/>
                  </a:solidFill>
                  <a:latin typeface="Times New Roman" pitchFamily="18" charset="0"/>
                  <a:cs typeface="Times New Roman" pitchFamily="18" charset="0"/>
                  <a:sym typeface="Symbol" pitchFamily="18" charset="2"/>
                </a:rPr>
                <a:t></a:t>
              </a:r>
              <a:r>
                <a:rPr lang="en-US" b="0" dirty="0" smtClean="0">
                  <a:latin typeface="Symbol" pitchFamily="18" charset="2"/>
                  <a:sym typeface="Symbol" pitchFamily="18" charset="2"/>
                </a:rPr>
                <a:t>:</a:t>
              </a:r>
              <a:endParaRPr lang="uk-UA" b="0" dirty="0"/>
            </a:p>
          </p:txBody>
        </p:sp>
        <p:sp>
          <p:nvSpPr>
            <p:cNvPr id="20" name="Rounded Rectangular Callout 19"/>
            <p:cNvSpPr/>
            <p:nvPr/>
          </p:nvSpPr>
          <p:spPr>
            <a:xfrm>
              <a:off x="609600" y="2362200"/>
              <a:ext cx="6553200" cy="609600"/>
            </a:xfrm>
            <a:prstGeom prst="wedgeRoundRectCallout">
              <a:avLst>
                <a:gd name="adj1" fmla="val -16782"/>
                <a:gd name="adj2" fmla="val -1107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5" name="Group 34"/>
          <p:cNvGrpSpPr/>
          <p:nvPr/>
        </p:nvGrpSpPr>
        <p:grpSpPr>
          <a:xfrm>
            <a:off x="60156" y="5772150"/>
            <a:ext cx="5731044" cy="428625"/>
            <a:chOff x="60156" y="5772150"/>
            <a:chExt cx="5731044" cy="428625"/>
          </a:xfrm>
        </p:grpSpPr>
        <p:sp>
          <p:nvSpPr>
            <p:cNvPr id="17" name="Rectangle 16"/>
            <p:cNvSpPr/>
            <p:nvPr/>
          </p:nvSpPr>
          <p:spPr>
            <a:xfrm>
              <a:off x="60156" y="5791200"/>
              <a:ext cx="3102516" cy="400110"/>
            </a:xfrm>
            <a:prstGeom prst="rect">
              <a:avLst/>
            </a:prstGeom>
          </p:spPr>
          <p:txBody>
            <a:bodyPr wrap="none">
              <a:spAutoFit/>
            </a:bodyPr>
            <a:lstStyle/>
            <a:p>
              <a:r>
                <a:rPr lang="en-US" dirty="0" smtClean="0">
                  <a:solidFill>
                    <a:srgbClr val="FF0000"/>
                  </a:solidFill>
                </a:rPr>
                <a:t>The probability distribution</a:t>
              </a:r>
              <a:endParaRPr lang="uk-UA" dirty="0">
                <a:solidFill>
                  <a:srgbClr val="FF0000"/>
                </a:solidFill>
              </a:endParaRPr>
            </a:p>
          </p:txBody>
        </p:sp>
        <p:pic>
          <p:nvPicPr>
            <p:cNvPr id="47106" name="Picture 2"/>
            <p:cNvPicPr>
              <a:picLocks noChangeAspect="1" noChangeArrowheads="1"/>
            </p:cNvPicPr>
            <p:nvPr/>
          </p:nvPicPr>
          <p:blipFill>
            <a:blip r:embed="rId6" cstate="print"/>
            <a:srcRect/>
            <a:stretch>
              <a:fillRect/>
            </a:stretch>
          </p:blipFill>
          <p:spPr bwMode="auto">
            <a:xfrm>
              <a:off x="3124200" y="5772150"/>
              <a:ext cx="2667000" cy="428625"/>
            </a:xfrm>
            <a:prstGeom prst="rect">
              <a:avLst/>
            </a:prstGeom>
            <a:noFill/>
            <a:ln w="9525">
              <a:noFill/>
              <a:miter lim="800000"/>
              <a:headEnd/>
              <a:tailEnd/>
            </a:ln>
            <a:effectLst/>
          </p:spPr>
        </p:pic>
      </p:grpSp>
      <p:grpSp>
        <p:nvGrpSpPr>
          <p:cNvPr id="30" name="Group 29"/>
          <p:cNvGrpSpPr/>
          <p:nvPr/>
        </p:nvGrpSpPr>
        <p:grpSpPr>
          <a:xfrm>
            <a:off x="3041039" y="6229350"/>
            <a:ext cx="5112361" cy="628650"/>
            <a:chOff x="3041039" y="6229350"/>
            <a:chExt cx="5112361" cy="628650"/>
          </a:xfrm>
        </p:grpSpPr>
        <p:pic>
          <p:nvPicPr>
            <p:cNvPr id="1034" name="Picture 10"/>
            <p:cNvPicPr>
              <a:picLocks noChangeAspect="1" noChangeArrowheads="1"/>
            </p:cNvPicPr>
            <p:nvPr/>
          </p:nvPicPr>
          <p:blipFill>
            <a:blip r:embed="rId7" cstate="print"/>
            <a:srcRect/>
            <a:stretch>
              <a:fillRect/>
            </a:stretch>
          </p:blipFill>
          <p:spPr bwMode="auto">
            <a:xfrm>
              <a:off x="5181600" y="6229350"/>
              <a:ext cx="2971800" cy="628650"/>
            </a:xfrm>
            <a:prstGeom prst="rect">
              <a:avLst/>
            </a:prstGeom>
            <a:noFill/>
            <a:ln w="9525">
              <a:noFill/>
              <a:miter lim="800000"/>
              <a:headEnd/>
              <a:tailEnd/>
            </a:ln>
            <a:effectLst/>
          </p:spPr>
        </p:pic>
        <p:sp>
          <p:nvSpPr>
            <p:cNvPr id="24" name="Rectangle 23"/>
            <p:cNvSpPr/>
            <p:nvPr/>
          </p:nvSpPr>
          <p:spPr>
            <a:xfrm>
              <a:off x="3041039" y="6343620"/>
              <a:ext cx="2216761" cy="400110"/>
            </a:xfrm>
            <a:prstGeom prst="rect">
              <a:avLst/>
            </a:prstGeom>
          </p:spPr>
          <p:txBody>
            <a:bodyPr wrap="none">
              <a:spAutoFit/>
            </a:bodyPr>
            <a:lstStyle/>
            <a:p>
              <a:r>
                <a:rPr lang="en-US" b="0" dirty="0" err="1" smtClean="0">
                  <a:solidFill>
                    <a:schemeClr val="tx1"/>
                  </a:solidFill>
                </a:rPr>
                <a:t>Bargmann</a:t>
              </a:r>
              <a:r>
                <a:rPr lang="en-US" b="0" dirty="0" smtClean="0">
                  <a:solidFill>
                    <a:schemeClr val="tx1"/>
                  </a:solidFill>
                </a:rPr>
                <a:t> measure</a:t>
              </a:r>
              <a:endParaRPr lang="uk-UA" dirty="0"/>
            </a:p>
          </p:txBody>
        </p:sp>
        <p:sp>
          <p:nvSpPr>
            <p:cNvPr id="27" name="Rounded Rectangular Callout 26"/>
            <p:cNvSpPr/>
            <p:nvPr/>
          </p:nvSpPr>
          <p:spPr>
            <a:xfrm>
              <a:off x="3048000" y="6324600"/>
              <a:ext cx="5105400" cy="533400"/>
            </a:xfrm>
            <a:prstGeom prst="wedgeRoundRectCallout">
              <a:avLst>
                <a:gd name="adj1" fmla="val -1503"/>
                <a:gd name="adj2" fmla="val -849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41" name="Group 40"/>
          <p:cNvGrpSpPr/>
          <p:nvPr/>
        </p:nvGrpSpPr>
        <p:grpSpPr>
          <a:xfrm>
            <a:off x="5638800" y="3886200"/>
            <a:ext cx="3505200" cy="609600"/>
            <a:chOff x="5638800" y="3886200"/>
            <a:chExt cx="3505200" cy="609600"/>
          </a:xfrm>
        </p:grpSpPr>
        <p:sp>
          <p:nvSpPr>
            <p:cNvPr id="38" name="Line Callout 1 37"/>
            <p:cNvSpPr/>
            <p:nvPr/>
          </p:nvSpPr>
          <p:spPr>
            <a:xfrm>
              <a:off x="6096000" y="4114800"/>
              <a:ext cx="2895600" cy="381000"/>
            </a:xfrm>
            <a:prstGeom prst="borderCallout1">
              <a:avLst>
                <a:gd name="adj1" fmla="val 45124"/>
                <a:gd name="adj2" fmla="val -798"/>
                <a:gd name="adj3" fmla="val -24330"/>
                <a:gd name="adj4" fmla="val -10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0" name="Group 39"/>
            <p:cNvGrpSpPr/>
            <p:nvPr/>
          </p:nvGrpSpPr>
          <p:grpSpPr>
            <a:xfrm>
              <a:off x="5638800" y="3886200"/>
              <a:ext cx="3505200" cy="606624"/>
              <a:chOff x="5638800" y="3886200"/>
              <a:chExt cx="3505200" cy="606624"/>
            </a:xfrm>
          </p:grpSpPr>
          <p:sp>
            <p:nvSpPr>
              <p:cNvPr id="37" name="Oval 36"/>
              <p:cNvSpPr/>
              <p:nvPr/>
            </p:nvSpPr>
            <p:spPr>
              <a:xfrm>
                <a:off x="5638800" y="38862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9" name="TextBox 38"/>
              <p:cNvSpPr txBox="1"/>
              <p:nvPr/>
            </p:nvSpPr>
            <p:spPr>
              <a:xfrm>
                <a:off x="6019800" y="4092714"/>
                <a:ext cx="3124200" cy="400110"/>
              </a:xfrm>
              <a:prstGeom prst="rect">
                <a:avLst/>
              </a:prstGeom>
              <a:noFill/>
            </p:spPr>
            <p:txBody>
              <a:bodyPr wrap="square" rtlCol="0">
                <a:spAutoFit/>
              </a:bodyPr>
              <a:lstStyle/>
              <a:p>
                <a:r>
                  <a:rPr lang="en-US" b="0" dirty="0" smtClean="0">
                    <a:solidFill>
                      <a:schemeClr val="tx1"/>
                    </a:solidFill>
                  </a:rPr>
                  <a:t>number of oscillator quanta</a:t>
                </a:r>
                <a:endParaRPr lang="uk-UA" b="0" dirty="0">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76200"/>
            <a:ext cx="9296400" cy="1292662"/>
          </a:xfrm>
          <a:prstGeom prst="rect">
            <a:avLst/>
          </a:prstGeom>
          <a:noFill/>
          <a:ln w="9525">
            <a:noFill/>
            <a:miter lim="800000"/>
            <a:headEnd/>
            <a:tailEnd/>
          </a:ln>
        </p:spPr>
        <p:txBody>
          <a:bodyPr>
            <a:spAutoFit/>
          </a:bodyPr>
          <a:lstStyle/>
          <a:p>
            <a:pPr eaLnBrk="0" hangingPunct="0"/>
            <a:r>
              <a:rPr lang="en-US" sz="2600" dirty="0" smtClean="0">
                <a:solidFill>
                  <a:srgbClr val="000000"/>
                </a:solidFill>
              </a:rPr>
              <a:t>In the </a:t>
            </a:r>
            <a:r>
              <a:rPr lang="en-US" sz="2600" dirty="0" err="1" smtClean="0">
                <a:solidFill>
                  <a:srgbClr val="000000"/>
                </a:solidFill>
              </a:rPr>
              <a:t>Fock-Bargmann</a:t>
            </a:r>
            <a:r>
              <a:rPr lang="en-US" sz="2600" dirty="0" smtClean="0">
                <a:solidFill>
                  <a:srgbClr val="000000"/>
                </a:solidFill>
              </a:rPr>
              <a:t> space, the phase portrait of a quantum system contains all possible trajectories for fixed values of</a:t>
            </a:r>
          </a:p>
          <a:p>
            <a:pPr eaLnBrk="0" hangingPunct="0"/>
            <a:r>
              <a:rPr lang="en-US" sz="2600" dirty="0" smtClean="0">
                <a:solidFill>
                  <a:srgbClr val="000000"/>
                </a:solidFill>
              </a:rPr>
              <a:t>the energy and other integrals of motion</a:t>
            </a:r>
            <a:endParaRPr lang="en-US" sz="2600" dirty="0">
              <a:solidFill>
                <a:srgbClr val="000000"/>
              </a:solidFill>
            </a:endParaRPr>
          </a:p>
        </p:txBody>
      </p:sp>
      <p:grpSp>
        <p:nvGrpSpPr>
          <p:cNvPr id="17" name="Group 16"/>
          <p:cNvGrpSpPr/>
          <p:nvPr/>
        </p:nvGrpSpPr>
        <p:grpSpPr>
          <a:xfrm>
            <a:off x="152400" y="1638300"/>
            <a:ext cx="8153400" cy="723900"/>
            <a:chOff x="152400" y="1638300"/>
            <a:chExt cx="8153400" cy="723900"/>
          </a:xfrm>
        </p:grpSpPr>
        <p:pic>
          <p:nvPicPr>
            <p:cNvPr id="5" name="Picture 3"/>
            <p:cNvPicPr>
              <a:picLocks noChangeAspect="1" noChangeArrowheads="1"/>
            </p:cNvPicPr>
            <p:nvPr/>
          </p:nvPicPr>
          <p:blipFill>
            <a:blip r:embed="rId2" cstate="print"/>
            <a:srcRect/>
            <a:stretch>
              <a:fillRect/>
            </a:stretch>
          </p:blipFill>
          <p:spPr bwMode="auto">
            <a:xfrm>
              <a:off x="3095625" y="1638300"/>
              <a:ext cx="5210175" cy="723900"/>
            </a:xfrm>
            <a:prstGeom prst="rect">
              <a:avLst/>
            </a:prstGeom>
            <a:noFill/>
            <a:ln w="9525">
              <a:noFill/>
              <a:miter lim="800000"/>
              <a:headEnd/>
              <a:tailEnd/>
            </a:ln>
            <a:effectLst/>
          </p:spPr>
        </p:pic>
        <p:sp>
          <p:nvSpPr>
            <p:cNvPr id="8" name="TextBox 7"/>
            <p:cNvSpPr txBox="1"/>
            <p:nvPr/>
          </p:nvSpPr>
          <p:spPr>
            <a:xfrm>
              <a:off x="152400" y="1784807"/>
              <a:ext cx="3021148" cy="430887"/>
            </a:xfrm>
            <a:prstGeom prst="rect">
              <a:avLst/>
            </a:prstGeom>
            <a:noFill/>
          </p:spPr>
          <p:txBody>
            <a:bodyPr wrap="none" rtlCol="0">
              <a:spAutoFit/>
            </a:bodyPr>
            <a:lstStyle/>
            <a:p>
              <a:r>
                <a:rPr lang="en-US" sz="2200" dirty="0" smtClean="0"/>
                <a:t>Quantum phase portrait</a:t>
              </a:r>
              <a:endParaRPr lang="uk-UA" sz="2200" dirty="0"/>
            </a:p>
          </p:txBody>
        </p:sp>
      </p:grpSp>
      <p:grpSp>
        <p:nvGrpSpPr>
          <p:cNvPr id="18" name="Group 17"/>
          <p:cNvGrpSpPr/>
          <p:nvPr/>
        </p:nvGrpSpPr>
        <p:grpSpPr>
          <a:xfrm>
            <a:off x="152400" y="3455313"/>
            <a:ext cx="5105400" cy="430887"/>
            <a:chOff x="152400" y="3455313"/>
            <a:chExt cx="5105400" cy="430887"/>
          </a:xfrm>
        </p:grpSpPr>
        <p:pic>
          <p:nvPicPr>
            <p:cNvPr id="4" name="Picture 7"/>
            <p:cNvPicPr>
              <a:picLocks noChangeAspect="1" noChangeArrowheads="1"/>
            </p:cNvPicPr>
            <p:nvPr/>
          </p:nvPicPr>
          <p:blipFill>
            <a:blip r:embed="rId3" cstate="print"/>
            <a:srcRect/>
            <a:stretch>
              <a:fillRect/>
            </a:stretch>
          </p:blipFill>
          <p:spPr bwMode="auto">
            <a:xfrm>
              <a:off x="3609975" y="3518356"/>
              <a:ext cx="1647825" cy="304800"/>
            </a:xfrm>
            <a:prstGeom prst="rect">
              <a:avLst/>
            </a:prstGeom>
            <a:noFill/>
            <a:ln w="9525">
              <a:noFill/>
              <a:miter lim="800000"/>
              <a:headEnd/>
              <a:tailEnd/>
            </a:ln>
            <a:effectLst/>
          </p:spPr>
        </p:pic>
        <p:sp>
          <p:nvSpPr>
            <p:cNvPr id="9" name="TextBox 8"/>
            <p:cNvSpPr txBox="1"/>
            <p:nvPr/>
          </p:nvSpPr>
          <p:spPr>
            <a:xfrm>
              <a:off x="152400" y="3455313"/>
              <a:ext cx="3456011" cy="430887"/>
            </a:xfrm>
            <a:prstGeom prst="rect">
              <a:avLst/>
            </a:prstGeom>
            <a:noFill/>
          </p:spPr>
          <p:txBody>
            <a:bodyPr wrap="none" rtlCol="0">
              <a:spAutoFit/>
            </a:bodyPr>
            <a:lstStyle/>
            <a:p>
              <a:r>
                <a:rPr lang="en-US" sz="2200" dirty="0" smtClean="0"/>
                <a:t>Quantum phase trajectories</a:t>
              </a:r>
              <a:endParaRPr lang="uk-UA" sz="2200" dirty="0"/>
            </a:p>
          </p:txBody>
        </p:sp>
      </p:grpSp>
      <p:grpSp>
        <p:nvGrpSpPr>
          <p:cNvPr id="19" name="Group 18"/>
          <p:cNvGrpSpPr/>
          <p:nvPr/>
        </p:nvGrpSpPr>
        <p:grpSpPr>
          <a:xfrm>
            <a:off x="3962400" y="2667000"/>
            <a:ext cx="5334000" cy="762000"/>
            <a:chOff x="3962400" y="2667000"/>
            <a:chExt cx="5334000" cy="762000"/>
          </a:xfrm>
        </p:grpSpPr>
        <p:sp>
          <p:nvSpPr>
            <p:cNvPr id="7" name="Rectangle 6"/>
            <p:cNvSpPr/>
            <p:nvPr/>
          </p:nvSpPr>
          <p:spPr>
            <a:xfrm>
              <a:off x="3962400" y="2721114"/>
              <a:ext cx="5334000" cy="707886"/>
            </a:xfrm>
            <a:prstGeom prst="rect">
              <a:avLst/>
            </a:prstGeom>
          </p:spPr>
          <p:txBody>
            <a:bodyPr wrap="square">
              <a:spAutoFit/>
            </a:bodyPr>
            <a:lstStyle/>
            <a:p>
              <a:r>
                <a:rPr lang="en-US" dirty="0" smtClean="0">
                  <a:solidFill>
                    <a:schemeClr val="tx1"/>
                  </a:solidFill>
                  <a:cs typeface="Times New Roman" pitchFamily="18" charset="0"/>
                  <a:sym typeface="Symbol" pitchFamily="18" charset="2"/>
                </a:rPr>
                <a:t>Probability of realization of the phase </a:t>
              </a:r>
            </a:p>
            <a:p>
              <a:r>
                <a:rPr lang="en-US" dirty="0" smtClean="0">
                  <a:solidFill>
                    <a:schemeClr val="tx1"/>
                  </a:solidFill>
                  <a:cs typeface="Times New Roman" pitchFamily="18" charset="0"/>
                  <a:sym typeface="Symbol" pitchFamily="18" charset="2"/>
                </a:rPr>
                <a:t>trajectory is proportional to the value of</a:t>
              </a:r>
              <a:r>
                <a:rPr lang="en-US" b="0" i="1" dirty="0" smtClean="0">
                  <a:solidFill>
                    <a:schemeClr val="tx1"/>
                  </a:solidFill>
                  <a:latin typeface="Times New Roman" pitchFamily="18" charset="0"/>
                  <a:cs typeface="Times New Roman" pitchFamily="18" charset="0"/>
                  <a:sym typeface="Symbol" pitchFamily="18" charset="2"/>
                </a:rPr>
                <a:t> </a:t>
              </a:r>
              <a:r>
                <a:rPr lang="el-GR" b="0" i="1" dirty="0" smtClean="0">
                  <a:solidFill>
                    <a:schemeClr val="tx1"/>
                  </a:solidFill>
                  <a:latin typeface="Times New Roman" pitchFamily="18" charset="0"/>
                  <a:cs typeface="Times New Roman" pitchFamily="18" charset="0"/>
                  <a:sym typeface="Symbol" pitchFamily="18" charset="2"/>
                </a:rPr>
                <a:t>ρ</a:t>
              </a:r>
              <a:r>
                <a:rPr lang="en-US" b="0" i="1" baseline="-25000" dirty="0" smtClean="0">
                  <a:solidFill>
                    <a:schemeClr val="tx1"/>
                  </a:solidFill>
                  <a:latin typeface="Times New Roman" pitchFamily="18" charset="0"/>
                  <a:cs typeface="Times New Roman" pitchFamily="18" charset="0"/>
                  <a:sym typeface="Symbol" pitchFamily="18" charset="2"/>
                </a:rPr>
                <a:t>E</a:t>
              </a:r>
              <a:r>
                <a:rPr lang="en-US" b="0" i="1" dirty="0" smtClean="0">
                  <a:solidFill>
                    <a:schemeClr val="tx1"/>
                  </a:solidFill>
                  <a:latin typeface="Times New Roman" pitchFamily="18" charset="0"/>
                  <a:cs typeface="Times New Roman" pitchFamily="18" charset="0"/>
                  <a:sym typeface="Symbol" pitchFamily="18" charset="2"/>
                </a:rPr>
                <a:t>(</a:t>
              </a:r>
              <a:r>
                <a:rPr lang="en-US" b="0" dirty="0" smtClean="0">
                  <a:latin typeface="Symbol" pitchFamily="18" charset="2"/>
                  <a:sym typeface="Symbol" pitchFamily="18" charset="2"/>
                </a:rPr>
                <a:t>,</a:t>
              </a:r>
              <a:r>
                <a:rPr lang="en-US" b="0" i="1" dirty="0" smtClean="0">
                  <a:solidFill>
                    <a:schemeClr val="tx1"/>
                  </a:solidFill>
                  <a:latin typeface="Times New Roman" pitchFamily="18" charset="0"/>
                  <a:cs typeface="Times New Roman" pitchFamily="18" charset="0"/>
                  <a:sym typeface="Symbol" pitchFamily="18" charset="2"/>
                </a:rPr>
                <a:t>)</a:t>
              </a:r>
              <a:endParaRPr lang="uk-UA" dirty="0"/>
            </a:p>
          </p:txBody>
        </p:sp>
        <p:sp>
          <p:nvSpPr>
            <p:cNvPr id="10" name="Rounded Rectangular Callout 9"/>
            <p:cNvSpPr/>
            <p:nvPr/>
          </p:nvSpPr>
          <p:spPr>
            <a:xfrm>
              <a:off x="4038600" y="2667000"/>
              <a:ext cx="5029200" cy="762000"/>
            </a:xfrm>
            <a:prstGeom prst="wedgeRoundRectCallout">
              <a:avLst>
                <a:gd name="adj1" fmla="val -26286"/>
                <a:gd name="adj2" fmla="val 650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20" name="Group 19"/>
          <p:cNvGrpSpPr/>
          <p:nvPr/>
        </p:nvGrpSpPr>
        <p:grpSpPr>
          <a:xfrm>
            <a:off x="152400" y="4343400"/>
            <a:ext cx="6553200" cy="704850"/>
            <a:chOff x="152400" y="4629150"/>
            <a:chExt cx="6553200" cy="704850"/>
          </a:xfrm>
        </p:grpSpPr>
        <p:pic>
          <p:nvPicPr>
            <p:cNvPr id="41986" name="Picture 2"/>
            <p:cNvPicPr>
              <a:picLocks noChangeAspect="1" noChangeArrowheads="1"/>
            </p:cNvPicPr>
            <p:nvPr/>
          </p:nvPicPr>
          <p:blipFill>
            <a:blip r:embed="rId4" cstate="print"/>
            <a:srcRect/>
            <a:stretch>
              <a:fillRect/>
            </a:stretch>
          </p:blipFill>
          <p:spPr bwMode="auto">
            <a:xfrm>
              <a:off x="4095750" y="4629150"/>
              <a:ext cx="2609850" cy="704850"/>
            </a:xfrm>
            <a:prstGeom prst="rect">
              <a:avLst/>
            </a:prstGeom>
            <a:noFill/>
            <a:ln w="9525">
              <a:noFill/>
              <a:miter lim="800000"/>
              <a:headEnd/>
              <a:tailEnd/>
            </a:ln>
            <a:effectLst/>
          </p:spPr>
        </p:pic>
        <p:sp>
          <p:nvSpPr>
            <p:cNvPr id="12" name="TextBox 11"/>
            <p:cNvSpPr txBox="1"/>
            <p:nvPr/>
          </p:nvSpPr>
          <p:spPr>
            <a:xfrm>
              <a:off x="152400" y="4750713"/>
              <a:ext cx="3957109" cy="430887"/>
            </a:xfrm>
            <a:prstGeom prst="rect">
              <a:avLst/>
            </a:prstGeom>
            <a:noFill/>
          </p:spPr>
          <p:txBody>
            <a:bodyPr wrap="none" rtlCol="0">
              <a:spAutoFit/>
            </a:bodyPr>
            <a:lstStyle/>
            <a:p>
              <a:r>
                <a:rPr lang="en-US" sz="2200" dirty="0" err="1" smtClean="0"/>
                <a:t>Quasiclassical</a:t>
              </a:r>
              <a:r>
                <a:rPr lang="en-US" sz="2200" dirty="0" smtClean="0"/>
                <a:t> phase trajectories</a:t>
              </a:r>
              <a:endParaRPr lang="uk-UA" sz="2200" dirty="0"/>
            </a:p>
          </p:txBody>
        </p:sp>
      </p:grpSp>
      <p:grpSp>
        <p:nvGrpSpPr>
          <p:cNvPr id="21" name="Group 20"/>
          <p:cNvGrpSpPr/>
          <p:nvPr/>
        </p:nvGrpSpPr>
        <p:grpSpPr>
          <a:xfrm>
            <a:off x="685800" y="5715000"/>
            <a:ext cx="7620000" cy="1071562"/>
            <a:chOff x="685800" y="5715000"/>
            <a:chExt cx="7620000" cy="1071562"/>
          </a:xfrm>
        </p:grpSpPr>
        <p:pic>
          <p:nvPicPr>
            <p:cNvPr id="13" name="Picture 3" descr="D:\PUB\My Pictures\Microsoft Clip Organizer\j0442036.wmf"/>
            <p:cNvPicPr>
              <a:picLocks noChangeAspect="1" noChangeArrowheads="1"/>
            </p:cNvPicPr>
            <p:nvPr/>
          </p:nvPicPr>
          <p:blipFill>
            <a:blip r:embed="rId5" cstate="print"/>
            <a:srcRect/>
            <a:stretch>
              <a:fillRect/>
            </a:stretch>
          </p:blipFill>
          <p:spPr bwMode="auto">
            <a:xfrm>
              <a:off x="685800" y="5867400"/>
              <a:ext cx="928688" cy="919162"/>
            </a:xfrm>
            <a:prstGeom prst="rect">
              <a:avLst/>
            </a:prstGeom>
            <a:noFill/>
          </p:spPr>
        </p:pic>
        <p:sp>
          <p:nvSpPr>
            <p:cNvPr id="14" name="Rectangle 13"/>
            <p:cNvSpPr/>
            <p:nvPr/>
          </p:nvSpPr>
          <p:spPr>
            <a:xfrm>
              <a:off x="1752600" y="5715000"/>
              <a:ext cx="6553200" cy="830997"/>
            </a:xfrm>
            <a:prstGeom prst="rect">
              <a:avLst/>
            </a:prstGeom>
          </p:spPr>
          <p:txBody>
            <a:bodyPr wrap="square">
              <a:spAutoFit/>
            </a:bodyPr>
            <a:lstStyle/>
            <a:p>
              <a:r>
                <a:rPr lang="en-US" sz="2400" dirty="0" smtClean="0">
                  <a:solidFill>
                    <a:srgbClr val="FF0000"/>
                  </a:solidFill>
                </a:rPr>
                <a:t>There is an infinite set of quantum trajectories and only one classical trajectory at a given energy</a:t>
              </a:r>
              <a:endParaRPr lang="uk-UA" sz="2400" dirty="0">
                <a:solidFill>
                  <a:srgbClr val="FF0000"/>
                </a:solidFill>
              </a:endParaRPr>
            </a:p>
          </p:txBody>
        </p:sp>
        <p:sp>
          <p:nvSpPr>
            <p:cNvPr id="15" name="Rounded Rectangular Callout 14"/>
            <p:cNvSpPr/>
            <p:nvPr/>
          </p:nvSpPr>
          <p:spPr>
            <a:xfrm>
              <a:off x="1676400" y="5791200"/>
              <a:ext cx="6477000" cy="762000"/>
            </a:xfrm>
            <a:prstGeom prst="wedgeRoundRectCallout">
              <a:avLst>
                <a:gd name="adj1" fmla="val -52743"/>
                <a:gd name="adj2" fmla="val -95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6" name="Slide Number Placeholder 3"/>
          <p:cNvSpPr>
            <a:spLocks noGrp="1"/>
          </p:cNvSpPr>
          <p:nvPr>
            <p:ph type="sldNum" sz="quarter" idx="4294967295"/>
          </p:nvPr>
        </p:nvSpPr>
        <p:spPr bwMode="auto">
          <a:xfrm>
            <a:off x="8239125" y="6356350"/>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4</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grpSp>
        <p:nvGrpSpPr>
          <p:cNvPr id="31" name="Группа 30"/>
          <p:cNvGrpSpPr/>
          <p:nvPr/>
        </p:nvGrpSpPr>
        <p:grpSpPr>
          <a:xfrm>
            <a:off x="4724400" y="4724400"/>
            <a:ext cx="2133600" cy="762000"/>
            <a:chOff x="4724400" y="4724400"/>
            <a:chExt cx="2133600" cy="762000"/>
          </a:xfrm>
        </p:grpSpPr>
        <p:sp>
          <p:nvSpPr>
            <p:cNvPr id="24" name="Скругленный прямоугольник 23"/>
            <p:cNvSpPr/>
            <p:nvPr/>
          </p:nvSpPr>
          <p:spPr>
            <a:xfrm>
              <a:off x="4724400" y="4724400"/>
              <a:ext cx="228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0" name="Группа 29"/>
            <p:cNvGrpSpPr/>
            <p:nvPr/>
          </p:nvGrpSpPr>
          <p:grpSpPr>
            <a:xfrm>
              <a:off x="5105400" y="5086290"/>
              <a:ext cx="1752600" cy="400110"/>
              <a:chOff x="5257800" y="5238690"/>
              <a:chExt cx="1752600" cy="400110"/>
            </a:xfrm>
          </p:grpSpPr>
          <p:sp>
            <p:nvSpPr>
              <p:cNvPr id="26" name="Line Callout 1 37"/>
              <p:cNvSpPr/>
              <p:nvPr/>
            </p:nvSpPr>
            <p:spPr>
              <a:xfrm>
                <a:off x="5257800" y="5257800"/>
                <a:ext cx="1676400" cy="381000"/>
              </a:xfrm>
              <a:prstGeom prst="borderCallout1">
                <a:avLst>
                  <a:gd name="adj1" fmla="val 45124"/>
                  <a:gd name="adj2" fmla="val -798"/>
                  <a:gd name="adj3" fmla="val -24330"/>
                  <a:gd name="adj4" fmla="val -109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TextBox 28"/>
              <p:cNvSpPr txBox="1"/>
              <p:nvPr/>
            </p:nvSpPr>
            <p:spPr>
              <a:xfrm>
                <a:off x="5257800" y="5238690"/>
                <a:ext cx="1752600" cy="400110"/>
              </a:xfrm>
              <a:prstGeom prst="rect">
                <a:avLst/>
              </a:prstGeom>
              <a:noFill/>
            </p:spPr>
            <p:txBody>
              <a:bodyPr wrap="square" rtlCol="0">
                <a:spAutoFit/>
              </a:bodyPr>
              <a:lstStyle/>
              <a:p>
                <a:r>
                  <a:rPr lang="en-US" b="0" dirty="0" smtClean="0">
                    <a:solidFill>
                      <a:schemeClr val="tx1"/>
                    </a:solidFill>
                  </a:rPr>
                  <a:t>Coherent state</a:t>
                </a:r>
                <a:endParaRPr lang="uk-UA" b="0" dirty="0">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76800" y="2438400"/>
            <a:ext cx="4038600" cy="3733800"/>
            <a:chOff x="4876800" y="1588897"/>
            <a:chExt cx="4057650" cy="4202303"/>
          </a:xfrm>
        </p:grpSpPr>
        <p:pic>
          <p:nvPicPr>
            <p:cNvPr id="5" name="Picture 3"/>
            <p:cNvPicPr>
              <a:picLocks noChangeAspect="1" noChangeArrowheads="1"/>
            </p:cNvPicPr>
            <p:nvPr/>
          </p:nvPicPr>
          <p:blipFill>
            <a:blip r:embed="rId2" cstate="print"/>
            <a:srcRect/>
            <a:stretch>
              <a:fillRect/>
            </a:stretch>
          </p:blipFill>
          <p:spPr bwMode="auto">
            <a:xfrm>
              <a:off x="5029200" y="1588897"/>
              <a:ext cx="3905250" cy="3801110"/>
            </a:xfrm>
            <a:prstGeom prst="rect">
              <a:avLst/>
            </a:prstGeom>
            <a:noFill/>
            <a:ln w="9525">
              <a:noFill/>
              <a:miter lim="800000"/>
              <a:headEnd/>
              <a:tailEnd/>
            </a:ln>
            <a:effectLst/>
          </p:spPr>
        </p:pic>
        <p:sp>
          <p:nvSpPr>
            <p:cNvPr id="6" name="TextBox 6"/>
            <p:cNvSpPr txBox="1">
              <a:spLocks noChangeArrowheads="1"/>
            </p:cNvSpPr>
            <p:nvPr/>
          </p:nvSpPr>
          <p:spPr bwMode="auto">
            <a:xfrm>
              <a:off x="4876800" y="310515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7" name="Rectangle 7"/>
            <p:cNvSpPr>
              <a:spLocks noChangeArrowheads="1"/>
            </p:cNvSpPr>
            <p:nvPr/>
          </p:nvSpPr>
          <p:spPr bwMode="auto">
            <a:xfrm>
              <a:off x="7010400" y="5391090"/>
              <a:ext cx="284163" cy="400110"/>
            </a:xfrm>
            <a:prstGeom prst="rect">
              <a:avLst/>
            </a:prstGeom>
            <a:noFill/>
            <a:ln w="9525">
              <a:noFill/>
              <a:miter lim="800000"/>
              <a:headEnd/>
              <a:tailEnd/>
            </a:ln>
          </p:spPr>
          <p:txBody>
            <a:bodyPr wrap="squar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grpSp>
      <p:grpSp>
        <p:nvGrpSpPr>
          <p:cNvPr id="9" name="Group 8"/>
          <p:cNvGrpSpPr/>
          <p:nvPr/>
        </p:nvGrpSpPr>
        <p:grpSpPr>
          <a:xfrm>
            <a:off x="685800" y="2362200"/>
            <a:ext cx="3810000" cy="3886200"/>
            <a:chOff x="5029200" y="1600200"/>
            <a:chExt cx="4038600" cy="4210110"/>
          </a:xfrm>
        </p:grpSpPr>
        <p:pic>
          <p:nvPicPr>
            <p:cNvPr id="10" name="Picture 9"/>
            <p:cNvPicPr>
              <a:picLocks noChangeAspect="1" noChangeArrowheads="1"/>
            </p:cNvPicPr>
            <p:nvPr/>
          </p:nvPicPr>
          <p:blipFill>
            <a:blip r:embed="rId3" cstate="print"/>
            <a:srcRect/>
            <a:stretch>
              <a:fillRect/>
            </a:stretch>
          </p:blipFill>
          <p:spPr bwMode="auto">
            <a:xfrm>
              <a:off x="5257800" y="1600200"/>
              <a:ext cx="3810000" cy="3818466"/>
            </a:xfrm>
            <a:prstGeom prst="rect">
              <a:avLst/>
            </a:prstGeom>
            <a:noFill/>
            <a:ln w="9525">
              <a:noFill/>
              <a:miter lim="800000"/>
              <a:headEnd/>
              <a:tailEnd/>
            </a:ln>
            <a:effectLst/>
          </p:spPr>
        </p:pic>
        <p:sp>
          <p:nvSpPr>
            <p:cNvPr id="11" name="TextBox 6"/>
            <p:cNvSpPr txBox="1">
              <a:spLocks noChangeArrowheads="1"/>
            </p:cNvSpPr>
            <p:nvPr/>
          </p:nvSpPr>
          <p:spPr bwMode="auto">
            <a:xfrm>
              <a:off x="5029200" y="333369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12" name="Rectangle 7"/>
            <p:cNvSpPr>
              <a:spLocks noChangeArrowheads="1"/>
            </p:cNvSpPr>
            <p:nvPr/>
          </p:nvSpPr>
          <p:spPr bwMode="auto">
            <a:xfrm>
              <a:off x="7172326" y="5410200"/>
              <a:ext cx="29527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grpSp>
          <p:nvGrpSpPr>
            <p:cNvPr id="13" name="Группа 14"/>
            <p:cNvGrpSpPr/>
            <p:nvPr/>
          </p:nvGrpSpPr>
          <p:grpSpPr>
            <a:xfrm>
              <a:off x="8001000" y="2286000"/>
              <a:ext cx="685800" cy="342900"/>
              <a:chOff x="6858000" y="6096000"/>
              <a:chExt cx="685800" cy="342900"/>
            </a:xfrm>
          </p:grpSpPr>
          <p:pic>
            <p:nvPicPr>
              <p:cNvPr id="15" name="Picture 12"/>
              <p:cNvPicPr>
                <a:picLocks noChangeAspect="1" noChangeArrowheads="1"/>
              </p:cNvPicPr>
              <p:nvPr/>
            </p:nvPicPr>
            <p:blipFill>
              <a:blip r:embed="rId4" cstate="print"/>
              <a:srcRect/>
              <a:stretch>
                <a:fillRect/>
              </a:stretch>
            </p:blipFill>
            <p:spPr bwMode="auto">
              <a:xfrm>
                <a:off x="6858000" y="6096000"/>
                <a:ext cx="638175" cy="342900"/>
              </a:xfrm>
              <a:prstGeom prst="rect">
                <a:avLst/>
              </a:prstGeom>
              <a:noFill/>
              <a:ln w="9525">
                <a:noFill/>
                <a:miter lim="800000"/>
                <a:headEnd/>
                <a:tailEnd/>
              </a:ln>
              <a:effectLst/>
            </p:spPr>
          </p:pic>
          <p:sp>
            <p:nvSpPr>
              <p:cNvPr id="16" name="Rectangle 15"/>
              <p:cNvSpPr/>
              <p:nvPr/>
            </p:nvSpPr>
            <p:spPr>
              <a:xfrm>
                <a:off x="6858000" y="60960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 name="TextBox 13"/>
            <p:cNvSpPr txBox="1"/>
            <p:nvPr/>
          </p:nvSpPr>
          <p:spPr>
            <a:xfrm>
              <a:off x="5562600" y="2209800"/>
              <a:ext cx="2342501" cy="430887"/>
            </a:xfrm>
            <a:prstGeom prst="rect">
              <a:avLst/>
            </a:prstGeom>
            <a:noFill/>
            <a:ln>
              <a:noFill/>
            </a:ln>
          </p:spPr>
          <p:txBody>
            <a:bodyPr wrap="none" rtlCol="0">
              <a:spAutoFit/>
            </a:bodyPr>
            <a:lstStyle/>
            <a:p>
              <a:r>
                <a:rPr lang="en-US" sz="2200" dirty="0" smtClean="0">
                  <a:solidFill>
                    <a:srgbClr val="FF0000"/>
                  </a:solidFill>
                </a:rPr>
                <a:t>classical trajectory</a:t>
              </a:r>
              <a:endParaRPr lang="uk-UA" sz="2200" dirty="0">
                <a:solidFill>
                  <a:srgbClr val="FF0000"/>
                </a:solidFill>
              </a:endParaRPr>
            </a:p>
          </p:txBody>
        </p:sp>
      </p:grpSp>
      <p:sp>
        <p:nvSpPr>
          <p:cNvPr id="17" name="TextBox 16"/>
          <p:cNvSpPr txBox="1"/>
          <p:nvPr/>
        </p:nvSpPr>
        <p:spPr>
          <a:xfrm>
            <a:off x="2974062" y="572869"/>
            <a:ext cx="3572453" cy="646331"/>
          </a:xfrm>
          <a:prstGeom prst="rect">
            <a:avLst/>
          </a:prstGeom>
          <a:noFill/>
        </p:spPr>
        <p:txBody>
          <a:bodyPr wrap="none" rtlCol="0">
            <a:spAutoFit/>
          </a:bodyPr>
          <a:lstStyle/>
          <a:p>
            <a:pPr algn="ctr"/>
            <a:r>
              <a:rPr lang="en-US" sz="3600" dirty="0" smtClean="0">
                <a:solidFill>
                  <a:schemeClr val="tx1"/>
                </a:solidFill>
              </a:rPr>
              <a:t>Part I: 1d-systems</a:t>
            </a:r>
            <a:endParaRPr lang="uk-UA" sz="3600" dirty="0">
              <a:solidFill>
                <a:schemeClr val="tx1"/>
              </a:solidFill>
            </a:endParaRPr>
          </a:p>
        </p:txBody>
      </p:sp>
      <p:sp>
        <p:nvSpPr>
          <p:cNvPr id="18" name="TextBox 17"/>
          <p:cNvSpPr txBox="1"/>
          <p:nvPr/>
        </p:nvSpPr>
        <p:spPr>
          <a:xfrm>
            <a:off x="1807542" y="1610380"/>
            <a:ext cx="1637628" cy="461665"/>
          </a:xfrm>
          <a:prstGeom prst="rect">
            <a:avLst/>
          </a:prstGeom>
          <a:noFill/>
        </p:spPr>
        <p:txBody>
          <a:bodyPr wrap="none" rtlCol="0">
            <a:spAutoFit/>
          </a:bodyPr>
          <a:lstStyle/>
          <a:p>
            <a:pPr algn="ctr"/>
            <a:r>
              <a:rPr lang="en-US" sz="2400" dirty="0" smtClean="0"/>
              <a:t>Plane wave</a:t>
            </a:r>
            <a:endParaRPr lang="uk-UA" sz="2400" dirty="0"/>
          </a:p>
        </p:txBody>
      </p:sp>
      <p:sp>
        <p:nvSpPr>
          <p:cNvPr id="19" name="TextBox 18"/>
          <p:cNvSpPr txBox="1"/>
          <p:nvPr/>
        </p:nvSpPr>
        <p:spPr>
          <a:xfrm>
            <a:off x="5943600" y="1600200"/>
            <a:ext cx="2663421" cy="461665"/>
          </a:xfrm>
          <a:prstGeom prst="rect">
            <a:avLst/>
          </a:prstGeom>
          <a:noFill/>
        </p:spPr>
        <p:txBody>
          <a:bodyPr wrap="none" rtlCol="0">
            <a:spAutoFit/>
          </a:bodyPr>
          <a:lstStyle/>
          <a:p>
            <a:pPr algn="ctr"/>
            <a:r>
              <a:rPr lang="en-US" sz="2400" dirty="0" smtClean="0"/>
              <a:t>Harmonic oscillator</a:t>
            </a:r>
            <a:endParaRPr lang="uk-UA" sz="2400" dirty="0"/>
          </a:p>
        </p:txBody>
      </p:sp>
      <p:sp>
        <p:nvSpPr>
          <p:cNvPr id="20" name="Slide Number Placeholder 3"/>
          <p:cNvSpPr>
            <a:spLocks noGrp="1"/>
          </p:cNvSpPr>
          <p:nvPr>
            <p:ph type="sldNum" sz="quarter" idx="4294967295"/>
          </p:nvPr>
        </p:nvSpPr>
        <p:spPr bwMode="auto">
          <a:xfrm>
            <a:off x="8239125" y="6356350"/>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5</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220200" cy="892552"/>
          </a:xfrm>
        </p:spPr>
        <p:txBody>
          <a:bodyPr/>
          <a:lstStyle/>
          <a:p>
            <a:pPr eaLnBrk="1" hangingPunct="1"/>
            <a:r>
              <a:rPr lang="en-US" sz="2600" dirty="0" smtClean="0"/>
              <a:t>Phase portrait of</a:t>
            </a:r>
            <a:r>
              <a:rPr lang="ru-RU" sz="2600" dirty="0" smtClean="0"/>
              <a:t> </a:t>
            </a:r>
            <a:r>
              <a:rPr lang="en-US" sz="2600" dirty="0" smtClean="0"/>
              <a:t>free particle with energy</a:t>
            </a:r>
            <a:r>
              <a:rPr lang="ru-RU" sz="2600" dirty="0" smtClean="0"/>
              <a:t> </a:t>
            </a:r>
            <a:r>
              <a:rPr lang="en-US" sz="2600" dirty="0" smtClean="0">
                <a:latin typeface="Times New Roman" pitchFamily="18" charset="0"/>
              </a:rPr>
              <a:t>E</a:t>
            </a:r>
            <a:r>
              <a:rPr lang="ru-RU" sz="2600" dirty="0" smtClean="0">
                <a:latin typeface="Times New Roman" pitchFamily="18" charset="0"/>
              </a:rPr>
              <a:t>=</a:t>
            </a:r>
            <a:r>
              <a:rPr lang="en-US" sz="2600" dirty="0" smtClean="0">
                <a:latin typeface="Times New Roman" pitchFamily="18" charset="0"/>
              </a:rPr>
              <a:t>k</a:t>
            </a:r>
            <a:r>
              <a:rPr lang="en-US" sz="2600" baseline="30000" dirty="0" smtClean="0">
                <a:latin typeface="Times New Roman" pitchFamily="18" charset="0"/>
              </a:rPr>
              <a:t>2</a:t>
            </a:r>
            <a:r>
              <a:rPr lang="en-US" sz="2600" dirty="0" smtClean="0">
                <a:latin typeface="Times New Roman" pitchFamily="18" charset="0"/>
              </a:rPr>
              <a:t>/2</a:t>
            </a:r>
            <a:r>
              <a:rPr lang="en-US" sz="2600" dirty="0" smtClean="0"/>
              <a:t>, </a:t>
            </a:r>
            <a:r>
              <a:rPr lang="en-US" sz="2600" dirty="0" smtClean="0">
                <a:latin typeface="Times New Roman" pitchFamily="18" charset="0"/>
              </a:rPr>
              <a:t>k</a:t>
            </a:r>
            <a:r>
              <a:rPr lang="ru-RU" sz="2600" dirty="0" smtClean="0">
                <a:latin typeface="Times New Roman" pitchFamily="18" charset="0"/>
              </a:rPr>
              <a:t>=1</a:t>
            </a:r>
            <a:r>
              <a:rPr lang="en-US" sz="2600" dirty="0" smtClean="0">
                <a:latin typeface="Times New Roman" pitchFamily="18" charset="0"/>
              </a:rPr>
              <a:t> </a:t>
            </a:r>
            <a:r>
              <a:rPr lang="en-US" sz="2600" dirty="0" smtClean="0"/>
              <a:t>shows that maximum probability corresponds to a classical trajectory</a:t>
            </a:r>
            <a:endParaRPr lang="uk-UA" sz="2600" dirty="0" smtClean="0"/>
          </a:p>
        </p:txBody>
      </p:sp>
      <p:grpSp>
        <p:nvGrpSpPr>
          <p:cNvPr id="20" name="Group 19"/>
          <p:cNvGrpSpPr/>
          <p:nvPr/>
        </p:nvGrpSpPr>
        <p:grpSpPr>
          <a:xfrm>
            <a:off x="152400" y="1219200"/>
            <a:ext cx="5144925" cy="4957465"/>
            <a:chOff x="152400" y="1219200"/>
            <a:chExt cx="5144925" cy="4957465"/>
          </a:xfrm>
        </p:grpSpPr>
        <p:pic>
          <p:nvPicPr>
            <p:cNvPr id="5128" name="Picture 8"/>
            <p:cNvPicPr>
              <a:picLocks noChangeAspect="1" noChangeArrowheads="1"/>
            </p:cNvPicPr>
            <p:nvPr/>
          </p:nvPicPr>
          <p:blipFill>
            <a:blip r:embed="rId2" cstate="print"/>
            <a:srcRect/>
            <a:stretch>
              <a:fillRect/>
            </a:stretch>
          </p:blipFill>
          <p:spPr bwMode="auto">
            <a:xfrm>
              <a:off x="152400" y="2057400"/>
              <a:ext cx="5144925" cy="3438525"/>
            </a:xfrm>
            <a:prstGeom prst="rect">
              <a:avLst/>
            </a:prstGeom>
            <a:noFill/>
            <a:ln w="9525">
              <a:noFill/>
              <a:miter lim="800000"/>
              <a:headEnd/>
              <a:tailEnd/>
            </a:ln>
            <a:effectLst/>
          </p:spPr>
        </p:pic>
        <p:pic>
          <p:nvPicPr>
            <p:cNvPr id="5130" name="Picture 10"/>
            <p:cNvPicPr>
              <a:picLocks noChangeAspect="1" noChangeArrowheads="1"/>
            </p:cNvPicPr>
            <p:nvPr/>
          </p:nvPicPr>
          <p:blipFill>
            <a:blip r:embed="rId3" cstate="print"/>
            <a:srcRect/>
            <a:stretch>
              <a:fillRect/>
            </a:stretch>
          </p:blipFill>
          <p:spPr bwMode="auto">
            <a:xfrm>
              <a:off x="304800" y="1219200"/>
              <a:ext cx="3400425" cy="638175"/>
            </a:xfrm>
            <a:prstGeom prst="rect">
              <a:avLst/>
            </a:prstGeom>
            <a:noFill/>
            <a:ln w="9525">
              <a:noFill/>
              <a:miter lim="800000"/>
              <a:headEnd/>
              <a:tailEnd/>
            </a:ln>
            <a:effectLst/>
          </p:spPr>
        </p:pic>
        <p:sp>
          <p:nvSpPr>
            <p:cNvPr id="16" name="Прямоугольник 15"/>
            <p:cNvSpPr/>
            <p:nvPr/>
          </p:nvSpPr>
          <p:spPr>
            <a:xfrm>
              <a:off x="1066800" y="5715000"/>
              <a:ext cx="2066271" cy="461665"/>
            </a:xfrm>
            <a:prstGeom prst="rect">
              <a:avLst/>
            </a:prstGeom>
          </p:spPr>
          <p:txBody>
            <a:bodyPr wrap="none">
              <a:spAutoFit/>
            </a:bodyPr>
            <a:lstStyle/>
            <a:p>
              <a:r>
                <a:rPr lang="en-US" sz="2400" dirty="0" smtClean="0"/>
                <a:t>Phase portrait </a:t>
              </a:r>
              <a:endParaRPr lang="uk-UA" sz="2400" dirty="0"/>
            </a:p>
          </p:txBody>
        </p:sp>
      </p:grpSp>
      <p:grpSp>
        <p:nvGrpSpPr>
          <p:cNvPr id="19" name="Group 18"/>
          <p:cNvGrpSpPr/>
          <p:nvPr/>
        </p:nvGrpSpPr>
        <p:grpSpPr>
          <a:xfrm>
            <a:off x="5029200" y="1066800"/>
            <a:ext cx="4038600" cy="5262265"/>
            <a:chOff x="5029200" y="1066800"/>
            <a:chExt cx="4038600" cy="5262265"/>
          </a:xfrm>
        </p:grpSpPr>
        <p:pic>
          <p:nvPicPr>
            <p:cNvPr id="5131" name="Picture 11"/>
            <p:cNvPicPr>
              <a:picLocks noChangeAspect="1" noChangeArrowheads="1"/>
            </p:cNvPicPr>
            <p:nvPr/>
          </p:nvPicPr>
          <p:blipFill>
            <a:blip r:embed="rId4" cstate="print"/>
            <a:srcRect/>
            <a:stretch>
              <a:fillRect/>
            </a:stretch>
          </p:blipFill>
          <p:spPr bwMode="auto">
            <a:xfrm>
              <a:off x="6172200" y="1066800"/>
              <a:ext cx="1647825" cy="323850"/>
            </a:xfrm>
            <a:prstGeom prst="rect">
              <a:avLst/>
            </a:prstGeom>
            <a:noFill/>
            <a:ln w="9525">
              <a:noFill/>
              <a:miter lim="800000"/>
              <a:headEnd/>
              <a:tailEnd/>
            </a:ln>
            <a:effectLst/>
          </p:spPr>
        </p:pic>
        <p:grpSp>
          <p:nvGrpSpPr>
            <p:cNvPr id="18" name="Group 17"/>
            <p:cNvGrpSpPr/>
            <p:nvPr/>
          </p:nvGrpSpPr>
          <p:grpSpPr>
            <a:xfrm>
              <a:off x="5029200" y="1600200"/>
              <a:ext cx="4038600" cy="4210110"/>
              <a:chOff x="5029200" y="1600200"/>
              <a:chExt cx="4038600" cy="4210110"/>
            </a:xfrm>
          </p:grpSpPr>
          <p:pic>
            <p:nvPicPr>
              <p:cNvPr id="5129" name="Picture 9"/>
              <p:cNvPicPr>
                <a:picLocks noChangeAspect="1" noChangeArrowheads="1"/>
              </p:cNvPicPr>
              <p:nvPr/>
            </p:nvPicPr>
            <p:blipFill>
              <a:blip r:embed="rId5" cstate="print"/>
              <a:srcRect/>
              <a:stretch>
                <a:fillRect/>
              </a:stretch>
            </p:blipFill>
            <p:spPr bwMode="auto">
              <a:xfrm>
                <a:off x="5257800" y="1600200"/>
                <a:ext cx="3810000" cy="3818466"/>
              </a:xfrm>
              <a:prstGeom prst="rect">
                <a:avLst/>
              </a:prstGeom>
              <a:noFill/>
              <a:ln w="9525">
                <a:noFill/>
                <a:miter lim="800000"/>
                <a:headEnd/>
                <a:tailEnd/>
              </a:ln>
              <a:effectLst/>
            </p:spPr>
          </p:pic>
          <p:sp>
            <p:nvSpPr>
              <p:cNvPr id="5124" name="TextBox 6"/>
              <p:cNvSpPr txBox="1">
                <a:spLocks noChangeArrowheads="1"/>
              </p:cNvSpPr>
              <p:nvPr/>
            </p:nvSpPr>
            <p:spPr bwMode="auto">
              <a:xfrm>
                <a:off x="5029200" y="333369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5125" name="Rectangle 7"/>
              <p:cNvSpPr>
                <a:spLocks noChangeArrowheads="1"/>
              </p:cNvSpPr>
              <p:nvPr/>
            </p:nvSpPr>
            <p:spPr bwMode="auto">
              <a:xfrm>
                <a:off x="7172326" y="5410200"/>
                <a:ext cx="29527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grpSp>
            <p:nvGrpSpPr>
              <p:cNvPr id="15" name="Группа 14"/>
              <p:cNvGrpSpPr/>
              <p:nvPr/>
            </p:nvGrpSpPr>
            <p:grpSpPr>
              <a:xfrm>
                <a:off x="8001000" y="2286000"/>
                <a:ext cx="685800" cy="342900"/>
                <a:chOff x="6858000" y="6096000"/>
                <a:chExt cx="685800" cy="342900"/>
              </a:xfrm>
            </p:grpSpPr>
            <p:pic>
              <p:nvPicPr>
                <p:cNvPr id="5132" name="Picture 12"/>
                <p:cNvPicPr>
                  <a:picLocks noChangeAspect="1" noChangeArrowheads="1"/>
                </p:cNvPicPr>
                <p:nvPr/>
              </p:nvPicPr>
              <p:blipFill>
                <a:blip r:embed="rId6" cstate="print"/>
                <a:srcRect/>
                <a:stretch>
                  <a:fillRect/>
                </a:stretch>
              </p:blipFill>
              <p:spPr bwMode="auto">
                <a:xfrm>
                  <a:off x="6858000" y="6096000"/>
                  <a:ext cx="638175" cy="342900"/>
                </a:xfrm>
                <a:prstGeom prst="rect">
                  <a:avLst/>
                </a:prstGeom>
                <a:noFill/>
                <a:ln w="9525">
                  <a:noFill/>
                  <a:miter lim="800000"/>
                  <a:headEnd/>
                  <a:tailEnd/>
                </a:ln>
                <a:effectLst/>
              </p:spPr>
            </p:pic>
            <p:sp>
              <p:nvSpPr>
                <p:cNvPr id="13" name="Rectangle 12"/>
                <p:cNvSpPr/>
                <p:nvPr/>
              </p:nvSpPr>
              <p:spPr>
                <a:xfrm>
                  <a:off x="6858000" y="60960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 name="TextBox 13"/>
              <p:cNvSpPr txBox="1"/>
              <p:nvPr/>
            </p:nvSpPr>
            <p:spPr>
              <a:xfrm>
                <a:off x="5562600" y="2209800"/>
                <a:ext cx="2342501" cy="430887"/>
              </a:xfrm>
              <a:prstGeom prst="rect">
                <a:avLst/>
              </a:prstGeom>
              <a:noFill/>
              <a:ln>
                <a:noFill/>
              </a:ln>
            </p:spPr>
            <p:txBody>
              <a:bodyPr wrap="none" rtlCol="0">
                <a:spAutoFit/>
              </a:bodyPr>
              <a:lstStyle/>
              <a:p>
                <a:r>
                  <a:rPr lang="en-US" sz="2200" dirty="0" smtClean="0">
                    <a:solidFill>
                      <a:srgbClr val="FF0000"/>
                    </a:solidFill>
                  </a:rPr>
                  <a:t>classical trajectory</a:t>
                </a:r>
                <a:endParaRPr lang="uk-UA" sz="2200" dirty="0">
                  <a:solidFill>
                    <a:srgbClr val="FF0000"/>
                  </a:solidFill>
                </a:endParaRPr>
              </a:p>
            </p:txBody>
          </p:sp>
        </p:grpSp>
        <p:sp>
          <p:nvSpPr>
            <p:cNvPr id="17" name="Прямоугольник 16"/>
            <p:cNvSpPr/>
            <p:nvPr/>
          </p:nvSpPr>
          <p:spPr>
            <a:xfrm>
              <a:off x="6239529" y="5867400"/>
              <a:ext cx="2539350" cy="461665"/>
            </a:xfrm>
            <a:prstGeom prst="rect">
              <a:avLst/>
            </a:prstGeom>
          </p:spPr>
          <p:txBody>
            <a:bodyPr wrap="none">
              <a:spAutoFit/>
            </a:bodyPr>
            <a:lstStyle/>
            <a:p>
              <a:r>
                <a:rPr lang="en-US" sz="2400" dirty="0" smtClean="0"/>
                <a:t>Phase trajectories </a:t>
              </a:r>
              <a:endParaRPr lang="uk-UA" sz="2400" dirty="0"/>
            </a:p>
          </p:txBody>
        </p:sp>
      </p:grpSp>
      <p:sp>
        <p:nvSpPr>
          <p:cNvPr id="21"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6</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220200" cy="523220"/>
          </a:xfrm>
        </p:spPr>
        <p:txBody>
          <a:bodyPr/>
          <a:lstStyle/>
          <a:p>
            <a:pPr eaLnBrk="1" hangingPunct="1"/>
            <a:r>
              <a:rPr lang="en-US" dirty="0" smtClean="0"/>
              <a:t>All phase trajectories  of 1d harmonic oscillator are circles</a:t>
            </a:r>
            <a:endParaRPr lang="uk-UA" dirty="0" smtClean="0">
              <a:latin typeface="Times New Roman" pitchFamily="18" charset="0"/>
            </a:endParaRPr>
          </a:p>
        </p:txBody>
      </p:sp>
      <p:sp>
        <p:nvSpPr>
          <p:cNvPr id="61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99"/>
                </a:solidFill>
                <a:effectLst/>
                <a:latin typeface="Calibri" pitchFamily="34" charset="0"/>
                <a:ea typeface="Times New Roman" pitchFamily="18" charset="0"/>
              </a:rPr>
              <a:t/>
            </a:r>
            <a:br>
              <a:rPr kumimoji="0" lang="uk-UA" sz="1200" b="1" i="0" u="none" strike="noStrike" cap="none" normalizeH="0" baseline="0" smtClean="0">
                <a:ln>
                  <a:noFill/>
                </a:ln>
                <a:solidFill>
                  <a:srgbClr val="000099"/>
                </a:solidFill>
                <a:effectLst/>
                <a:latin typeface="Calibri" pitchFamily="34" charset="0"/>
                <a:ea typeface="Times New Roman" pitchFamily="18" charset="0"/>
              </a:rPr>
            </a:br>
            <a:endParaRPr kumimoji="0" lang="uk-UA" sz="2000" b="1" i="0" u="none" strike="noStrike" cap="none" normalizeH="0" baseline="0" smtClean="0">
              <a:ln>
                <a:noFill/>
              </a:ln>
              <a:solidFill>
                <a:srgbClr val="000099"/>
              </a:solidFill>
              <a:effectLst/>
              <a:latin typeface="Calibri" pitchFamily="34" charset="0"/>
            </a:endParaRPr>
          </a:p>
        </p:txBody>
      </p:sp>
      <p:grpSp>
        <p:nvGrpSpPr>
          <p:cNvPr id="19" name="Group 18"/>
          <p:cNvGrpSpPr/>
          <p:nvPr/>
        </p:nvGrpSpPr>
        <p:grpSpPr>
          <a:xfrm>
            <a:off x="4876800" y="838200"/>
            <a:ext cx="4267200" cy="5591175"/>
            <a:chOff x="4876800" y="838200"/>
            <a:chExt cx="4267200" cy="5591175"/>
          </a:xfrm>
        </p:grpSpPr>
        <p:grpSp>
          <p:nvGrpSpPr>
            <p:cNvPr id="18" name="Group 17"/>
            <p:cNvGrpSpPr/>
            <p:nvPr/>
          </p:nvGrpSpPr>
          <p:grpSpPr>
            <a:xfrm>
              <a:off x="4876800" y="838200"/>
              <a:ext cx="4267200" cy="5591175"/>
              <a:chOff x="4876800" y="914400"/>
              <a:chExt cx="4267200" cy="5591175"/>
            </a:xfrm>
          </p:grpSpPr>
          <p:grpSp>
            <p:nvGrpSpPr>
              <p:cNvPr id="17" name="Group 16"/>
              <p:cNvGrpSpPr/>
              <p:nvPr/>
            </p:nvGrpSpPr>
            <p:grpSpPr>
              <a:xfrm>
                <a:off x="4876800" y="914400"/>
                <a:ext cx="4267200" cy="4800600"/>
                <a:chOff x="4876800" y="914400"/>
                <a:chExt cx="4267200" cy="4800600"/>
              </a:xfrm>
            </p:grpSpPr>
            <p:pic>
              <p:nvPicPr>
                <p:cNvPr id="6161" name="Picture 17"/>
                <p:cNvPicPr>
                  <a:picLocks noChangeAspect="1" noChangeArrowheads="1"/>
                </p:cNvPicPr>
                <p:nvPr/>
              </p:nvPicPr>
              <p:blipFill>
                <a:blip r:embed="rId2" cstate="print"/>
                <a:srcRect/>
                <a:stretch>
                  <a:fillRect/>
                </a:stretch>
              </p:blipFill>
              <p:spPr bwMode="auto">
                <a:xfrm>
                  <a:off x="5086350" y="1371600"/>
                  <a:ext cx="4057650" cy="4039616"/>
                </a:xfrm>
                <a:prstGeom prst="rect">
                  <a:avLst/>
                </a:prstGeom>
                <a:noFill/>
                <a:ln w="9525">
                  <a:noFill/>
                  <a:miter lim="800000"/>
                  <a:headEnd/>
                  <a:tailEnd/>
                </a:ln>
                <a:effectLst/>
              </p:spPr>
            </p:pic>
            <p:sp>
              <p:nvSpPr>
                <p:cNvPr id="6148" name="TextBox 6"/>
                <p:cNvSpPr txBox="1">
                  <a:spLocks noChangeArrowheads="1"/>
                </p:cNvSpPr>
                <p:nvPr/>
              </p:nvSpPr>
              <p:spPr bwMode="auto">
                <a:xfrm>
                  <a:off x="4876800" y="302895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6149" name="Rectangle 7"/>
                <p:cNvSpPr>
                  <a:spLocks noChangeArrowheads="1"/>
                </p:cNvSpPr>
                <p:nvPr/>
              </p:nvSpPr>
              <p:spPr bwMode="auto">
                <a:xfrm>
                  <a:off x="7086600" y="5314890"/>
                  <a:ext cx="284163" cy="400110"/>
                </a:xfrm>
                <a:prstGeom prst="rect">
                  <a:avLst/>
                </a:prstGeom>
                <a:noFill/>
                <a:ln w="9525">
                  <a:noFill/>
                  <a:miter lim="800000"/>
                  <a:headEnd/>
                  <a:tailEnd/>
                </a:ln>
              </p:spPr>
              <p:txBody>
                <a:bodyPr wrap="squar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pic>
              <p:nvPicPr>
                <p:cNvPr id="6155" name="Picture 11"/>
                <p:cNvPicPr>
                  <a:picLocks noChangeAspect="1" noChangeArrowheads="1"/>
                </p:cNvPicPr>
                <p:nvPr/>
              </p:nvPicPr>
              <p:blipFill>
                <a:blip r:embed="rId3" cstate="print"/>
                <a:srcRect/>
                <a:stretch>
                  <a:fillRect/>
                </a:stretch>
              </p:blipFill>
              <p:spPr bwMode="auto">
                <a:xfrm>
                  <a:off x="6324600" y="914400"/>
                  <a:ext cx="1724025" cy="333375"/>
                </a:xfrm>
                <a:prstGeom prst="rect">
                  <a:avLst/>
                </a:prstGeom>
                <a:noFill/>
                <a:ln w="9525">
                  <a:noFill/>
                  <a:miter lim="800000"/>
                  <a:headEnd/>
                  <a:tailEnd/>
                </a:ln>
                <a:effectLst/>
              </p:spPr>
            </p:pic>
          </p:grpSp>
          <p:pic>
            <p:nvPicPr>
              <p:cNvPr id="6156" name="Picture 12"/>
              <p:cNvPicPr>
                <a:picLocks noChangeAspect="1" noChangeArrowheads="1"/>
              </p:cNvPicPr>
              <p:nvPr/>
            </p:nvPicPr>
            <p:blipFill>
              <a:blip r:embed="rId4" cstate="print"/>
              <a:srcRect/>
              <a:stretch>
                <a:fillRect/>
              </a:stretch>
            </p:blipFill>
            <p:spPr bwMode="auto">
              <a:xfrm>
                <a:off x="6324600" y="5867400"/>
                <a:ext cx="1819275" cy="638175"/>
              </a:xfrm>
              <a:prstGeom prst="rect">
                <a:avLst/>
              </a:prstGeom>
              <a:noFill/>
              <a:ln w="9525">
                <a:noFill/>
                <a:miter lim="800000"/>
                <a:headEnd/>
                <a:tailEnd/>
              </a:ln>
              <a:effectLst/>
            </p:spPr>
          </p:pic>
        </p:grpSp>
        <p:sp>
          <p:nvSpPr>
            <p:cNvPr id="15" name="Rectangle 14"/>
            <p:cNvSpPr/>
            <p:nvPr/>
          </p:nvSpPr>
          <p:spPr>
            <a:xfrm>
              <a:off x="6324600" y="57912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6" name="Group 15"/>
          <p:cNvGrpSpPr/>
          <p:nvPr/>
        </p:nvGrpSpPr>
        <p:grpSpPr>
          <a:xfrm>
            <a:off x="-76200" y="814387"/>
            <a:ext cx="4953000" cy="5638800"/>
            <a:chOff x="-76200" y="762000"/>
            <a:chExt cx="4953000" cy="5638800"/>
          </a:xfrm>
        </p:grpSpPr>
        <p:pic>
          <p:nvPicPr>
            <p:cNvPr id="6157" name="Picture 13"/>
            <p:cNvPicPr>
              <a:picLocks noChangeAspect="1" noChangeArrowheads="1"/>
            </p:cNvPicPr>
            <p:nvPr/>
          </p:nvPicPr>
          <p:blipFill>
            <a:blip r:embed="rId5" cstate="print"/>
            <a:srcRect/>
            <a:stretch>
              <a:fillRect/>
            </a:stretch>
          </p:blipFill>
          <p:spPr bwMode="auto">
            <a:xfrm>
              <a:off x="-76200" y="1752600"/>
              <a:ext cx="4953000" cy="4267835"/>
            </a:xfrm>
            <a:prstGeom prst="rect">
              <a:avLst/>
            </a:prstGeom>
            <a:noFill/>
            <a:ln w="9525">
              <a:noFill/>
              <a:miter lim="800000"/>
              <a:headEnd/>
              <a:tailEnd/>
            </a:ln>
            <a:effectLst/>
          </p:spPr>
        </p:pic>
        <p:pic>
          <p:nvPicPr>
            <p:cNvPr id="6154" name="Picture 10"/>
            <p:cNvPicPr>
              <a:picLocks noChangeAspect="1" noChangeArrowheads="1"/>
            </p:cNvPicPr>
            <p:nvPr/>
          </p:nvPicPr>
          <p:blipFill>
            <a:blip r:embed="rId6" cstate="print"/>
            <a:srcRect/>
            <a:stretch>
              <a:fillRect/>
            </a:stretch>
          </p:blipFill>
          <p:spPr bwMode="auto">
            <a:xfrm>
              <a:off x="152400" y="762000"/>
              <a:ext cx="4362450" cy="771525"/>
            </a:xfrm>
            <a:prstGeom prst="rect">
              <a:avLst/>
            </a:prstGeom>
            <a:noFill/>
            <a:ln w="9525">
              <a:noFill/>
              <a:miter lim="800000"/>
              <a:headEnd/>
              <a:tailEnd/>
            </a:ln>
            <a:effectLst/>
          </p:spPr>
        </p:pic>
        <p:sp>
          <p:nvSpPr>
            <p:cNvPr id="13" name="Прямоугольник 12"/>
            <p:cNvSpPr/>
            <p:nvPr/>
          </p:nvSpPr>
          <p:spPr>
            <a:xfrm>
              <a:off x="457200" y="5939135"/>
              <a:ext cx="3973845" cy="461665"/>
            </a:xfrm>
            <a:prstGeom prst="rect">
              <a:avLst/>
            </a:prstGeom>
          </p:spPr>
          <p:txBody>
            <a:bodyPr wrap="none">
              <a:spAutoFit/>
            </a:bodyPr>
            <a:lstStyle/>
            <a:p>
              <a:r>
                <a:rPr lang="en-US" sz="2400" dirty="0" smtClean="0"/>
                <a:t>Phase portrait  of 1d </a:t>
              </a:r>
              <a:r>
                <a:rPr lang="en-US" sz="2400" dirty="0" err="1" smtClean="0"/>
                <a:t>h.o</a:t>
              </a:r>
              <a:r>
                <a:rPr lang="en-US" sz="2400" dirty="0" smtClean="0"/>
                <a:t>.</a:t>
              </a:r>
              <a:r>
                <a:rPr lang="ru-RU" sz="2400" dirty="0" smtClean="0"/>
                <a:t>, </a:t>
              </a:r>
              <a:r>
                <a:rPr lang="en-US" sz="2400" dirty="0" smtClean="0"/>
                <a:t>n=1</a:t>
              </a:r>
              <a:endParaRPr lang="uk-UA" sz="2400" dirty="0"/>
            </a:p>
          </p:txBody>
        </p:sp>
      </p:grpSp>
      <p:sp>
        <p:nvSpPr>
          <p:cNvPr id="14"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7</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0"/>
            <a:ext cx="9220200" cy="954107"/>
          </a:xfrm>
        </p:spPr>
        <p:txBody>
          <a:bodyPr/>
          <a:lstStyle/>
          <a:p>
            <a:pPr eaLnBrk="1" hangingPunct="1"/>
            <a:r>
              <a:rPr lang="en-US" dirty="0" smtClean="0"/>
              <a:t>With increasing the number of oscillator quanta </a:t>
            </a:r>
            <a:r>
              <a:rPr lang="en-US" i="1" dirty="0" smtClean="0">
                <a:latin typeface="Times New Roman" pitchFamily="18" charset="0"/>
                <a:cs typeface="Times New Roman" pitchFamily="18" charset="0"/>
              </a:rPr>
              <a:t>n</a:t>
            </a:r>
            <a:r>
              <a:rPr lang="en-US" dirty="0" smtClean="0"/>
              <a:t>, </a:t>
            </a:r>
            <a:br>
              <a:rPr lang="en-US" dirty="0" smtClean="0"/>
            </a:br>
            <a:r>
              <a:rPr lang="en-US" dirty="0" smtClean="0"/>
              <a:t>quantum trajectories condense near classical trajectory </a:t>
            </a:r>
            <a:endParaRPr lang="uk-UA" dirty="0" smtClean="0">
              <a:latin typeface="Times New Roman" pitchFamily="18" charset="0"/>
            </a:endParaRPr>
          </a:p>
        </p:txBody>
      </p:sp>
      <p:sp>
        <p:nvSpPr>
          <p:cNvPr id="10"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99"/>
                </a:solidFill>
                <a:effectLst/>
                <a:latin typeface="Calibri" pitchFamily="34" charset="0"/>
                <a:ea typeface="Times New Roman" pitchFamily="18" charset="0"/>
              </a:rPr>
              <a:t/>
            </a:r>
            <a:br>
              <a:rPr kumimoji="0" lang="uk-UA" sz="1200" b="1" i="0" u="none" strike="noStrike" cap="none" normalizeH="0" baseline="0" smtClean="0">
                <a:ln>
                  <a:noFill/>
                </a:ln>
                <a:solidFill>
                  <a:srgbClr val="000099"/>
                </a:solidFill>
                <a:effectLst/>
                <a:latin typeface="Calibri" pitchFamily="34" charset="0"/>
                <a:ea typeface="Times New Roman" pitchFamily="18" charset="0"/>
              </a:rPr>
            </a:br>
            <a:endParaRPr kumimoji="0" lang="uk-UA" sz="2000" b="1" i="0" u="none" strike="noStrike" cap="none" normalizeH="0" baseline="0" smtClean="0">
              <a:ln>
                <a:noFill/>
              </a:ln>
              <a:solidFill>
                <a:srgbClr val="000099"/>
              </a:solidFill>
              <a:effectLst/>
              <a:latin typeface="Calibri" pitchFamily="34" charset="0"/>
            </a:endParaRPr>
          </a:p>
        </p:txBody>
      </p:sp>
      <p:grpSp>
        <p:nvGrpSpPr>
          <p:cNvPr id="18" name="Group 17"/>
          <p:cNvGrpSpPr/>
          <p:nvPr/>
        </p:nvGrpSpPr>
        <p:grpSpPr>
          <a:xfrm>
            <a:off x="4876800" y="1183037"/>
            <a:ext cx="3962400" cy="5362575"/>
            <a:chOff x="4876800" y="1055497"/>
            <a:chExt cx="4057650" cy="5526278"/>
          </a:xfrm>
        </p:grpSpPr>
        <p:grpSp>
          <p:nvGrpSpPr>
            <p:cNvPr id="16" name="Group 15"/>
            <p:cNvGrpSpPr/>
            <p:nvPr/>
          </p:nvGrpSpPr>
          <p:grpSpPr>
            <a:xfrm>
              <a:off x="4876800" y="1588897"/>
              <a:ext cx="4057650" cy="4202303"/>
              <a:chOff x="4876800" y="1588897"/>
              <a:chExt cx="4057650" cy="4202303"/>
            </a:xfrm>
          </p:grpSpPr>
          <p:pic>
            <p:nvPicPr>
              <p:cNvPr id="28675" name="Picture 3"/>
              <p:cNvPicPr>
                <a:picLocks noChangeAspect="1" noChangeArrowheads="1"/>
              </p:cNvPicPr>
              <p:nvPr/>
            </p:nvPicPr>
            <p:blipFill>
              <a:blip r:embed="rId2" cstate="print"/>
              <a:srcRect/>
              <a:stretch>
                <a:fillRect/>
              </a:stretch>
            </p:blipFill>
            <p:spPr bwMode="auto">
              <a:xfrm>
                <a:off x="5029200" y="1588897"/>
                <a:ext cx="3905250" cy="3801110"/>
              </a:xfrm>
              <a:prstGeom prst="rect">
                <a:avLst/>
              </a:prstGeom>
              <a:noFill/>
              <a:ln w="9525">
                <a:noFill/>
                <a:miter lim="800000"/>
                <a:headEnd/>
                <a:tailEnd/>
              </a:ln>
              <a:effectLst/>
            </p:spPr>
          </p:pic>
          <p:sp>
            <p:nvSpPr>
              <p:cNvPr id="8" name="TextBox 6"/>
              <p:cNvSpPr txBox="1">
                <a:spLocks noChangeArrowheads="1"/>
              </p:cNvSpPr>
              <p:nvPr/>
            </p:nvSpPr>
            <p:spPr bwMode="auto">
              <a:xfrm>
                <a:off x="4876800" y="310515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9" name="Rectangle 7"/>
              <p:cNvSpPr>
                <a:spLocks noChangeArrowheads="1"/>
              </p:cNvSpPr>
              <p:nvPr/>
            </p:nvSpPr>
            <p:spPr bwMode="auto">
              <a:xfrm>
                <a:off x="7010400" y="5391090"/>
                <a:ext cx="284163" cy="400110"/>
              </a:xfrm>
              <a:prstGeom prst="rect">
                <a:avLst/>
              </a:prstGeom>
              <a:noFill/>
              <a:ln w="9525">
                <a:noFill/>
                <a:miter lim="800000"/>
                <a:headEnd/>
                <a:tailEnd/>
              </a:ln>
            </p:spPr>
            <p:txBody>
              <a:bodyPr wrap="squar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grpSp>
        <p:pic>
          <p:nvPicPr>
            <p:cNvPr id="12" name="Picture 11"/>
            <p:cNvPicPr>
              <a:picLocks noChangeAspect="1" noChangeArrowheads="1"/>
            </p:cNvPicPr>
            <p:nvPr/>
          </p:nvPicPr>
          <p:blipFill>
            <a:blip r:embed="rId3" cstate="print"/>
            <a:srcRect/>
            <a:stretch>
              <a:fillRect/>
            </a:stretch>
          </p:blipFill>
          <p:spPr bwMode="auto">
            <a:xfrm>
              <a:off x="6324600" y="1055497"/>
              <a:ext cx="1724025" cy="333375"/>
            </a:xfrm>
            <a:prstGeom prst="rect">
              <a:avLst/>
            </a:prstGeom>
            <a:noFill/>
            <a:ln w="9525">
              <a:noFill/>
              <a:miter lim="800000"/>
              <a:headEnd/>
              <a:tailEnd/>
            </a:ln>
            <a:effectLst/>
          </p:spPr>
        </p:pic>
        <p:pic>
          <p:nvPicPr>
            <p:cNvPr id="13" name="Picture 12"/>
            <p:cNvPicPr>
              <a:picLocks noChangeAspect="1" noChangeArrowheads="1"/>
            </p:cNvPicPr>
            <p:nvPr/>
          </p:nvPicPr>
          <p:blipFill>
            <a:blip r:embed="rId4" cstate="print"/>
            <a:srcRect/>
            <a:stretch>
              <a:fillRect/>
            </a:stretch>
          </p:blipFill>
          <p:spPr bwMode="auto">
            <a:xfrm>
              <a:off x="6324600" y="5943600"/>
              <a:ext cx="1819275" cy="638175"/>
            </a:xfrm>
            <a:prstGeom prst="rect">
              <a:avLst/>
            </a:prstGeom>
            <a:noFill/>
            <a:ln w="9525">
              <a:noFill/>
              <a:miter lim="800000"/>
              <a:headEnd/>
              <a:tailEnd/>
            </a:ln>
            <a:effectLst/>
          </p:spPr>
        </p:pic>
        <p:sp>
          <p:nvSpPr>
            <p:cNvPr id="14" name="Rectangle 13"/>
            <p:cNvSpPr/>
            <p:nvPr/>
          </p:nvSpPr>
          <p:spPr>
            <a:xfrm>
              <a:off x="6324600" y="59436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7" name="Group 16"/>
          <p:cNvGrpSpPr/>
          <p:nvPr/>
        </p:nvGrpSpPr>
        <p:grpSpPr>
          <a:xfrm>
            <a:off x="-152400" y="1192562"/>
            <a:ext cx="5105400" cy="5343525"/>
            <a:chOff x="-152400" y="1057275"/>
            <a:chExt cx="5105400" cy="5343525"/>
          </a:xfrm>
        </p:grpSpPr>
        <p:pic>
          <p:nvPicPr>
            <p:cNvPr id="11" name="Picture 10"/>
            <p:cNvPicPr>
              <a:picLocks noChangeAspect="1" noChangeArrowheads="1"/>
            </p:cNvPicPr>
            <p:nvPr/>
          </p:nvPicPr>
          <p:blipFill>
            <a:blip r:embed="rId5" cstate="print"/>
            <a:srcRect/>
            <a:stretch>
              <a:fillRect/>
            </a:stretch>
          </p:blipFill>
          <p:spPr bwMode="auto">
            <a:xfrm>
              <a:off x="152400" y="1057275"/>
              <a:ext cx="4362450" cy="771525"/>
            </a:xfrm>
            <a:prstGeom prst="rect">
              <a:avLst/>
            </a:prstGeom>
            <a:noFill/>
            <a:ln w="9525">
              <a:noFill/>
              <a:miter lim="800000"/>
              <a:headEnd/>
              <a:tailEnd/>
            </a:ln>
            <a:effectLst/>
          </p:spPr>
        </p:pic>
        <p:pic>
          <p:nvPicPr>
            <p:cNvPr id="28674" name="Picture 2"/>
            <p:cNvPicPr>
              <a:picLocks noChangeAspect="1" noChangeArrowheads="1"/>
            </p:cNvPicPr>
            <p:nvPr/>
          </p:nvPicPr>
          <p:blipFill>
            <a:blip r:embed="rId6" cstate="print"/>
            <a:srcRect/>
            <a:stretch>
              <a:fillRect/>
            </a:stretch>
          </p:blipFill>
          <p:spPr bwMode="auto">
            <a:xfrm>
              <a:off x="-152400" y="1969897"/>
              <a:ext cx="5105400" cy="3973703"/>
            </a:xfrm>
            <a:prstGeom prst="rect">
              <a:avLst/>
            </a:prstGeom>
            <a:noFill/>
            <a:ln w="9525">
              <a:noFill/>
              <a:miter lim="800000"/>
              <a:headEnd/>
              <a:tailEnd/>
            </a:ln>
            <a:effectLst/>
          </p:spPr>
        </p:pic>
        <p:sp>
          <p:nvSpPr>
            <p:cNvPr id="15" name="Прямоугольник 14"/>
            <p:cNvSpPr/>
            <p:nvPr/>
          </p:nvSpPr>
          <p:spPr>
            <a:xfrm>
              <a:off x="457200" y="5939135"/>
              <a:ext cx="4129336" cy="461665"/>
            </a:xfrm>
            <a:prstGeom prst="rect">
              <a:avLst/>
            </a:prstGeom>
          </p:spPr>
          <p:txBody>
            <a:bodyPr wrap="none">
              <a:spAutoFit/>
            </a:bodyPr>
            <a:lstStyle/>
            <a:p>
              <a:r>
                <a:rPr lang="en-US" sz="2400" dirty="0" smtClean="0"/>
                <a:t>Phase portrait  of 1d </a:t>
              </a:r>
              <a:r>
                <a:rPr lang="en-US" sz="2400" dirty="0" err="1" smtClean="0"/>
                <a:t>h.o</a:t>
              </a:r>
              <a:r>
                <a:rPr lang="en-US" sz="2400" dirty="0" smtClean="0"/>
                <a:t>.</a:t>
              </a:r>
              <a:r>
                <a:rPr lang="ru-RU" sz="2400" dirty="0" smtClean="0"/>
                <a:t>, </a:t>
              </a:r>
              <a:r>
                <a:rPr lang="en-US" sz="2400" dirty="0" smtClean="0"/>
                <a:t>n=10</a:t>
              </a:r>
              <a:endParaRPr lang="uk-UA" sz="2400" dirty="0"/>
            </a:p>
          </p:txBody>
        </p:sp>
      </p:grpSp>
      <p:sp>
        <p:nvSpPr>
          <p:cNvPr id="19"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8</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28750" y="634425"/>
            <a:ext cx="6286500" cy="584775"/>
          </a:xfrm>
          <a:prstGeom prst="rect">
            <a:avLst/>
          </a:prstGeom>
          <a:noFill/>
        </p:spPr>
        <p:txBody>
          <a:bodyPr wrap="square" rtlCol="0">
            <a:spAutoFit/>
          </a:bodyPr>
          <a:lstStyle/>
          <a:p>
            <a:pPr eaLnBrk="0" hangingPunct="0"/>
            <a:r>
              <a:rPr lang="en-US" sz="3200" dirty="0" smtClean="0">
                <a:solidFill>
                  <a:schemeClr val="tx1"/>
                </a:solidFill>
              </a:rPr>
              <a:t>Part II: Pauli principle in 1d systems</a:t>
            </a:r>
            <a:endParaRPr lang="uk-UA" sz="3200" dirty="0">
              <a:solidFill>
                <a:schemeClr val="tx1"/>
              </a:solidFill>
            </a:endParaRPr>
          </a:p>
        </p:txBody>
      </p:sp>
      <p:grpSp>
        <p:nvGrpSpPr>
          <p:cNvPr id="31" name="Group 30"/>
          <p:cNvGrpSpPr/>
          <p:nvPr/>
        </p:nvGrpSpPr>
        <p:grpSpPr>
          <a:xfrm>
            <a:off x="381000" y="1610380"/>
            <a:ext cx="3505200" cy="4714220"/>
            <a:chOff x="381000" y="1610380"/>
            <a:chExt cx="3505200" cy="4714220"/>
          </a:xfrm>
        </p:grpSpPr>
        <p:sp>
          <p:nvSpPr>
            <p:cNvPr id="18" name="TextBox 17"/>
            <p:cNvSpPr txBox="1"/>
            <p:nvPr/>
          </p:nvSpPr>
          <p:spPr>
            <a:xfrm>
              <a:off x="1182185" y="1610380"/>
              <a:ext cx="1902830" cy="461665"/>
            </a:xfrm>
            <a:prstGeom prst="rect">
              <a:avLst/>
            </a:prstGeom>
            <a:noFill/>
          </p:spPr>
          <p:txBody>
            <a:bodyPr wrap="none" rtlCol="0">
              <a:spAutoFit/>
            </a:bodyPr>
            <a:lstStyle/>
            <a:p>
              <a:pPr algn="ctr"/>
              <a:r>
                <a:rPr lang="en-US" sz="2400" dirty="0" smtClean="0"/>
                <a:t>Free particles</a:t>
              </a:r>
              <a:endParaRPr lang="uk-UA" sz="2400" dirty="0"/>
            </a:p>
          </p:txBody>
        </p:sp>
        <p:grpSp>
          <p:nvGrpSpPr>
            <p:cNvPr id="20" name="Group 19"/>
            <p:cNvGrpSpPr/>
            <p:nvPr/>
          </p:nvGrpSpPr>
          <p:grpSpPr>
            <a:xfrm>
              <a:off x="381000" y="2362200"/>
              <a:ext cx="3505200" cy="3962400"/>
              <a:chOff x="4933950" y="1524000"/>
              <a:chExt cx="4210050" cy="4362510"/>
            </a:xfrm>
          </p:grpSpPr>
          <p:pic>
            <p:nvPicPr>
              <p:cNvPr id="21" name="Picture 20"/>
              <p:cNvPicPr/>
              <p:nvPr/>
            </p:nvPicPr>
            <p:blipFill>
              <a:blip r:embed="rId2" cstate="print"/>
              <a:srcRect/>
              <a:stretch>
                <a:fillRect/>
              </a:stretch>
            </p:blipFill>
            <p:spPr bwMode="auto">
              <a:xfrm>
                <a:off x="5083810" y="1524000"/>
                <a:ext cx="4060190" cy="4008755"/>
              </a:xfrm>
              <a:prstGeom prst="rect">
                <a:avLst/>
              </a:prstGeom>
              <a:noFill/>
              <a:ln w="9525">
                <a:noFill/>
                <a:miter lim="800000"/>
                <a:headEnd/>
                <a:tailEnd/>
              </a:ln>
            </p:spPr>
          </p:pic>
          <p:sp>
            <p:nvSpPr>
              <p:cNvPr id="22" name="TextBox 6"/>
              <p:cNvSpPr txBox="1">
                <a:spLocks noChangeArrowheads="1"/>
              </p:cNvSpPr>
              <p:nvPr/>
            </p:nvSpPr>
            <p:spPr bwMode="auto">
              <a:xfrm>
                <a:off x="4933950" y="318135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sp>
            <p:nvSpPr>
              <p:cNvPr id="23" name="Rectangle 7"/>
              <p:cNvSpPr>
                <a:spLocks noChangeArrowheads="1"/>
              </p:cNvSpPr>
              <p:nvPr/>
            </p:nvSpPr>
            <p:spPr bwMode="auto">
              <a:xfrm>
                <a:off x="7086600" y="5486400"/>
                <a:ext cx="284163" cy="400110"/>
              </a:xfrm>
              <a:prstGeom prst="rect">
                <a:avLst/>
              </a:prstGeom>
              <a:noFill/>
              <a:ln w="9525">
                <a:noFill/>
                <a:miter lim="800000"/>
                <a:headEnd/>
                <a:tailEnd/>
              </a:ln>
            </p:spPr>
            <p:txBody>
              <a:bodyPr wrap="squar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grpSp>
            <p:nvGrpSpPr>
              <p:cNvPr id="24" name="Group 18"/>
              <p:cNvGrpSpPr/>
              <p:nvPr/>
            </p:nvGrpSpPr>
            <p:grpSpPr>
              <a:xfrm>
                <a:off x="6934200" y="4648200"/>
                <a:ext cx="914400" cy="381000"/>
                <a:chOff x="6934200" y="4648200"/>
                <a:chExt cx="914400" cy="381000"/>
              </a:xfrm>
            </p:grpSpPr>
            <p:sp>
              <p:nvSpPr>
                <p:cNvPr id="25" name="Rectangle 24"/>
                <p:cNvSpPr/>
                <p:nvPr/>
              </p:nvSpPr>
              <p:spPr>
                <a:xfrm>
                  <a:off x="6934200" y="4648200"/>
                  <a:ext cx="914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6" name="Picture 1"/>
                <p:cNvPicPr>
                  <a:picLocks noChangeAspect="1" noChangeArrowheads="1"/>
                </p:cNvPicPr>
                <p:nvPr/>
              </p:nvPicPr>
              <p:blipFill>
                <a:blip r:embed="rId3" cstate="print"/>
                <a:srcRect/>
                <a:stretch>
                  <a:fillRect/>
                </a:stretch>
              </p:blipFill>
              <p:spPr bwMode="auto">
                <a:xfrm>
                  <a:off x="7001436" y="4686300"/>
                  <a:ext cx="770964" cy="304800"/>
                </a:xfrm>
                <a:prstGeom prst="rect">
                  <a:avLst/>
                </a:prstGeom>
                <a:noFill/>
                <a:ln w="9525">
                  <a:noFill/>
                  <a:miter lim="800000"/>
                  <a:headEnd/>
                  <a:tailEnd/>
                </a:ln>
                <a:effectLst/>
              </p:spPr>
            </p:pic>
          </p:grpSp>
        </p:grpSp>
      </p:grpSp>
      <p:grpSp>
        <p:nvGrpSpPr>
          <p:cNvPr id="32" name="Group 31"/>
          <p:cNvGrpSpPr/>
          <p:nvPr/>
        </p:nvGrpSpPr>
        <p:grpSpPr>
          <a:xfrm>
            <a:off x="4876800" y="1600200"/>
            <a:ext cx="4030399" cy="4610100"/>
            <a:chOff x="4876800" y="1600200"/>
            <a:chExt cx="4030399" cy="4610100"/>
          </a:xfrm>
        </p:grpSpPr>
        <p:sp>
          <p:nvSpPr>
            <p:cNvPr id="19" name="TextBox 18"/>
            <p:cNvSpPr txBox="1"/>
            <p:nvPr/>
          </p:nvSpPr>
          <p:spPr>
            <a:xfrm>
              <a:off x="4876800" y="1600200"/>
              <a:ext cx="4030399" cy="461665"/>
            </a:xfrm>
            <a:prstGeom prst="rect">
              <a:avLst/>
            </a:prstGeom>
            <a:noFill/>
          </p:spPr>
          <p:txBody>
            <a:bodyPr wrap="none" rtlCol="0">
              <a:spAutoFit/>
            </a:bodyPr>
            <a:lstStyle/>
            <a:p>
              <a:pPr algn="ctr"/>
              <a:r>
                <a:rPr lang="en-US" sz="2400" dirty="0" smtClean="0"/>
                <a:t>Particles in Gaussian potential</a:t>
              </a:r>
              <a:endParaRPr lang="uk-UA" sz="2400" dirty="0"/>
            </a:p>
          </p:txBody>
        </p:sp>
        <p:grpSp>
          <p:nvGrpSpPr>
            <p:cNvPr id="27" name="Group 26"/>
            <p:cNvGrpSpPr/>
            <p:nvPr/>
          </p:nvGrpSpPr>
          <p:grpSpPr>
            <a:xfrm>
              <a:off x="5021847" y="2476500"/>
              <a:ext cx="3740304" cy="3733800"/>
              <a:chOff x="5098896" y="1524000"/>
              <a:chExt cx="3968904" cy="4191000"/>
            </a:xfrm>
          </p:grpSpPr>
          <p:sp>
            <p:nvSpPr>
              <p:cNvPr id="28" name="Rectangle 27"/>
              <p:cNvSpPr>
                <a:spLocks noChangeArrowheads="1"/>
              </p:cNvSpPr>
              <p:nvPr/>
            </p:nvSpPr>
            <p:spPr bwMode="auto">
              <a:xfrm>
                <a:off x="7091318" y="5314890"/>
                <a:ext cx="300082"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ξ</a:t>
                </a:r>
                <a:endParaRPr lang="uk-UA" b="0" i="1" dirty="0">
                  <a:solidFill>
                    <a:schemeClr val="tx1"/>
                  </a:solidFill>
                  <a:latin typeface="Times New Roman" pitchFamily="18" charset="0"/>
                  <a:cs typeface="Times New Roman" pitchFamily="18" charset="0"/>
                </a:endParaRPr>
              </a:p>
            </p:txBody>
          </p:sp>
          <p:sp>
            <p:nvSpPr>
              <p:cNvPr id="29" name="TextBox 6"/>
              <p:cNvSpPr txBox="1">
                <a:spLocks noChangeArrowheads="1"/>
              </p:cNvSpPr>
              <p:nvPr/>
            </p:nvSpPr>
            <p:spPr bwMode="auto">
              <a:xfrm>
                <a:off x="5098896" y="3105090"/>
                <a:ext cx="311304" cy="400110"/>
              </a:xfrm>
              <a:prstGeom prst="rect">
                <a:avLst/>
              </a:prstGeom>
              <a:noFill/>
              <a:ln w="9525">
                <a:noFill/>
                <a:miter lim="800000"/>
                <a:headEnd/>
                <a:tailEnd/>
              </a:ln>
            </p:spPr>
            <p:txBody>
              <a:bodyPr wrap="none">
                <a:spAutoFit/>
              </a:bodyPr>
              <a:lstStyle/>
              <a:p>
                <a:r>
                  <a:rPr lang="el-GR" b="0" i="1" dirty="0">
                    <a:solidFill>
                      <a:schemeClr val="tx1"/>
                    </a:solidFill>
                    <a:latin typeface="Times New Roman" pitchFamily="18" charset="0"/>
                    <a:cs typeface="Times New Roman" pitchFamily="18" charset="0"/>
                  </a:rPr>
                  <a:t>η</a:t>
                </a:r>
                <a:endParaRPr lang="uk-UA" b="0" i="1" dirty="0">
                  <a:solidFill>
                    <a:schemeClr val="tx1"/>
                  </a:solidFill>
                  <a:latin typeface="Times New Roman" pitchFamily="18" charset="0"/>
                  <a:cs typeface="Times New Roman" pitchFamily="18" charset="0"/>
                </a:endParaRPr>
              </a:p>
            </p:txBody>
          </p:sp>
          <p:pic>
            <p:nvPicPr>
              <p:cNvPr id="30" name="Picture 29" descr="phase_traj_E1.png"/>
              <p:cNvPicPr>
                <a:picLocks noChangeAspect="1"/>
              </p:cNvPicPr>
              <p:nvPr/>
            </p:nvPicPr>
            <p:blipFill>
              <a:blip r:embed="rId4" cstate="print"/>
              <a:stretch>
                <a:fillRect/>
              </a:stretch>
            </p:blipFill>
            <p:spPr>
              <a:xfrm>
                <a:off x="5313141" y="1524000"/>
                <a:ext cx="3754659" cy="3733800"/>
              </a:xfrm>
              <a:prstGeom prst="rect">
                <a:avLst/>
              </a:prstGeom>
            </p:spPr>
          </p:pic>
        </p:grpSp>
      </p:grpSp>
      <p:sp>
        <p:nvSpPr>
          <p:cNvPr id="33" name="Slide Number Placeholder 3"/>
          <p:cNvSpPr>
            <a:spLocks noGrp="1"/>
          </p:cNvSpPr>
          <p:nvPr>
            <p:ph type="sldNum" sz="quarter" idx="4294967295"/>
          </p:nvPr>
        </p:nvSpPr>
        <p:spPr bwMode="auto">
          <a:xfrm>
            <a:off x="8382000" y="6492875"/>
            <a:ext cx="762000" cy="365125"/>
          </a:xfrm>
          <a:prstGeom prst="rect">
            <a:avLst/>
          </a:prstGeom>
          <a:noFill/>
          <a:ln>
            <a:miter lim="800000"/>
            <a:headEnd/>
            <a:tailEnd/>
          </a:ln>
        </p:spPr>
        <p:txBody>
          <a:bodyPr wrap="square" numCol="1" anchorCtr="0" compatLnSpc="1">
            <a:prstTxWarp prst="textNoShape">
              <a:avLst/>
            </a:prstTxWarp>
          </a:bodyPr>
          <a:lstStyle/>
          <a:p>
            <a:fld id="{6D432CF2-1720-47E6-97B5-FA45D78B527C}" type="slidenum">
              <a:rPr lang="uk-UA" sz="1600" smtClean="0">
                <a:solidFill>
                  <a:schemeClr val="tx2"/>
                </a:solidFill>
                <a:latin typeface="Arial" pitchFamily="34" charset="0"/>
              </a:rPr>
              <a:pPr/>
              <a:t>9</a:t>
            </a:fld>
            <a:r>
              <a:rPr lang="en-US" sz="1600" dirty="0" smtClean="0">
                <a:solidFill>
                  <a:schemeClr val="tx2"/>
                </a:solidFill>
                <a:latin typeface="Arial" pitchFamily="34" charset="0"/>
              </a:rPr>
              <a:t>/20</a:t>
            </a:r>
            <a:endParaRPr lang="uk-UA" sz="16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7148</TotalTime>
  <Words>1135</Words>
  <Application>Microsoft Office PowerPoint</Application>
  <PresentationFormat>Экран (4:3)</PresentationFormat>
  <Paragraphs>136</Paragraphs>
  <Slides>20</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20</vt:i4>
      </vt:variant>
    </vt:vector>
  </HeadingPairs>
  <TitlesOfParts>
    <vt:vector size="28" baseType="lpstr">
      <vt:lpstr>Arial</vt:lpstr>
      <vt:lpstr>Calibri</vt:lpstr>
      <vt:lpstr>Wingdings 2</vt:lpstr>
      <vt:lpstr>Symbol</vt:lpstr>
      <vt:lpstr>Times New Roman</vt:lpstr>
      <vt:lpstr>Constantia</vt:lpstr>
      <vt:lpstr>3_Office Theme</vt:lpstr>
      <vt:lpstr>Поток</vt:lpstr>
      <vt:lpstr>Слайд 1</vt:lpstr>
      <vt:lpstr>Слайд 2</vt:lpstr>
      <vt:lpstr>Слайд 3</vt:lpstr>
      <vt:lpstr>Слайд 4</vt:lpstr>
      <vt:lpstr>Слайд 5</vt:lpstr>
      <vt:lpstr>Phase portrait of free particle with energy E=k2/2, k=1 shows that maximum probability corresponds to a classical trajectory</vt:lpstr>
      <vt:lpstr>All phase trajectories  of 1d harmonic oscillator are circles</vt:lpstr>
      <vt:lpstr>With increasing the number of oscillator quanta n,  quantum trajectories condense near classical trajectory </vt:lpstr>
      <vt:lpstr>Слайд 9</vt:lpstr>
      <vt:lpstr>Symmetry requirements lead to some oscillations  which are smoothed with increasing energy</vt:lpstr>
      <vt:lpstr>Positions of the maxima of the density distribution ρk(ξ,η=k) in the Fock-Bargmann space and in the coordinate space ρk(x)=Sin2(kx) are the same, but the amplitude of oscillations are different </vt:lpstr>
      <vt:lpstr>The probability density distribution for a bound state of a particle is localized in the phase space, all phase trajectories are finite</vt:lpstr>
      <vt:lpstr>The probability density distribution of the low-energy  continuum state has periodic structure</vt:lpstr>
      <vt:lpstr>Слайд 14</vt:lpstr>
      <vt:lpstr>Слайд 15</vt:lpstr>
      <vt:lpstr>Probability density distribution for a bound state of a 3d-particle with energy E0=-3.5 MeV and Lp=0+ depend on two variables</vt:lpstr>
      <vt:lpstr>Слайд 17</vt:lpstr>
      <vt:lpstr>In terms of ξ,η classical trajectory of a 3d-particle in the state with L=0 is the surface, not the curve</vt:lpstr>
      <vt:lpstr>We construct the phase portraits for two-cluster systems  in the Fock-Bargmann space within algebraic version of the resonating group method</vt:lpstr>
      <vt:lpstr>Слайд 20</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malley</dc:creator>
  <cp:lastModifiedBy>Yuliya</cp:lastModifiedBy>
  <cp:revision>401</cp:revision>
  <dcterms:created xsi:type="dcterms:W3CDTF">2008-11-04T15:20:00Z</dcterms:created>
  <dcterms:modified xsi:type="dcterms:W3CDTF">2013-09-09T08:16:59Z</dcterms:modified>
</cp:coreProperties>
</file>