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381" r:id="rId4"/>
    <p:sldId id="438" r:id="rId5"/>
    <p:sldId id="400" r:id="rId6"/>
    <p:sldId id="384" r:id="rId7"/>
    <p:sldId id="421" r:id="rId8"/>
    <p:sldId id="388" r:id="rId9"/>
    <p:sldId id="401" r:id="rId10"/>
    <p:sldId id="431" r:id="rId11"/>
    <p:sldId id="436" r:id="rId12"/>
    <p:sldId id="375" r:id="rId13"/>
    <p:sldId id="373" r:id="rId14"/>
    <p:sldId id="342" r:id="rId15"/>
    <p:sldId id="422" r:id="rId16"/>
    <p:sldId id="367" r:id="rId17"/>
    <p:sldId id="371" r:id="rId18"/>
    <p:sldId id="372" r:id="rId19"/>
    <p:sldId id="418" r:id="rId20"/>
    <p:sldId id="423" r:id="rId21"/>
    <p:sldId id="424" r:id="rId22"/>
    <p:sldId id="425" r:id="rId23"/>
    <p:sldId id="426" r:id="rId24"/>
    <p:sldId id="435" r:id="rId25"/>
    <p:sldId id="427" r:id="rId26"/>
    <p:sldId id="428" r:id="rId27"/>
    <p:sldId id="429" r:id="rId28"/>
    <p:sldId id="437" r:id="rId29"/>
    <p:sldId id="430" r:id="rId30"/>
  </p:sldIdLst>
  <p:sldSz cx="9144000" cy="6858000" type="screen4x3"/>
  <p:notesSz cx="9872663" cy="67421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D5DFFF"/>
    <a:srgbClr val="9FB6FF"/>
    <a:srgbClr val="B3C5FF"/>
    <a:srgbClr val="C9D6FF"/>
    <a:srgbClr val="8FAAFF"/>
    <a:srgbClr val="009900"/>
    <a:srgbClr val="33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BA08-C6CE-4B3B-AFFD-ED68A3D2CD70}" type="datetimeFigureOut">
              <a:rPr kumimoji="1" lang="ja-JP" altLang="en-US" smtClean="0"/>
              <a:t>2013/9/10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AC34-DDA7-4D2F-8182-AF9F2B6E1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79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BE87-5C0B-4E6C-BA25-2C8FAD5FB41B}" type="datetimeFigureOut">
              <a:rPr kumimoji="1" lang="ja-JP" altLang="en-US" smtClean="0"/>
              <a:t>2013/9/10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128-0CF5-4EFF-B067-4BD07B100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4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3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4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000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 baseline="0"/>
            </a:lvl1pPr>
          </a:lstStyle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8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" y="18288"/>
            <a:ext cx="119847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18288"/>
            <a:ext cx="53645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aseline="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18288"/>
            <a:ext cx="4083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1927225"/>
          </a:xfrm>
        </p:spPr>
        <p:txBody>
          <a:bodyPr/>
          <a:lstStyle/>
          <a:p>
            <a:pPr algn="ctr"/>
            <a:r>
              <a:rPr kumimoji="1" lang="en-US" altLang="ja-JP" sz="3600" dirty="0" err="1" smtClean="0"/>
              <a:t>Dineutron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formation and breaking</a:t>
            </a:r>
            <a:r>
              <a:rPr kumimoji="1" lang="en-US" altLang="ja-JP" sz="3600" dirty="0" smtClean="0"/>
              <a:t> in </a:t>
            </a:r>
            <a:r>
              <a:rPr kumimoji="1" lang="en-US" altLang="ja-JP" sz="3600" baseline="30000" dirty="0" smtClean="0"/>
              <a:t>8</a:t>
            </a:r>
            <a:r>
              <a:rPr kumimoji="1" lang="en-US" altLang="ja-JP" sz="3600" dirty="0" smtClean="0"/>
              <a:t>He</a:t>
            </a:r>
            <a:endParaRPr kumimoji="1" lang="ja-JP" altLang="en-US" sz="36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00089" y="4149080"/>
            <a:ext cx="604837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Department </a:t>
            </a:r>
            <a:r>
              <a:rPr lang="en-US" altLang="ja-JP" sz="2200" dirty="0"/>
              <a:t>of Physics</a:t>
            </a:r>
            <a:r>
              <a:rPr lang="en-US" altLang="ja-JP" sz="2200" dirty="0" smtClean="0"/>
              <a:t>, </a:t>
            </a:r>
            <a:r>
              <a:rPr lang="en-US" altLang="ja-JP" sz="2200" smtClean="0"/>
              <a:t>Kyoto University</a:t>
            </a:r>
            <a:endParaRPr lang="en-US" altLang="ja-JP" sz="22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latin typeface="Arial" charset="0"/>
              </a:rPr>
              <a:t>　　　　　　　　　　　</a:t>
            </a:r>
            <a:r>
              <a:rPr lang="en-US" altLang="ja-JP" sz="2400" dirty="0" err="1"/>
              <a:t>Fumiharu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Kobayashi</a:t>
            </a:r>
          </a:p>
          <a:p>
            <a:pPr>
              <a:spcBef>
                <a:spcPct val="50000"/>
              </a:spcBef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Yoshiko </a:t>
            </a:r>
            <a:r>
              <a:rPr lang="en-US" altLang="ja-JP" sz="2400" dirty="0" err="1" smtClean="0"/>
              <a:t>Kanada-En’yo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9220" y="3430161"/>
            <a:ext cx="3579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arXiv:1305.4323 [</a:t>
            </a:r>
            <a:r>
              <a:rPr kumimoji="1" lang="en-US" altLang="ja-JP" sz="2200" dirty="0" err="1" smtClean="0"/>
              <a:t>nucl-th</a:t>
            </a:r>
            <a:r>
              <a:rPr kumimoji="1" lang="en-US" altLang="ja-JP" sz="2200" dirty="0" smtClean="0"/>
              <a:t>]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286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72"/>
    </mc:Choice>
    <mc:Fallback xmlns="">
      <p:transition advTm="10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1,2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051" name="Picture 3" descr="C:\Users\Fumiharu\Dropbox\figure\E_He8_0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6768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5576" y="347226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+4n threshold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5273626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EXP.</a:t>
            </a:r>
            <a:endParaRPr kumimoji="1" lang="ja-JP" altLang="en-US" sz="22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5273626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CAL</a:t>
            </a:r>
            <a:r>
              <a:rPr kumimoji="1" lang="en-US" altLang="ja-JP" sz="2200" dirty="0" smtClean="0"/>
              <a:t>.</a:t>
            </a:r>
            <a:endParaRPr kumimoji="1" lang="ja-JP" altLang="en-US" sz="2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7774" y="4589550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endParaRPr kumimoji="1" lang="ja-JP" altLang="en-US" sz="2200" baseline="-25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52020" y="4769570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endParaRPr kumimoji="1" lang="ja-JP" altLang="en-US" sz="2200" baseline="-25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52020" y="1780077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2</a:t>
            </a:r>
            <a:endParaRPr kumimoji="1" lang="ja-JP" altLang="en-US" sz="2200" baseline="-25000" dirty="0" smtClean="0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256076" y="4005064"/>
            <a:ext cx="544388" cy="851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6048164" y="5049180"/>
            <a:ext cx="2329907" cy="1053073"/>
            <a:chOff x="6192180" y="5148235"/>
            <a:chExt cx="2329907" cy="105307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6192180" y="5344323"/>
              <a:ext cx="1068796" cy="792000"/>
              <a:chOff x="6192180" y="5344323"/>
              <a:chExt cx="1068796" cy="792000"/>
            </a:xfrm>
          </p:grpSpPr>
          <p:sp>
            <p:nvSpPr>
              <p:cNvPr id="35" name="Oval 160"/>
              <p:cNvSpPr>
                <a:spLocks noChangeArrowheads="1"/>
              </p:cNvSpPr>
              <p:nvPr/>
            </p:nvSpPr>
            <p:spPr bwMode="auto">
              <a:xfrm>
                <a:off x="6264188" y="5344323"/>
                <a:ext cx="792000" cy="792000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" name="Text Box 48"/>
              <p:cNvSpPr txBox="1">
                <a:spLocks noChangeArrowheads="1"/>
              </p:cNvSpPr>
              <p:nvPr/>
            </p:nvSpPr>
            <p:spPr bwMode="auto">
              <a:xfrm>
                <a:off x="6192180" y="5589240"/>
                <a:ext cx="106879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chemeClr val="bg1"/>
                    </a:solidFill>
                  </a:rPr>
                  <a:t>(0p</a:t>
                </a:r>
                <a:r>
                  <a:rPr lang="en-US" altLang="ja-JP" b="1" baseline="-25000" dirty="0" smtClean="0">
                    <a:solidFill>
                      <a:schemeClr val="bg1"/>
                    </a:solidFill>
                  </a:rPr>
                  <a:t>3/2</a:t>
                </a:r>
                <a:r>
                  <a:rPr lang="en-US" altLang="ja-JP" b="1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altLang="ja-JP" b="1" baseline="30000" dirty="0" smtClean="0">
                    <a:solidFill>
                      <a:schemeClr val="bg1"/>
                    </a:solidFill>
                  </a:rPr>
                  <a:t>4</a:t>
                </a:r>
                <a:endParaRPr lang="en-US" altLang="ja-JP" sz="1600" b="1" baseline="30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グループ化 25"/>
            <p:cNvGrpSpPr>
              <a:grpSpLocks noChangeAspect="1"/>
            </p:cNvGrpSpPr>
            <p:nvPr/>
          </p:nvGrpSpPr>
          <p:grpSpPr>
            <a:xfrm>
              <a:off x="7515373" y="5148235"/>
              <a:ext cx="1006714" cy="1053073"/>
              <a:chOff x="3322808" y="2751531"/>
              <a:chExt cx="1258392" cy="1316341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 rot="20797573">
                <a:off x="3629139" y="3215549"/>
                <a:ext cx="952061" cy="852323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Text Box 48"/>
              <p:cNvSpPr txBox="1">
                <a:spLocks noChangeArrowheads="1"/>
              </p:cNvSpPr>
              <p:nvPr/>
            </p:nvSpPr>
            <p:spPr bwMode="auto">
              <a:xfrm>
                <a:off x="3741825" y="3426386"/>
                <a:ext cx="76230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1600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グループ化 44"/>
              <p:cNvGrpSpPr>
                <a:grpSpLocks/>
              </p:cNvGrpSpPr>
              <p:nvPr/>
            </p:nvGrpSpPr>
            <p:grpSpPr>
              <a:xfrm rot="18782729">
                <a:off x="3322808" y="2751531"/>
                <a:ext cx="599040" cy="599040"/>
                <a:chOff x="7056245" y="4356242"/>
                <a:chExt cx="611188" cy="612775"/>
              </a:xfrm>
            </p:grpSpPr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8" name="テキスト ボックス 27"/>
            <p:cNvSpPr txBox="1"/>
            <p:nvPr/>
          </p:nvSpPr>
          <p:spPr>
            <a:xfrm>
              <a:off x="7182036" y="5575235"/>
              <a:ext cx="522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/>
                <a:t>+</a:t>
              </a:r>
              <a:endParaRPr kumimoji="1" lang="ja-JP" altLang="en-US" sz="2200" b="1" dirty="0" smtClean="0"/>
            </a:p>
          </p:txBody>
        </p:sp>
      </p:grpSp>
      <p:grpSp>
        <p:nvGrpSpPr>
          <p:cNvPr id="59" name="グループ化 58"/>
          <p:cNvGrpSpPr>
            <a:grpSpLocks noChangeAspect="1"/>
          </p:cNvGrpSpPr>
          <p:nvPr/>
        </p:nvGrpSpPr>
        <p:grpSpPr>
          <a:xfrm>
            <a:off x="6574376" y="2024844"/>
            <a:ext cx="1165976" cy="1224801"/>
            <a:chOff x="5281983" y="3196560"/>
            <a:chExt cx="1407383" cy="1478387"/>
          </a:xfrm>
        </p:grpSpPr>
        <p:sp>
          <p:nvSpPr>
            <p:cNvPr id="64" name="Oval 363"/>
            <p:cNvSpPr>
              <a:spLocks noChangeAspect="1" noChangeArrowheads="1"/>
            </p:cNvSpPr>
            <p:nvPr/>
          </p:nvSpPr>
          <p:spPr bwMode="auto">
            <a:xfrm>
              <a:off x="5292081" y="3196560"/>
              <a:ext cx="1397285" cy="1478387"/>
            </a:xfrm>
            <a:prstGeom prst="ellipse">
              <a:avLst/>
            </a:prstGeom>
            <a:gradFill>
              <a:gsLst>
                <a:gs pos="26000">
                  <a:srgbClr val="66FFFF">
                    <a:lumMod val="86000"/>
                    <a:lumOff val="14000"/>
                  </a:srgbClr>
                </a:gs>
                <a:gs pos="85833">
                  <a:srgbClr val="CCFFFF">
                    <a:lumMod val="50000"/>
                    <a:lumOff val="50000"/>
                  </a:srgbClr>
                </a:gs>
                <a:gs pos="6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0" lang="ja-JP" altLang="ja-JP" ker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Oval 373"/>
            <p:cNvSpPr>
              <a:spLocks noChangeAspect="1" noChangeArrowheads="1"/>
            </p:cNvSpPr>
            <p:nvPr/>
          </p:nvSpPr>
          <p:spPr bwMode="auto">
            <a:xfrm>
              <a:off x="5755322" y="3974266"/>
              <a:ext cx="368935" cy="367824"/>
            </a:xfrm>
            <a:prstGeom prst="ellipse">
              <a:avLst/>
            </a:prstGeom>
            <a:gradFill>
              <a:gsLst>
                <a:gs pos="0">
                  <a:srgbClr val="800080">
                    <a:lumMod val="96000"/>
                    <a:lumOff val="4000"/>
                  </a:srgbClr>
                </a:gs>
                <a:gs pos="76000">
                  <a:srgbClr val="CC00CC">
                    <a:lumMod val="97000"/>
                    <a:lumOff val="3000"/>
                  </a:srgbClr>
                </a:gs>
                <a:gs pos="100000">
                  <a:srgbClr val="FF00FF">
                    <a:lumMod val="87000"/>
                    <a:lumOff val="13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6029343" y="3333787"/>
              <a:ext cx="589470" cy="588963"/>
              <a:chOff x="6941493" y="3471383"/>
              <a:chExt cx="589470" cy="588963"/>
            </a:xfrm>
          </p:grpSpPr>
          <p:sp>
            <p:nvSpPr>
              <p:cNvPr id="71" name="Oval 367"/>
              <p:cNvSpPr>
                <a:spLocks noChangeAspect="1" noChangeArrowheads="1"/>
              </p:cNvSpPr>
              <p:nvPr/>
            </p:nvSpPr>
            <p:spPr bwMode="auto">
              <a:xfrm rot="5616805">
                <a:off x="7096130" y="3579337"/>
                <a:ext cx="140017" cy="1400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368"/>
              <p:cNvSpPr>
                <a:spLocks noChangeAspect="1" noChangeArrowheads="1"/>
              </p:cNvSpPr>
              <p:nvPr/>
            </p:nvSpPr>
            <p:spPr bwMode="auto">
              <a:xfrm rot="5616805">
                <a:off x="7268299" y="3830529"/>
                <a:ext cx="138906" cy="1400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Oval 370"/>
              <p:cNvSpPr>
                <a:spLocks noChangeAspect="1" noChangeArrowheads="1"/>
              </p:cNvSpPr>
              <p:nvPr/>
            </p:nvSpPr>
            <p:spPr bwMode="auto">
              <a:xfrm rot="5845262">
                <a:off x="6941746" y="3471130"/>
                <a:ext cx="588963" cy="589470"/>
              </a:xfrm>
              <a:prstGeom prst="ellipse">
                <a:avLst/>
              </a:prstGeom>
              <a:solidFill>
                <a:srgbClr val="3366FF">
                  <a:alpha val="30000"/>
                </a:srgbClr>
              </a:solidFill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 rot="16624613">
              <a:off x="5281736" y="3453230"/>
              <a:ext cx="573229" cy="572736"/>
              <a:chOff x="6972375" y="3466561"/>
              <a:chExt cx="573229" cy="572736"/>
            </a:xfrm>
          </p:grpSpPr>
          <p:sp>
            <p:nvSpPr>
              <p:cNvPr id="68" name="Oval 367"/>
              <p:cNvSpPr>
                <a:spLocks noChangeAspect="1" noChangeArrowheads="1"/>
              </p:cNvSpPr>
              <p:nvPr/>
            </p:nvSpPr>
            <p:spPr bwMode="auto">
              <a:xfrm rot="5616805">
                <a:off x="7096130" y="3579337"/>
                <a:ext cx="140017" cy="1400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Oval 368"/>
              <p:cNvSpPr>
                <a:spLocks noChangeAspect="1" noChangeArrowheads="1"/>
              </p:cNvSpPr>
              <p:nvPr/>
            </p:nvSpPr>
            <p:spPr bwMode="auto">
              <a:xfrm rot="5616805">
                <a:off x="7268299" y="3830529"/>
                <a:ext cx="138906" cy="1400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Oval 370"/>
              <p:cNvSpPr>
                <a:spLocks noChangeAspect="1" noChangeArrowheads="1"/>
              </p:cNvSpPr>
              <p:nvPr/>
            </p:nvSpPr>
            <p:spPr bwMode="auto">
              <a:xfrm rot="5845262">
                <a:off x="6972622" y="3466314"/>
                <a:ext cx="572736" cy="573229"/>
              </a:xfrm>
              <a:prstGeom prst="ellipse">
                <a:avLst/>
              </a:prstGeom>
              <a:solidFill>
                <a:srgbClr val="3366FF">
                  <a:alpha val="30000"/>
                </a:srgbClr>
              </a:solidFill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6084168" y="6237312"/>
            <a:ext cx="2729855" cy="461665"/>
            <a:chOff x="5910597" y="6237312"/>
            <a:chExt cx="2729855" cy="461665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264188" y="6237312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Poster session</a:t>
              </a:r>
              <a:endParaRPr kumimoji="1" lang="ja-JP" altLang="en-US" sz="2400" dirty="0" smtClean="0"/>
            </a:p>
          </p:txBody>
        </p:sp>
        <p:sp>
          <p:nvSpPr>
            <p:cNvPr id="47" name="AutoShape 117"/>
            <p:cNvSpPr>
              <a:spLocks noChangeArrowheads="1"/>
            </p:cNvSpPr>
            <p:nvPr/>
          </p:nvSpPr>
          <p:spPr bwMode="auto">
            <a:xfrm>
              <a:off x="5910597" y="6287962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800464" y="3609020"/>
            <a:ext cx="2767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9900"/>
                </a:solidFill>
              </a:rPr>
              <a:t>(0p</a:t>
            </a:r>
            <a:r>
              <a:rPr kumimoji="1" lang="en-US" altLang="ja-JP" sz="2200" baseline="-25000" dirty="0" smtClean="0">
                <a:solidFill>
                  <a:srgbClr val="FF9900"/>
                </a:solidFill>
              </a:rPr>
              <a:t>3/2</a:t>
            </a:r>
            <a:r>
              <a:rPr kumimoji="1" lang="en-US" altLang="ja-JP" sz="2200" dirty="0" smtClean="0">
                <a:solidFill>
                  <a:srgbClr val="FF9900"/>
                </a:solidFill>
              </a:rPr>
              <a:t>)</a:t>
            </a:r>
            <a:r>
              <a:rPr kumimoji="1" lang="en-US" altLang="ja-JP" sz="2200" baseline="30000" dirty="0" smtClean="0">
                <a:solidFill>
                  <a:srgbClr val="FF9900"/>
                </a:solidFill>
              </a:rPr>
              <a:t>4</a:t>
            </a:r>
            <a:r>
              <a:rPr kumimoji="1" lang="en-US" altLang="ja-JP" sz="2200" dirty="0" smtClean="0">
                <a:solidFill>
                  <a:srgbClr val="FF9900"/>
                </a:solidFill>
              </a:rPr>
              <a:t>-component</a:t>
            </a:r>
          </a:p>
          <a:p>
            <a:r>
              <a:rPr lang="en-US" altLang="ja-JP" sz="2200" dirty="0" smtClean="0"/>
              <a:t>and </a:t>
            </a:r>
          </a:p>
          <a:p>
            <a:r>
              <a:rPr lang="en-US" altLang="ja-JP" sz="2200" dirty="0" smtClean="0">
                <a:solidFill>
                  <a:srgbClr val="0033CC"/>
                </a:solidFill>
              </a:rPr>
              <a:t>one-</a:t>
            </a:r>
            <a:r>
              <a:rPr lang="en-US" altLang="ja-JP" sz="2200" dirty="0" err="1" smtClean="0">
                <a:solidFill>
                  <a:srgbClr val="0033CC"/>
                </a:solidFill>
              </a:rPr>
              <a:t>dineutron</a:t>
            </a:r>
            <a:r>
              <a:rPr lang="en-US" altLang="ja-JP" sz="2200" dirty="0">
                <a:solidFill>
                  <a:srgbClr val="0033CC"/>
                </a:solidFill>
              </a:rPr>
              <a:t> </a:t>
            </a:r>
            <a:r>
              <a:rPr lang="en-US" altLang="ja-JP" sz="2200" dirty="0" smtClean="0">
                <a:solidFill>
                  <a:srgbClr val="0033CC"/>
                </a:solidFill>
              </a:rPr>
              <a:t>one</a:t>
            </a:r>
          </a:p>
          <a:p>
            <a:r>
              <a:rPr kumimoji="1" lang="en-US" altLang="ja-JP" sz="2200" dirty="0" smtClean="0"/>
              <a:t>are important. </a:t>
            </a:r>
            <a:endParaRPr kumimoji="1" lang="ja-JP" altLang="en-US" sz="22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256076" y="980728"/>
            <a:ext cx="3593950" cy="976318"/>
            <a:chOff x="5256076" y="980728"/>
            <a:chExt cx="3593950" cy="976318"/>
          </a:xfrm>
        </p:grpSpPr>
        <p:cxnSp>
          <p:nvCxnSpPr>
            <p:cNvPr id="27" name="直線コネクタ 26"/>
            <p:cNvCxnSpPr/>
            <p:nvPr/>
          </p:nvCxnSpPr>
          <p:spPr>
            <a:xfrm flipV="1">
              <a:off x="5256076" y="1326212"/>
              <a:ext cx="612068" cy="630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872471" y="980728"/>
              <a:ext cx="29775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u="sng" dirty="0" err="1" smtClean="0">
                  <a:solidFill>
                    <a:srgbClr val="0033CC"/>
                  </a:solidFill>
                </a:rPr>
                <a:t>Dineutron</a:t>
              </a:r>
              <a:r>
                <a:rPr lang="en-US" altLang="ja-JP" sz="2800" u="sng" dirty="0" smtClean="0">
                  <a:solidFill>
                    <a:srgbClr val="0033CC"/>
                  </a:solidFill>
                </a:rPr>
                <a:t> condensate state</a:t>
              </a:r>
              <a:endParaRPr kumimoji="1" lang="ja-JP" altLang="en-US" sz="2800" u="sng" dirty="0" smtClean="0">
                <a:solidFill>
                  <a:srgbClr val="0033C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4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27"/>
    </mc:Choice>
    <mc:Fallback xmlns="">
      <p:transition spd="slow" advTm="12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Two-</a:t>
            </a:r>
            <a:r>
              <a:rPr kumimoji="1" lang="en-US" altLang="ja-JP" dirty="0" err="1" smtClean="0"/>
              <a:t>dineutron</a:t>
            </a:r>
            <a:r>
              <a:rPr kumimoji="1" lang="en-US" altLang="ja-JP" dirty="0" smtClean="0"/>
              <a:t> condensation in 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1540" y="1435423"/>
            <a:ext cx="81729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</a:t>
            </a:r>
            <a:r>
              <a:rPr kumimoji="1" lang="en-US" altLang="ja-JP" sz="2200" baseline="30000" dirty="0" smtClean="0"/>
              <a:t>8</a:t>
            </a:r>
            <a:r>
              <a:rPr kumimoji="1" lang="en-US" altLang="ja-JP" sz="2200" dirty="0" smtClean="0"/>
              <a:t>He(0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2</a:t>
            </a:r>
            <a:r>
              <a:rPr kumimoji="1" lang="en-US" altLang="ja-JP" sz="2200" dirty="0" smtClean="0"/>
              <a:t>), </a:t>
            </a:r>
          </a:p>
          <a:p>
            <a:endParaRPr lang="en-US" altLang="ja-JP" sz="2200" dirty="0"/>
          </a:p>
          <a:p>
            <a:r>
              <a:rPr lang="en-US" altLang="ja-JP" sz="2400" dirty="0" smtClean="0"/>
              <a:t>valence neutrons form two compact </a:t>
            </a:r>
            <a:r>
              <a:rPr lang="en-US" altLang="ja-JP" sz="2400" dirty="0" err="1" smtClean="0"/>
              <a:t>dineutrons</a:t>
            </a:r>
            <a:r>
              <a:rPr lang="en-US" altLang="ja-JP" sz="2400" dirty="0" smtClean="0"/>
              <a:t>. 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dineutrons</a:t>
            </a:r>
            <a:r>
              <a:rPr lang="en-US" altLang="ja-JP" sz="2400" dirty="0" smtClean="0"/>
              <a:t> and an </a:t>
            </a: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 are expanded largely </a:t>
            </a:r>
          </a:p>
          <a:p>
            <a:r>
              <a:rPr kumimoji="1" lang="en-US" altLang="ja-JP" sz="2400" dirty="0" smtClean="0"/>
              <a:t>with little correlation each other. </a:t>
            </a:r>
          </a:p>
          <a:p>
            <a:endParaRPr lang="en-US" altLang="ja-JP" sz="2400" dirty="0"/>
          </a:p>
          <a:p>
            <a:r>
              <a:rPr lang="en-US" altLang="ja-JP" sz="3200" dirty="0">
                <a:solidFill>
                  <a:srgbClr val="0033CC"/>
                </a:solidFill>
              </a:rPr>
              <a:t> </a:t>
            </a:r>
            <a:r>
              <a:rPr lang="en-US" altLang="ja-JP" sz="3200" dirty="0" smtClean="0">
                <a:solidFill>
                  <a:srgbClr val="0033CC"/>
                </a:solidFill>
              </a:rPr>
              <a:t>  </a:t>
            </a:r>
            <a:r>
              <a:rPr kumimoji="1" lang="en-US" altLang="ja-JP" sz="3200" dirty="0" smtClean="0">
                <a:solidFill>
                  <a:srgbClr val="0033CC"/>
                </a:solidFill>
              </a:rPr>
              <a:t>Two-</a:t>
            </a:r>
            <a:r>
              <a:rPr kumimoji="1" lang="en-US" altLang="ja-JP" sz="3200" dirty="0" err="1" smtClean="0">
                <a:solidFill>
                  <a:srgbClr val="0033CC"/>
                </a:solidFill>
              </a:rPr>
              <a:t>dineutron</a:t>
            </a:r>
            <a:r>
              <a:rPr kumimoji="1" lang="en-US" altLang="ja-JP" sz="3200" dirty="0" smtClean="0">
                <a:solidFill>
                  <a:srgbClr val="0033CC"/>
                </a:solidFill>
              </a:rPr>
              <a:t> condensation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characterized by a gas-like structure of a+2dineutron.</a:t>
            </a:r>
            <a:endParaRPr kumimoji="1" lang="ja-JP" altLang="en-US" sz="2800" dirty="0" smtClean="0"/>
          </a:p>
        </p:txBody>
      </p:sp>
      <p:sp>
        <p:nvSpPr>
          <p:cNvPr id="23" name="AutoShape 117"/>
          <p:cNvSpPr>
            <a:spLocks noChangeArrowheads="1"/>
          </p:cNvSpPr>
          <p:nvPr/>
        </p:nvSpPr>
        <p:spPr bwMode="auto">
          <a:xfrm>
            <a:off x="395536" y="4041068"/>
            <a:ext cx="39687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4896036" y="4885609"/>
            <a:ext cx="3780420" cy="1855759"/>
            <a:chOff x="4896036" y="4885609"/>
            <a:chExt cx="3780420" cy="1855759"/>
          </a:xfrm>
        </p:grpSpPr>
        <p:grpSp>
          <p:nvGrpSpPr>
            <p:cNvPr id="8" name="グループ化 7"/>
            <p:cNvGrpSpPr>
              <a:grpSpLocks noChangeAspect="1"/>
            </p:cNvGrpSpPr>
            <p:nvPr/>
          </p:nvGrpSpPr>
          <p:grpSpPr>
            <a:xfrm>
              <a:off x="5832140" y="4885609"/>
              <a:ext cx="1766631" cy="1855759"/>
              <a:chOff x="5281983" y="3196560"/>
              <a:chExt cx="1407383" cy="1478387"/>
            </a:xfrm>
          </p:grpSpPr>
          <p:sp>
            <p:nvSpPr>
              <p:cNvPr id="13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6029343" y="3333787"/>
                <a:ext cx="589470" cy="588963"/>
                <a:chOff x="6941493" y="3471383"/>
                <a:chExt cx="589470" cy="588963"/>
              </a:xfrm>
            </p:grpSpPr>
            <p:sp>
              <p:nvSpPr>
                <p:cNvPr id="20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41746" y="3471130"/>
                  <a:ext cx="588963" cy="589470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 rot="16624613">
                <a:off x="5281736" y="3453230"/>
                <a:ext cx="573229" cy="572736"/>
                <a:chOff x="6972375" y="3466561"/>
                <a:chExt cx="573229" cy="572736"/>
              </a:xfrm>
            </p:grpSpPr>
            <p:sp>
              <p:nvSpPr>
                <p:cNvPr id="17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72622" y="3466314"/>
                  <a:ext cx="572736" cy="573229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4" name="Line 150"/>
            <p:cNvSpPr>
              <a:spLocks noChangeShapeType="1"/>
            </p:cNvSpPr>
            <p:nvPr/>
          </p:nvSpPr>
          <p:spPr bwMode="auto">
            <a:xfrm>
              <a:off x="7704348" y="5822994"/>
              <a:ext cx="0" cy="846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50"/>
            <p:cNvSpPr>
              <a:spLocks noChangeShapeType="1"/>
            </p:cNvSpPr>
            <p:nvPr/>
          </p:nvSpPr>
          <p:spPr bwMode="auto">
            <a:xfrm>
              <a:off x="5724128" y="5229200"/>
              <a:ext cx="0" cy="6738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896036" y="5301208"/>
              <a:ext cx="936104" cy="43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~3fm</a:t>
              </a:r>
              <a:endParaRPr kumimoji="1" lang="ja-JP" altLang="en-US" sz="2200" dirty="0" smtClean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40352" y="6026681"/>
              <a:ext cx="936104" cy="43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~5fm</a:t>
              </a:r>
              <a:endParaRPr kumimoji="1" lang="ja-JP" altLang="en-US" sz="2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264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"/>
    </mc:Choice>
    <mc:Fallback xmlns="">
      <p:transition spd="slow" advTm="5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72288" y="1487971"/>
            <a:ext cx="8628204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We investigated the </a:t>
            </a:r>
            <a:r>
              <a:rPr lang="en-US" altLang="ja-JP" sz="2200" dirty="0" err="1" smtClean="0"/>
              <a:t>dineutron</a:t>
            </a:r>
            <a:r>
              <a:rPr lang="en-US" altLang="ja-JP" sz="2200" dirty="0" smtClean="0"/>
              <a:t> correlation 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). </a:t>
            </a:r>
          </a:p>
          <a:p>
            <a:pPr>
              <a:spcBef>
                <a:spcPct val="50000"/>
              </a:spcBef>
            </a:pPr>
            <a:endParaRPr lang="en-US" altLang="ja-JP" sz="14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/>
              <a:t>In the excited 0</a:t>
            </a:r>
            <a:r>
              <a:rPr lang="en-US" altLang="ja-JP" sz="2200" baseline="30000" dirty="0"/>
              <a:t>+</a:t>
            </a:r>
            <a:r>
              <a:rPr lang="en-US" altLang="ja-JP" sz="2200" dirty="0"/>
              <a:t> state of </a:t>
            </a:r>
            <a:r>
              <a:rPr lang="en-US" altLang="ja-JP" sz="2200" baseline="30000" dirty="0"/>
              <a:t>8</a:t>
            </a:r>
            <a:r>
              <a:rPr lang="en-US" altLang="ja-JP" sz="2200" dirty="0"/>
              <a:t>He, </a:t>
            </a:r>
          </a:p>
          <a:p>
            <a:pPr>
              <a:spcBef>
                <a:spcPct val="50000"/>
              </a:spcBef>
            </a:pPr>
            <a:r>
              <a:rPr lang="en-US" altLang="ja-JP" sz="2200" b="1" u="sng" dirty="0">
                <a:solidFill>
                  <a:srgbClr val="0033CC"/>
                </a:solidFill>
              </a:rPr>
              <a:t>the two-</a:t>
            </a:r>
            <a:r>
              <a:rPr lang="en-US" altLang="ja-JP" sz="2200" b="1" u="sng" dirty="0" err="1">
                <a:solidFill>
                  <a:srgbClr val="0033CC"/>
                </a:solidFill>
              </a:rPr>
              <a:t>dineutron</a:t>
            </a:r>
            <a:r>
              <a:rPr lang="en-US" altLang="ja-JP" sz="2200" b="1" u="sng" dirty="0">
                <a:solidFill>
                  <a:srgbClr val="0033CC"/>
                </a:solidFill>
              </a:rPr>
              <a:t> condensation </a:t>
            </a:r>
            <a:r>
              <a:rPr lang="en-US" altLang="ja-JP" sz="2200" dirty="0"/>
              <a:t>would exist, </a:t>
            </a:r>
          </a:p>
          <a:p>
            <a:pPr>
              <a:spcBef>
                <a:spcPct val="50000"/>
              </a:spcBef>
            </a:pPr>
            <a:r>
              <a:rPr lang="en-US" altLang="ja-JP" sz="2200" dirty="0"/>
              <a:t>characterized by a gas-like structure of an </a:t>
            </a:r>
            <a:r>
              <a:rPr lang="en-US" altLang="ja-JP" sz="2200" dirty="0">
                <a:latin typeface="Symbol" pitchFamily="18" charset="2"/>
              </a:rPr>
              <a:t>a</a:t>
            </a:r>
            <a:r>
              <a:rPr lang="en-US" altLang="ja-JP" sz="2200" dirty="0"/>
              <a:t> and two </a:t>
            </a:r>
            <a:r>
              <a:rPr lang="en-US" altLang="ja-JP" sz="2200" dirty="0" err="1"/>
              <a:t>dineutrons</a:t>
            </a:r>
            <a:r>
              <a:rPr lang="en-US" altLang="ja-JP" sz="2200" dirty="0"/>
              <a:t>.</a:t>
            </a:r>
          </a:p>
          <a:p>
            <a:pPr>
              <a:spcBef>
                <a:spcPct val="50000"/>
              </a:spcBef>
            </a:pPr>
            <a:endParaRPr lang="en-US" altLang="ja-JP" sz="2000" dirty="0" smtClean="0"/>
          </a:p>
          <a:p>
            <a:pPr>
              <a:spcBef>
                <a:spcPct val="50000"/>
              </a:spcBef>
            </a:pPr>
            <a:r>
              <a:rPr lang="en-US" altLang="ja-JP" sz="2400" dirty="0"/>
              <a:t>[</a:t>
            </a:r>
            <a:r>
              <a:rPr lang="en-US" altLang="ja-JP" sz="2400" dirty="0" smtClean="0"/>
              <a:t>Poster session 12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Sep. (Thu.)]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baseline="-25000" dirty="0" smtClean="0"/>
              <a:t>1</a:t>
            </a:r>
            <a:r>
              <a:rPr lang="en-US" altLang="ja-JP" sz="2200" dirty="0" smtClean="0"/>
              <a:t>), </a:t>
            </a:r>
          </a:p>
          <a:p>
            <a:pPr>
              <a:spcBef>
                <a:spcPct val="50000"/>
              </a:spcBef>
            </a:pPr>
            <a:r>
              <a:rPr lang="en-US" altLang="ja-JP" sz="2200" b="1" u="sng" dirty="0" smtClean="0">
                <a:solidFill>
                  <a:srgbClr val="FF9900"/>
                </a:solidFill>
              </a:rPr>
              <a:t>(0p</a:t>
            </a:r>
            <a:r>
              <a:rPr lang="en-US" altLang="ja-JP" sz="2200" b="1" u="sng" baseline="-25000" dirty="0" smtClean="0">
                <a:solidFill>
                  <a:srgbClr val="FF9900"/>
                </a:solidFill>
              </a:rPr>
              <a:t>3/2</a:t>
            </a:r>
            <a:r>
              <a:rPr lang="en-US" altLang="ja-JP" sz="2200" b="1" u="sng" dirty="0" smtClean="0">
                <a:solidFill>
                  <a:srgbClr val="FF9900"/>
                </a:solidFill>
              </a:rPr>
              <a:t>)</a:t>
            </a:r>
            <a:r>
              <a:rPr lang="en-US" altLang="ja-JP" sz="2200" b="1" u="sng" baseline="30000" dirty="0" smtClean="0">
                <a:solidFill>
                  <a:srgbClr val="FF9900"/>
                </a:solidFill>
              </a:rPr>
              <a:t>4</a:t>
            </a:r>
            <a:r>
              <a:rPr lang="en-US" altLang="ja-JP" sz="2200" b="1" u="sng" dirty="0" smtClean="0">
                <a:solidFill>
                  <a:srgbClr val="FF9900"/>
                </a:solidFill>
              </a:rPr>
              <a:t>-</a:t>
            </a:r>
            <a:r>
              <a:rPr lang="en-US" altLang="ja-JP" sz="2200" b="1" dirty="0" smtClean="0">
                <a:solidFill>
                  <a:srgbClr val="FF9900"/>
                </a:solidFill>
              </a:rPr>
              <a:t> </a:t>
            </a:r>
            <a:r>
              <a:rPr lang="en-US" altLang="ja-JP" sz="2200" dirty="0" smtClean="0"/>
              <a:t>and </a:t>
            </a:r>
            <a:r>
              <a:rPr lang="en-US" altLang="ja-JP" sz="2200" b="1" u="sng" dirty="0" smtClean="0">
                <a:solidFill>
                  <a:srgbClr val="0033CC"/>
                </a:solidFill>
              </a:rPr>
              <a:t>developed one-dineutron</a:t>
            </a:r>
            <a:r>
              <a:rPr lang="en-US" altLang="ja-JP" sz="2200" b="1" dirty="0" smtClean="0">
                <a:solidFill>
                  <a:srgbClr val="0033CC"/>
                </a:solidFill>
              </a:rPr>
              <a:t> </a:t>
            </a:r>
            <a:r>
              <a:rPr lang="en-US" altLang="ja-JP" sz="2200" dirty="0" smtClean="0"/>
              <a:t>components are mixed, 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but </a:t>
            </a:r>
            <a:r>
              <a:rPr lang="en-US" altLang="ja-JP" sz="2200" u="sng" dirty="0" smtClean="0">
                <a:solidFill>
                  <a:srgbClr val="009900"/>
                </a:solidFill>
              </a:rPr>
              <a:t>developed two-dineutron</a:t>
            </a:r>
            <a:r>
              <a:rPr lang="en-US" altLang="ja-JP" sz="2200" dirty="0" smtClean="0">
                <a:solidFill>
                  <a:srgbClr val="009900"/>
                </a:solidFill>
              </a:rPr>
              <a:t> </a:t>
            </a:r>
            <a:r>
              <a:rPr lang="en-US" altLang="ja-JP" sz="2200" dirty="0" smtClean="0"/>
              <a:t>one is minor</a:t>
            </a:r>
            <a:r>
              <a:rPr lang="ja-JP" altLang="en-US" sz="2200" dirty="0" smtClean="0"/>
              <a:t> </a:t>
            </a:r>
            <a:endParaRPr lang="en-US" altLang="ja-JP" sz="22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because of the fragility of the </a:t>
            </a:r>
            <a:r>
              <a:rPr lang="en-US" altLang="ja-JP" sz="2200" dirty="0" err="1" smtClean="0"/>
              <a:t>dineutrons</a:t>
            </a:r>
            <a:r>
              <a:rPr lang="en-US" altLang="ja-JP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1"/>
    </mc:Choice>
    <mc:Fallback xmlns="">
      <p:transition spd="slow" advTm="282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9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Description of 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033290"/>
            <a:ext cx="9026627" cy="1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29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3990543"/>
            <a:ext cx="792088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He+2n* → (0p</a:t>
            </a:r>
            <a:r>
              <a:rPr kumimoji="1" lang="en-US" altLang="ja-JP" sz="2400" baseline="-25000" dirty="0" smtClean="0"/>
              <a:t>3/2</a:t>
            </a:r>
            <a:r>
              <a:rPr kumimoji="1" lang="en-US" altLang="ja-JP" sz="2400" dirty="0" smtClean="0"/>
              <a:t>)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 sub-shell closure</a:t>
            </a:r>
          </a:p>
          <a:p>
            <a:endParaRPr kumimoji="1" lang="en-US" altLang="ja-JP" sz="1000" dirty="0" smtClean="0"/>
          </a:p>
          <a:p>
            <a:r>
              <a:rPr lang="en-US" altLang="ja-JP" sz="2400" dirty="0"/>
              <a:t>	 </a:t>
            </a:r>
            <a:r>
              <a:rPr lang="en-US" altLang="ja-JP" sz="2400" dirty="0" smtClean="0"/>
              <a:t>        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He in (0p)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+ one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around 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He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DC →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 in (0p)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+ one developed </a:t>
            </a:r>
            <a:r>
              <a:rPr kumimoji="1" lang="en-US" altLang="ja-JP" sz="2400" dirty="0" err="1" smtClean="0"/>
              <a:t>dineutron</a:t>
            </a:r>
            <a:endParaRPr kumimoji="1" lang="en-US" altLang="ja-JP" sz="2400" dirty="0" smtClean="0"/>
          </a:p>
          <a:p>
            <a:endParaRPr kumimoji="1" lang="en-US" altLang="ja-JP" sz="10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</a:t>
            </a: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 + two developed </a:t>
            </a:r>
            <a:r>
              <a:rPr lang="en-US" altLang="ja-JP" sz="2400" dirty="0" err="1" smtClean="0"/>
              <a:t>dineutron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61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1-DC wave function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63861" y="1556792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0099"/>
                </a:solidFill>
              </a:rPr>
              <a:t>Assuming that the A-nucleon system is composed of (A-2)-nucleon core and one dineutron.</a:t>
            </a:r>
            <a:endParaRPr lang="en-US" altLang="ja-JP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758" y="1160748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 Not a dineutron condensate state 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" y="2132856"/>
            <a:ext cx="8712460" cy="18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41554" y="3818371"/>
            <a:ext cx="1690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FF3300"/>
                </a:solidFill>
              </a:rPr>
              <a:t>core </a:t>
            </a:r>
            <a:r>
              <a:rPr lang="en-US" altLang="ja-JP" dirty="0" smtClean="0">
                <a:solidFill>
                  <a:srgbClr val="FF3300"/>
                </a:solidFill>
              </a:rPr>
              <a:t>(Brink)</a:t>
            </a:r>
            <a:endParaRPr lang="en-US" altLang="ja-JP" dirty="0">
              <a:solidFill>
                <a:srgbClr val="FF33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750939" y="3796145"/>
            <a:ext cx="2016125" cy="22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64288" y="3818371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3333CC"/>
                </a:solidFill>
              </a:rPr>
              <a:t>dineutron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912261" y="3796144"/>
            <a:ext cx="1728192" cy="4764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431540" y="3537012"/>
            <a:ext cx="3326909" cy="2811783"/>
            <a:chOff x="539850" y="3501603"/>
            <a:chExt cx="3326909" cy="2811783"/>
          </a:xfrm>
        </p:grpSpPr>
        <p:sp>
          <p:nvSpPr>
            <p:cNvPr id="59" name="Oval 18"/>
            <p:cNvSpPr>
              <a:spLocks noChangeAspect="1" noChangeArrowheads="1"/>
            </p:cNvSpPr>
            <p:nvPr/>
          </p:nvSpPr>
          <p:spPr bwMode="auto">
            <a:xfrm>
              <a:off x="1538529" y="4061151"/>
              <a:ext cx="2328230" cy="2160196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 rot="20272694">
              <a:off x="1847222" y="4463857"/>
              <a:ext cx="1742549" cy="1356356"/>
            </a:xfrm>
            <a:prstGeom prst="ellipse">
              <a:avLst/>
            </a:prstGeom>
            <a:gradFill>
              <a:gsLst>
                <a:gs pos="24000">
                  <a:srgbClr val="CC00CC"/>
                </a:gs>
                <a:gs pos="84000">
                  <a:srgbClr val="FF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6"/>
            <p:cNvSpPr txBox="1">
              <a:spLocks noChangeAspect="1" noChangeArrowheads="1"/>
            </p:cNvSpPr>
            <p:nvPr/>
          </p:nvSpPr>
          <p:spPr bwMode="auto">
            <a:xfrm>
              <a:off x="1895041" y="3501603"/>
              <a:ext cx="5397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B</a:t>
              </a:r>
              <a:endParaRPr lang="en-US" altLang="ja-JP" sz="2000" baseline="-25000" dirty="0"/>
            </a:p>
          </p:txBody>
        </p:sp>
        <p:sp>
          <p:nvSpPr>
            <p:cNvPr id="44" name="Text Box 25"/>
            <p:cNvSpPr txBox="1">
              <a:spLocks noChangeAspect="1" noChangeArrowheads="1"/>
            </p:cNvSpPr>
            <p:nvPr/>
          </p:nvSpPr>
          <p:spPr bwMode="auto">
            <a:xfrm>
              <a:off x="539850" y="3969060"/>
              <a:ext cx="1439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00CC"/>
                  </a:solidFill>
                </a:rPr>
                <a:t>dineutron</a:t>
              </a: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>
              <a:off x="850466" y="5913016"/>
              <a:ext cx="6858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V="1">
              <a:off x="1571191" y="3896891"/>
              <a:ext cx="10445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 rot="19983247">
              <a:off x="795829" y="4367422"/>
              <a:ext cx="1439862" cy="1439863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1403648" y="4689140"/>
              <a:ext cx="6111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/>
                <a:t>Y</a:t>
              </a:r>
              <a:endParaRPr lang="en-US" altLang="ja-JP" sz="2000" baseline="-25000" dirty="0"/>
            </a:p>
          </p:txBody>
        </p:sp>
        <p:sp>
          <p:nvSpPr>
            <p:cNvPr id="42" name="Text Box 23"/>
            <p:cNvSpPr txBox="1">
              <a:spLocks noChangeAspect="1" noChangeArrowheads="1"/>
            </p:cNvSpPr>
            <p:nvPr/>
          </p:nvSpPr>
          <p:spPr bwMode="auto">
            <a:xfrm>
              <a:off x="563129" y="5193878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43" name="Text Box 24"/>
            <p:cNvSpPr txBox="1">
              <a:spLocks noChangeAspect="1" noChangeArrowheads="1"/>
            </p:cNvSpPr>
            <p:nvPr/>
          </p:nvSpPr>
          <p:spPr bwMode="auto">
            <a:xfrm>
              <a:off x="1390216" y="4366791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1534679" y="5120853"/>
              <a:ext cx="1119187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1463241" y="5049416"/>
              <a:ext cx="144462" cy="144463"/>
              <a:chOff x="2948" y="3294"/>
              <a:chExt cx="91" cy="91"/>
            </a:xfrm>
          </p:grpSpPr>
          <p:sp>
            <p:nvSpPr>
              <p:cNvPr id="53" name="Line 32"/>
              <p:cNvSpPr>
                <a:spLocks noChangeShapeType="1"/>
              </p:cNvSpPr>
              <p:nvPr/>
            </p:nvSpPr>
            <p:spPr bwMode="auto">
              <a:xfrm>
                <a:off x="2948" y="3294"/>
                <a:ext cx="91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 flipV="1">
                <a:off x="2948" y="3294"/>
                <a:ext cx="91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6" name="Oval 15"/>
            <p:cNvSpPr>
              <a:spLocks noChangeAspect="1" noChangeArrowheads="1"/>
            </p:cNvSpPr>
            <p:nvPr/>
          </p:nvSpPr>
          <p:spPr bwMode="auto">
            <a:xfrm rot="19951772">
              <a:off x="846023" y="5228868"/>
              <a:ext cx="314797" cy="314797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Oval 15"/>
            <p:cNvSpPr>
              <a:spLocks noChangeAspect="1" noChangeArrowheads="1"/>
            </p:cNvSpPr>
            <p:nvPr/>
          </p:nvSpPr>
          <p:spPr bwMode="auto">
            <a:xfrm rot="19951772">
              <a:off x="1094830" y="4421652"/>
              <a:ext cx="314797" cy="314797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rot="19983247" flipV="1">
              <a:off x="953654" y="5257378"/>
              <a:ext cx="609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rot="19983247" flipH="1" flipV="1">
              <a:off x="1387041" y="4554116"/>
              <a:ext cx="7937" cy="5969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90410" y="5913276"/>
              <a:ext cx="657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~ b</a:t>
              </a:r>
              <a:r>
                <a:rPr kumimoji="1" lang="en-US" altLang="ja-JP" sz="2000" baseline="-25000" dirty="0" smtClean="0"/>
                <a:t>n</a:t>
              </a:r>
              <a:endParaRPr kumimoji="1" lang="ja-JP" altLang="en-US" sz="2000" baseline="-25000" dirty="0" smtClean="0"/>
            </a:p>
          </p:txBody>
        </p:sp>
        <p:sp>
          <p:nvSpPr>
            <p:cNvPr id="49" name="Text Box 30"/>
            <p:cNvSpPr txBox="1">
              <a:spLocks noChangeAspect="1" noChangeArrowheads="1"/>
            </p:cNvSpPr>
            <p:nvPr/>
          </p:nvSpPr>
          <p:spPr bwMode="auto">
            <a:xfrm>
              <a:off x="2303748" y="4904953"/>
              <a:ext cx="9001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</a:rPr>
                <a:t>core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72" y="4725144"/>
            <a:ext cx="3202532" cy="6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下矢印 61"/>
          <p:cNvSpPr/>
          <p:nvPr/>
        </p:nvSpPr>
        <p:spPr bwMode="auto">
          <a:xfrm>
            <a:off x="7487904" y="4257092"/>
            <a:ext cx="324456" cy="464759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329100"/>
            <a:ext cx="1167766" cy="2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テキスト ボックス 4095"/>
          <p:cNvSpPr txBox="1"/>
          <p:nvPr/>
        </p:nvSpPr>
        <p:spPr>
          <a:xfrm>
            <a:off x="3923928" y="5950441"/>
            <a:ext cx="5134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Here assuming that </a:t>
            </a:r>
            <a:r>
              <a:rPr lang="en-US" altLang="ja-JP" sz="2200" dirty="0"/>
              <a:t> </a:t>
            </a:r>
            <a:r>
              <a:rPr kumimoji="1" lang="en-US" altLang="ja-JP" sz="2200" dirty="0" smtClean="0"/>
              <a:t>B = B</a:t>
            </a:r>
            <a:r>
              <a:rPr kumimoji="1" lang="en-US" altLang="ja-JP" sz="2200" baseline="-25000" dirty="0" smtClean="0"/>
              <a:t>x</a:t>
            </a:r>
            <a:r>
              <a:rPr kumimoji="1" lang="en-US" altLang="ja-JP" sz="2200" dirty="0" smtClean="0"/>
              <a:t> = B</a:t>
            </a:r>
            <a:r>
              <a:rPr kumimoji="1" lang="en-US" altLang="ja-JP" sz="2200" baseline="-25000" dirty="0" smtClean="0"/>
              <a:t>y</a:t>
            </a:r>
            <a:r>
              <a:rPr kumimoji="1" lang="en-US" altLang="ja-JP" sz="2200" dirty="0" smtClean="0"/>
              <a:t> = </a:t>
            </a:r>
            <a:r>
              <a:rPr kumimoji="1" lang="en-US" altLang="ja-JP" sz="2200" dirty="0" err="1" smtClean="0"/>
              <a:t>B</a:t>
            </a:r>
            <a:r>
              <a:rPr kumimoji="1" lang="en-US" altLang="ja-JP" sz="2200" baseline="-25000" dirty="0" err="1" smtClean="0"/>
              <a:t>z</a:t>
            </a:r>
            <a:r>
              <a:rPr kumimoji="1" lang="en-US" altLang="ja-JP" sz="2200" baseline="-25000" dirty="0" smtClean="0"/>
              <a:t> </a:t>
            </a:r>
            <a:r>
              <a:rPr kumimoji="1" lang="en-US" altLang="ja-JP" sz="2200" dirty="0" smtClean="0"/>
              <a:t>.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18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400" dirty="0" smtClean="0"/>
              <a:t>Transformation to relative and </a:t>
            </a:r>
            <a:r>
              <a:rPr kumimoji="1" lang="en-US" altLang="ja-JP" sz="3400" dirty="0" err="1" smtClean="0"/>
              <a:t>c.o.m</a:t>
            </a:r>
            <a:r>
              <a:rPr kumimoji="1" lang="en-US" altLang="ja-JP" sz="3400" dirty="0" smtClean="0"/>
              <a:t>. w.f.</a:t>
            </a:r>
            <a:endParaRPr kumimoji="1" lang="ja-JP" altLang="en-US" sz="3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68760"/>
            <a:ext cx="77152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3599892" y="3933056"/>
            <a:ext cx="5212800" cy="870768"/>
            <a:chOff x="3715684" y="3861048"/>
            <a:chExt cx="5212800" cy="87076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684" y="3861048"/>
              <a:ext cx="52128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3780023" y="4365104"/>
              <a:ext cx="11160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(</a:t>
              </a:r>
              <a:r>
                <a:rPr lang="en-US" altLang="ja-JP" u="sng" dirty="0"/>
                <a:t>s-wave</a:t>
              </a:r>
              <a:r>
                <a:rPr lang="en-US" altLang="ja-JP" dirty="0"/>
                <a:t>)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662713" y="5301208"/>
            <a:ext cx="5229767" cy="870688"/>
            <a:chOff x="3734721" y="5085264"/>
            <a:chExt cx="5229767" cy="870688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721" y="5085264"/>
              <a:ext cx="5229767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3779912" y="5589240"/>
              <a:ext cx="11160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(</a:t>
              </a:r>
              <a:r>
                <a:rPr lang="en-US" altLang="ja-JP" u="sng" dirty="0"/>
                <a:t>S-wave</a:t>
              </a:r>
              <a:r>
                <a:rPr lang="en-US" altLang="ja-JP" dirty="0"/>
                <a:t>)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952500" y="2001034"/>
            <a:ext cx="7239000" cy="1654443"/>
            <a:chOff x="952500" y="2001034"/>
            <a:chExt cx="7239000" cy="165444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2692338"/>
              <a:ext cx="7239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AutoShape 3"/>
            <p:cNvSpPr>
              <a:spLocks noChangeAspect="1" noChangeArrowheads="1"/>
            </p:cNvSpPr>
            <p:nvPr/>
          </p:nvSpPr>
          <p:spPr bwMode="auto">
            <a:xfrm>
              <a:off x="3419872" y="2113173"/>
              <a:ext cx="417215" cy="523739"/>
            </a:xfrm>
            <a:prstGeom prst="downArrow">
              <a:avLst>
                <a:gd name="adj1" fmla="val 50000"/>
                <a:gd name="adj2" fmla="val 31383"/>
              </a:avLst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858431" y="2001034"/>
              <a:ext cx="3341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c</a:t>
              </a:r>
              <a:r>
                <a:rPr kumimoji="1" lang="en-US" altLang="ja-JP" sz="2000" dirty="0" smtClean="0"/>
                <a:t>oordinate transformation Y-integral</a:t>
              </a:r>
              <a:endParaRPr kumimoji="1" lang="ja-JP" altLang="en-US" sz="2000" dirty="0" smtClean="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031940" y="3301649"/>
              <a:ext cx="187220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6056548" y="3292062"/>
              <a:ext cx="187220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2159761"/>
              <a:ext cx="1805744" cy="390431"/>
            </a:xfrm>
            <a:prstGeom prst="rect">
              <a:avLst/>
            </a:prstGeom>
            <a:noFill/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140497" y="3244914"/>
              <a:ext cx="172764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6600"/>
                  </a:solidFill>
                </a:rPr>
                <a:t>r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elative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6317096" y="3255367"/>
              <a:ext cx="17472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>
                  <a:solidFill>
                    <a:srgbClr val="006600"/>
                  </a:solidFill>
                </a:rPr>
                <a:t>c.o.m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.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6184428" y="4617882"/>
            <a:ext cx="2959101" cy="400050"/>
            <a:chOff x="3243" y="2690"/>
            <a:chExt cx="1864" cy="252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3243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3243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402" y="2690"/>
              <a:ext cx="17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u="sng" dirty="0">
                  <a:solidFill>
                    <a:srgbClr val="FF0000"/>
                  </a:solidFill>
                </a:rPr>
                <a:t>s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ize of the dineutron </a:t>
              </a:r>
              <a:endParaRPr lang="ja-JP" altLang="en-US" sz="20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6111337" y="6017282"/>
            <a:ext cx="2773363" cy="708025"/>
            <a:chOff x="3243" y="2690"/>
            <a:chExt cx="1747" cy="446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43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3243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402" y="2690"/>
              <a:ext cx="158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u="sng" dirty="0" smtClean="0">
                  <a:solidFill>
                    <a:srgbClr val="FF0000"/>
                  </a:solidFill>
                </a:rPr>
                <a:t>spatial </a:t>
              </a:r>
              <a:r>
                <a:rPr lang="en-US" altLang="ja-JP" sz="2000" u="sng" dirty="0" err="1" smtClean="0">
                  <a:solidFill>
                    <a:srgbClr val="FF0000"/>
                  </a:solidFill>
                </a:rPr>
                <a:t>expantion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  of the dineutron </a:t>
              </a:r>
              <a:endParaRPr lang="ja-JP" altLang="en-US" sz="20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03548" y="3607007"/>
            <a:ext cx="2863094" cy="2738317"/>
            <a:chOff x="359532" y="3356161"/>
            <a:chExt cx="2863094" cy="2738317"/>
          </a:xfrm>
        </p:grpSpPr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771526" y="4077072"/>
              <a:ext cx="2082800" cy="2017406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rot="20272694">
              <a:off x="1040558" y="4462301"/>
              <a:ext cx="1547812" cy="1242457"/>
            </a:xfrm>
            <a:prstGeom prst="ellipse">
              <a:avLst/>
            </a:prstGeom>
            <a:gradFill>
              <a:gsLst>
                <a:gs pos="24000">
                  <a:srgbClr val="CC00CC"/>
                </a:gs>
                <a:gs pos="84000">
                  <a:srgbClr val="FF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9"/>
            <p:cNvSpPr txBox="1">
              <a:spLocks noChangeAspect="1" noChangeArrowheads="1"/>
            </p:cNvSpPr>
            <p:nvPr/>
          </p:nvSpPr>
          <p:spPr bwMode="auto">
            <a:xfrm>
              <a:off x="1403648" y="3753036"/>
              <a:ext cx="2476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17" name="Text Box 24"/>
            <p:cNvSpPr txBox="1">
              <a:spLocks noChangeAspect="1" noChangeArrowheads="1"/>
            </p:cNvSpPr>
            <p:nvPr/>
          </p:nvSpPr>
          <p:spPr bwMode="auto">
            <a:xfrm>
              <a:off x="359532" y="4689140"/>
              <a:ext cx="2476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18" name="Text Box 25"/>
            <p:cNvSpPr txBox="1">
              <a:spLocks noChangeAspect="1" noChangeArrowheads="1"/>
            </p:cNvSpPr>
            <p:nvPr/>
          </p:nvSpPr>
          <p:spPr bwMode="auto">
            <a:xfrm>
              <a:off x="2916238" y="4421857"/>
              <a:ext cx="3063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0" name="Text Box 27"/>
            <p:cNvSpPr txBox="1">
              <a:spLocks noChangeAspect="1" noChangeArrowheads="1"/>
            </p:cNvSpPr>
            <p:nvPr/>
          </p:nvSpPr>
          <p:spPr bwMode="auto">
            <a:xfrm>
              <a:off x="754869" y="3356161"/>
              <a:ext cx="612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2b</a:t>
              </a:r>
              <a:r>
                <a:rPr lang="en-US" altLang="ja-JP" sz="2000" baseline="-25000" dirty="0"/>
                <a:t>n</a:t>
              </a:r>
            </a:p>
          </p:txBody>
        </p:sp>
        <p:sp>
          <p:nvSpPr>
            <p:cNvPr id="21" name="Line 28"/>
            <p:cNvSpPr>
              <a:spLocks noChangeAspect="1" noChangeShapeType="1"/>
            </p:cNvSpPr>
            <p:nvPr/>
          </p:nvSpPr>
          <p:spPr bwMode="auto">
            <a:xfrm rot="5400000">
              <a:off x="1009333" y="3142697"/>
              <a:ext cx="0" cy="11486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9"/>
            <p:cNvSpPr>
              <a:spLocks noChangeAspect="1" noChangeShapeType="1"/>
            </p:cNvSpPr>
            <p:nvPr/>
          </p:nvSpPr>
          <p:spPr bwMode="auto">
            <a:xfrm>
              <a:off x="2944813" y="4150395"/>
              <a:ext cx="0" cy="10112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グループ化 6"/>
            <p:cNvGrpSpPr>
              <a:grpSpLocks noChangeAspect="1"/>
            </p:cNvGrpSpPr>
            <p:nvPr/>
          </p:nvGrpSpPr>
          <p:grpSpPr>
            <a:xfrm rot="18085819">
              <a:off x="428832" y="3790503"/>
              <a:ext cx="1178692" cy="1175639"/>
              <a:chOff x="755634" y="3443710"/>
              <a:chExt cx="612775" cy="611188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 rot="18414640">
                <a:off x="756428" y="3442916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778681" y="3634345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1187117" y="3751707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4" name="Line 31"/>
            <p:cNvSpPr>
              <a:spLocks noChangeAspect="1" noChangeShapeType="1"/>
            </p:cNvSpPr>
            <p:nvPr/>
          </p:nvSpPr>
          <p:spPr bwMode="auto">
            <a:xfrm>
              <a:off x="1044575" y="4425032"/>
              <a:ext cx="828675" cy="736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753735" y="4131277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26"/>
            <p:cNvSpPr txBox="1">
              <a:spLocks noChangeAspect="1" noChangeArrowheads="1"/>
            </p:cNvSpPr>
            <p:nvPr/>
          </p:nvSpPr>
          <p:spPr bwMode="auto">
            <a:xfrm>
              <a:off x="1475656" y="4889574"/>
              <a:ext cx="1022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</a:rPr>
                <a:t>core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27584" y="4139788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endParaRPr kumimoji="1" lang="ja-JP" altLang="en-US" b="1" dirty="0" smtClean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403648" y="4473116"/>
              <a:ext cx="43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r>
                <a:rPr kumimoji="1" lang="en-US" altLang="ja-JP" baseline="-25000" dirty="0" smtClean="0"/>
                <a:t>G</a:t>
              </a:r>
              <a:endParaRPr kumimoji="1" lang="ja-JP" altLang="en-US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95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Dineutron condensate component</a:t>
            </a:r>
            <a:endParaRPr kumimoji="1" lang="ja-JP" altLang="en-US" sz="3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0003" y="1376772"/>
            <a:ext cx="829846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We calculate the overlap with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DC w.f. 			         to see the dineutron condensate components 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He. 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Here we approximate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DC w.f. as follows.</a:t>
            </a:r>
            <a:endParaRPr lang="en-US" altLang="ja-JP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2823964"/>
            <a:ext cx="89058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AutoShape 3"/>
          <p:cNvSpPr>
            <a:spLocks noChangeAspect="1" noChangeArrowheads="1"/>
          </p:cNvSpPr>
          <p:nvPr/>
        </p:nvSpPr>
        <p:spPr bwMode="auto">
          <a:xfrm>
            <a:off x="6505630" y="4007095"/>
            <a:ext cx="514642" cy="646041"/>
          </a:xfrm>
          <a:prstGeom prst="downArrow">
            <a:avLst>
              <a:gd name="adj1" fmla="val 50000"/>
              <a:gd name="adj2" fmla="val 31383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1560" y="411307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replace one of the R-</a:t>
            </a:r>
            <a:r>
              <a:rPr lang="en-US" altLang="ja-JP" sz="2000" u="sng" dirty="0" err="1" smtClean="0"/>
              <a:t>integal</a:t>
            </a:r>
            <a:r>
              <a:rPr lang="en-US" altLang="ja-JP" sz="2000" u="sng" dirty="0" smtClean="0"/>
              <a:t> by the d-summation </a:t>
            </a:r>
            <a:endParaRPr kumimoji="1" lang="ja-JP" altLang="en-US" sz="2000" u="sng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833156"/>
            <a:ext cx="8724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One-body density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5496" y="1825014"/>
            <a:ext cx="9109012" cy="3908242"/>
            <a:chOff x="-936612" y="1489670"/>
            <a:chExt cx="11233248" cy="4819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6612" y="1489670"/>
              <a:ext cx="5505450" cy="481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36" y="1708745"/>
              <a:ext cx="5753100" cy="460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0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"/>
    </mc:Choice>
    <mc:Fallback xmlns="">
      <p:transition spd="slow" advTm="95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Hamiltonian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9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84976"/>
            <a:ext cx="189436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96" y="3176972"/>
            <a:ext cx="2852882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59705" y="5739643"/>
            <a:ext cx="5508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: </a:t>
            </a:r>
            <a:r>
              <a:rPr lang="en-US" altLang="ja-JP" sz="2400" dirty="0" smtClean="0"/>
              <a:t>LS part of G3RS</a:t>
            </a:r>
            <a:r>
              <a:rPr lang="ja-JP" altLang="en-US" sz="2400" dirty="0">
                <a:latin typeface="Arial" charset="0"/>
              </a:rPr>
              <a:t>	　</a:t>
            </a:r>
            <a:r>
              <a:rPr lang="en-US" altLang="ja-JP" sz="2400" dirty="0" err="1"/>
              <a:t>v</a:t>
            </a:r>
            <a:r>
              <a:rPr lang="en-US" altLang="ja-JP" sz="2400" baseline="-25000" dirty="0" err="1"/>
              <a:t>LS</a:t>
            </a:r>
            <a:r>
              <a:rPr lang="en-US" altLang="ja-JP" sz="2400" dirty="0"/>
              <a:t> = </a:t>
            </a:r>
            <a:r>
              <a:rPr lang="en-US" altLang="ja-JP" sz="2400" dirty="0" smtClean="0"/>
              <a:t>2000 MeV</a:t>
            </a:r>
            <a:endParaRPr lang="en-US" altLang="ja-JP" sz="24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431345"/>
            <a:ext cx="68603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59733" y="4329100"/>
            <a:ext cx="66607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: </a:t>
            </a:r>
            <a:r>
              <a:rPr lang="en-US" altLang="ja-JP" sz="2400" dirty="0" err="1"/>
              <a:t>Volkov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No.2    </a:t>
            </a:r>
            <a:r>
              <a:rPr lang="en-US" altLang="ja-JP" sz="2400" u="sng" dirty="0" smtClean="0"/>
              <a:t>m=0.55</a:t>
            </a:r>
            <a:r>
              <a:rPr lang="en-US" altLang="ja-JP" sz="2400" dirty="0" smtClean="0"/>
              <a:t>, b=h=0.125 </a:t>
            </a:r>
            <a:r>
              <a:rPr lang="en-US" altLang="ja-JP" dirty="0" smtClean="0"/>
              <a:t>(2n unbound)                                    	</a:t>
            </a:r>
            <a:r>
              <a:rPr lang="en-US" altLang="ja-JP" sz="2400" dirty="0" smtClean="0"/>
              <a:t>	  	     </a:t>
            </a:r>
            <a:r>
              <a:rPr lang="en-US" altLang="ja-JP" sz="2000" dirty="0" smtClean="0"/>
              <a:t>or</a:t>
            </a:r>
            <a:r>
              <a:rPr lang="en-US" altLang="ja-JP" sz="2400" dirty="0" smtClean="0"/>
              <a:t>			 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        		    </a:t>
            </a:r>
            <a:r>
              <a:rPr lang="en-US" altLang="ja-JP" sz="2400" u="sng" dirty="0" smtClean="0"/>
              <a:t>m=0.59</a:t>
            </a:r>
            <a:r>
              <a:rPr lang="en-US" altLang="ja-JP" sz="2400" dirty="0" smtClean="0"/>
              <a:t>, b=h=0.0 </a:t>
            </a:r>
            <a:r>
              <a:rPr lang="en-US" altLang="ja-JP" dirty="0" smtClean="0"/>
              <a:t>(2n bound)</a:t>
            </a:r>
            <a:endParaRPr lang="en-US" altLang="ja-JP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733256"/>
            <a:ext cx="650262" cy="4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7160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19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835696" y="18288"/>
            <a:ext cx="5364596" cy="329184"/>
          </a:xfrm>
        </p:spPr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2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04448" y="18288"/>
            <a:ext cx="408384" cy="329184"/>
          </a:xfrm>
        </p:spPr>
        <p:txBody>
          <a:bodyPr/>
          <a:lstStyle/>
          <a:p>
            <a:fld id="{08C4C06F-BE9A-4E39-94DE-CB43460798C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8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energy spectra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1578278"/>
            <a:ext cx="6753225" cy="4803050"/>
            <a:chOff x="483071" y="1578278"/>
            <a:chExt cx="6753225" cy="4803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1" y="1578278"/>
              <a:ext cx="6753225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231740" y="425883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aseline="30000" dirty="0" smtClean="0">
                  <a:latin typeface="+mj-lt"/>
                </a:rPr>
                <a:t>6</a:t>
              </a:r>
              <a:r>
                <a:rPr kumimoji="1" lang="en-US" altLang="ja-JP" sz="1400" dirty="0" smtClean="0">
                  <a:latin typeface="+mj-lt"/>
                </a:rPr>
                <a:t>He</a:t>
              </a:r>
              <a:r>
                <a:rPr kumimoji="1" lang="en-US" altLang="ja-JP" sz="1400" dirty="0" smtClean="0"/>
                <a:t>+n+n</a:t>
              </a:r>
              <a:endParaRPr kumimoji="1" lang="ja-JP" altLang="en-US" sz="1400" baseline="-250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295636" y="388253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Symbol" pitchFamily="18" charset="2"/>
                </a:rPr>
                <a:t>a</a:t>
              </a:r>
              <a:r>
                <a:rPr kumimoji="1" lang="en-US" altLang="ja-JP" sz="1400" dirty="0" err="1" smtClean="0"/>
                <a:t>+n+n+n+n</a:t>
              </a:r>
              <a:endParaRPr kumimoji="1" lang="ja-JP" altLang="en-US" sz="1400" baseline="-25000" dirty="0" smtClean="0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328084" y="6042774"/>
              <a:ext cx="123447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(2n bound)</a:t>
              </a:r>
              <a:endParaRPr lang="en-US" altLang="ja-JP" sz="1600" dirty="0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455876" y="6042774"/>
              <a:ext cx="156220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(2n unbound)</a:t>
              </a:r>
              <a:endParaRPr lang="en-US" altLang="ja-JP" sz="1600" dirty="0"/>
            </a:p>
          </p:txBody>
        </p:sp>
      </p:grpSp>
      <p:sp>
        <p:nvSpPr>
          <p:cNvPr id="3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7160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3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835696" y="18288"/>
            <a:ext cx="5364596" cy="329184"/>
          </a:xfrm>
        </p:spPr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3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04448" y="18288"/>
            <a:ext cx="408384" cy="329184"/>
          </a:xfrm>
        </p:spPr>
        <p:txBody>
          <a:bodyPr/>
          <a:lstStyle/>
          <a:p>
            <a:fld id="{08C4C06F-BE9A-4E39-94DE-CB43460798C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4248" y="4795988"/>
            <a:ext cx="22357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0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baseline="-25000" dirty="0" smtClean="0"/>
              <a:t>1</a:t>
            </a:r>
          </a:p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competition of (0p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3/2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4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and</a:t>
            </a:r>
          </a:p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one-dineutron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68244" y="2240868"/>
            <a:ext cx="2235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0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baseline="-25000" dirty="0" smtClean="0"/>
              <a:t>2</a:t>
            </a:r>
          </a:p>
          <a:p>
            <a:r>
              <a:rPr kumimoji="1" lang="en-US" altLang="ja-JP" sz="2200" dirty="0" smtClean="0">
                <a:solidFill>
                  <a:srgbClr val="0033CC"/>
                </a:solidFill>
              </a:rPr>
              <a:t>Two-dineutron</a:t>
            </a:r>
          </a:p>
          <a:p>
            <a:r>
              <a:rPr lang="en-US" altLang="ja-JP" sz="2200" dirty="0" smtClean="0">
                <a:solidFill>
                  <a:srgbClr val="0033CC"/>
                </a:solidFill>
              </a:rPr>
              <a:t>in the S-wave</a:t>
            </a:r>
          </a:p>
        </p:txBody>
      </p:sp>
    </p:spTree>
    <p:extLst>
      <p:ext uri="{BB962C8B-B14F-4D97-AF65-F5344CB8AC3E}">
        <p14:creationId xmlns:p14="http://schemas.microsoft.com/office/powerpoint/2010/main" val="4913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</a:t>
            </a:r>
            <a:r>
              <a:rPr kumimoji="1" lang="en-US" altLang="ja-JP" dirty="0" err="1" smtClean="0"/>
              <a:t>.m.s</a:t>
            </a:r>
            <a:r>
              <a:rPr kumimoji="1" lang="en-US" altLang="ja-JP" dirty="0" smtClean="0"/>
              <a:t>. radii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6007931"/>
            <a:ext cx="831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neutron expansion (halo, skin) </a:t>
            </a: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6,8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baseline="-25000" dirty="0" smtClean="0"/>
              <a:t>1</a:t>
            </a:r>
            <a:r>
              <a:rPr lang="en-US" altLang="ja-JP" sz="2200" dirty="0" smtClean="0"/>
              <a:t>) is reproduced.</a:t>
            </a:r>
          </a:p>
          <a:p>
            <a:r>
              <a:rPr kumimoji="1" lang="en-US" altLang="ja-JP" sz="2200" baseline="30000" dirty="0" smtClean="0"/>
              <a:t>8</a:t>
            </a:r>
            <a:r>
              <a:rPr kumimoji="1" lang="en-US" altLang="ja-JP" sz="2200" dirty="0" smtClean="0"/>
              <a:t>He(0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2</a:t>
            </a:r>
            <a:r>
              <a:rPr kumimoji="1" lang="en-US" altLang="ja-JP" sz="2200" dirty="0" smtClean="0"/>
              <a:t>) has much larger neutron radius than that of </a:t>
            </a:r>
            <a:r>
              <a:rPr kumimoji="1" lang="en-US" altLang="ja-JP" sz="2200" baseline="30000" dirty="0" smtClean="0"/>
              <a:t>8</a:t>
            </a:r>
            <a:r>
              <a:rPr kumimoji="1" lang="en-US" altLang="ja-JP" sz="2200" dirty="0" smtClean="0"/>
              <a:t>He(0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r>
              <a:rPr kumimoji="1" lang="en-US" altLang="ja-JP" sz="2200" dirty="0" smtClean="0"/>
              <a:t>).  </a:t>
            </a:r>
            <a:endParaRPr kumimoji="1" lang="ja-JP" altLang="en-US" sz="2200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007604" y="980728"/>
            <a:ext cx="7652864" cy="5019074"/>
            <a:chOff x="1007604" y="1074222"/>
            <a:chExt cx="7652864" cy="501907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04" y="1340768"/>
              <a:ext cx="6997264" cy="47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195736" y="2730986"/>
              <a:ext cx="147616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/>
                <a:t>Three body </a:t>
              </a:r>
            </a:p>
            <a:p>
              <a:r>
                <a:rPr kumimoji="1" lang="en-US" altLang="ja-JP" sz="1500" dirty="0" smtClean="0"/>
                <a:t>model</a:t>
              </a:r>
              <a:endParaRPr kumimoji="1" lang="ja-JP" altLang="en-US" sz="15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040052" y="1074222"/>
              <a:ext cx="3620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(a) K. Arai et al, PRC 59 (1996)</a:t>
              </a:r>
              <a:endParaRPr kumimoji="1" lang="ja-JP" alt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331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Degree of shell-model component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23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51520" y="1376772"/>
            <a:ext cx="8820980" cy="792817"/>
            <a:chOff x="251520" y="1412776"/>
            <a:chExt cx="8820980" cy="79281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291" y="1823914"/>
              <a:ext cx="4285209" cy="38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51520" y="1412776"/>
              <a:ext cx="83169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We calculate the squared spin and the 0p</a:t>
              </a:r>
              <a:r>
                <a:rPr lang="en-US" altLang="ja-JP" sz="2200" baseline="-25000" dirty="0" smtClean="0"/>
                <a:t>3/2</a:t>
              </a:r>
              <a:r>
                <a:rPr lang="en-US" altLang="ja-JP" sz="2200" dirty="0" smtClean="0"/>
                <a:t>-shell component.</a:t>
              </a:r>
              <a:endParaRPr kumimoji="1" lang="ja-JP" altLang="en-US" sz="2200" dirty="0" smtClean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13861" y="2420888"/>
            <a:ext cx="7544852" cy="4500500"/>
            <a:chOff x="323528" y="2384884"/>
            <a:chExt cx="7544852" cy="45005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13434"/>
              <a:ext cx="698182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247964" y="2384884"/>
              <a:ext cx="362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Both"/>
              </a:pPr>
              <a:r>
                <a:rPr kumimoji="1" lang="en-US" altLang="ja-JP" sz="1400" dirty="0" smtClean="0"/>
                <a:t>K. Arai et al, PRC </a:t>
              </a:r>
              <a:r>
                <a:rPr kumimoji="1" lang="en-US" altLang="ja-JP" sz="1400" b="1" dirty="0" smtClean="0"/>
                <a:t>59</a:t>
              </a:r>
              <a:r>
                <a:rPr kumimoji="1" lang="en-US" altLang="ja-JP" sz="1400" dirty="0" smtClean="0"/>
                <a:t> (1996)</a:t>
              </a:r>
            </a:p>
            <a:p>
              <a:pPr marL="342900" indent="-342900">
                <a:buAutoNum type="alphaLcParenBoth"/>
              </a:pPr>
              <a:r>
                <a:rPr lang="en-US" altLang="ja-JP" sz="1400" dirty="0" smtClean="0"/>
                <a:t>K. </a:t>
              </a:r>
              <a:r>
                <a:rPr lang="en-US" altLang="ja-JP" sz="1400" dirty="0" err="1" smtClean="0"/>
                <a:t>Hagino</a:t>
              </a:r>
              <a:r>
                <a:rPr lang="en-US" altLang="ja-JP" sz="1400" dirty="0" smtClean="0"/>
                <a:t> et al, PRC </a:t>
              </a:r>
              <a:r>
                <a:rPr lang="en-US" altLang="ja-JP" sz="1400" b="1" dirty="0" smtClean="0"/>
                <a:t>72</a:t>
              </a:r>
              <a:r>
                <a:rPr lang="en-US" altLang="ja-JP" sz="1400" dirty="0" smtClean="0"/>
                <a:t> (2005)</a:t>
              </a:r>
              <a:endParaRPr kumimoji="1" lang="ja-JP" altLang="en-US" sz="1400" dirty="0" smtClean="0"/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6586569" y="3573016"/>
            <a:ext cx="2052640" cy="708026"/>
            <a:chOff x="476" y="3294"/>
            <a:chExt cx="1293" cy="446"/>
          </a:xfrm>
        </p:grpSpPr>
        <p:sp>
          <p:nvSpPr>
            <p:cNvPr id="14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9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is major.</a:t>
              </a:r>
              <a:endParaRPr lang="en-US" altLang="ja-JP" sz="2000" dirty="0"/>
            </a:p>
          </p:txBody>
        </p:sp>
        <p:sp>
          <p:nvSpPr>
            <p:cNvPr id="15" name="AutoShape 117"/>
            <p:cNvSpPr>
              <a:spLocks noChangeArrowheads="1"/>
            </p:cNvSpPr>
            <p:nvPr/>
          </p:nvSpPr>
          <p:spPr bwMode="auto">
            <a:xfrm>
              <a:off x="476" y="3387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" name="Group 147"/>
          <p:cNvGrpSpPr>
            <a:grpSpLocks/>
          </p:cNvGrpSpPr>
          <p:nvPr/>
        </p:nvGrpSpPr>
        <p:grpSpPr bwMode="auto">
          <a:xfrm>
            <a:off x="6586981" y="4797152"/>
            <a:ext cx="2449515" cy="1016001"/>
            <a:chOff x="476" y="3294"/>
            <a:chExt cx="1543" cy="640"/>
          </a:xfrm>
        </p:grpSpPr>
        <p:sp>
          <p:nvSpPr>
            <p:cNvPr id="17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124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/>
                <a:t>Shell-model and </a:t>
              </a: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 compete.</a:t>
              </a:r>
              <a:endParaRPr lang="en-US" altLang="ja-JP" sz="2000" dirty="0"/>
            </a:p>
          </p:txBody>
        </p:sp>
        <p:sp>
          <p:nvSpPr>
            <p:cNvPr id="18" name="AutoShape 117"/>
            <p:cNvSpPr>
              <a:spLocks noChangeArrowheads="1"/>
            </p:cNvSpPr>
            <p:nvPr/>
          </p:nvSpPr>
          <p:spPr bwMode="auto">
            <a:xfrm>
              <a:off x="476" y="3498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6586981" y="5961334"/>
            <a:ext cx="2052640" cy="708026"/>
            <a:chOff x="476" y="3294"/>
            <a:chExt cx="1293" cy="446"/>
          </a:xfrm>
        </p:grpSpPr>
        <p:sp>
          <p:nvSpPr>
            <p:cNvPr id="20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9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is dominant.</a:t>
              </a:r>
              <a:endParaRPr lang="en-US" altLang="ja-JP" sz="2000" dirty="0"/>
            </a:p>
          </p:txBody>
        </p:sp>
        <p:sp>
          <p:nvSpPr>
            <p:cNvPr id="21" name="AutoShape 117"/>
            <p:cNvSpPr>
              <a:spLocks noChangeArrowheads="1"/>
            </p:cNvSpPr>
            <p:nvPr/>
          </p:nvSpPr>
          <p:spPr bwMode="auto">
            <a:xfrm>
              <a:off x="476" y="3387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39552" y="1852952"/>
            <a:ext cx="2916324" cy="747956"/>
            <a:chOff x="761225" y="2006260"/>
            <a:chExt cx="2916324" cy="74795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093373" y="200626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 (0p</a:t>
              </a:r>
              <a:r>
                <a:rPr kumimoji="1" lang="en-US" altLang="ja-JP" baseline="-25000" dirty="0" smtClean="0"/>
                <a:t>3/2</a:t>
              </a:r>
              <a:r>
                <a:rPr kumimoji="1" lang="en-US" altLang="ja-JP" dirty="0" smtClean="0"/>
                <a:t>)</a:t>
              </a:r>
              <a:r>
                <a:rPr kumimoji="1" lang="en-US" altLang="ja-JP" baseline="30000" dirty="0" smtClean="0"/>
                <a:t>2</a:t>
              </a:r>
              <a:endParaRPr kumimoji="1" lang="ja-JP" altLang="en-US" baseline="300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93373" y="23848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 (0p</a:t>
              </a:r>
              <a:r>
                <a:rPr kumimoji="1" lang="en-US" altLang="ja-JP" baseline="-25000" dirty="0" smtClean="0"/>
                <a:t>3/2</a:t>
              </a:r>
              <a:r>
                <a:rPr kumimoji="1" lang="en-US" altLang="ja-JP" dirty="0" smtClean="0"/>
                <a:t>)</a:t>
              </a:r>
              <a:r>
                <a:rPr kumimoji="1" lang="en-US" altLang="ja-JP" baseline="30000" dirty="0" smtClean="0"/>
                <a:t>4</a:t>
              </a:r>
              <a:endParaRPr kumimoji="1" lang="ja-JP" altLang="en-US" baseline="30000" dirty="0" smtClean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00" y="2404120"/>
              <a:ext cx="1278255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25" y="2071744"/>
              <a:ext cx="1278255" cy="30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69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グループ化 127"/>
          <p:cNvGrpSpPr/>
          <p:nvPr/>
        </p:nvGrpSpPr>
        <p:grpSpPr>
          <a:xfrm>
            <a:off x="-144524" y="1340768"/>
            <a:ext cx="6096000" cy="4824536"/>
            <a:chOff x="107504" y="1340768"/>
            <a:chExt cx="6096000" cy="4824536"/>
          </a:xfrm>
        </p:grpSpPr>
        <p:pic>
          <p:nvPicPr>
            <p:cNvPr id="129" name="Picture 2" descr="C:\Users\Fumiharu\Dropbox\figure\overlap_B_b_AMD_DC_0+_1s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92" b="-25792"/>
            <a:stretch/>
          </p:blipFill>
          <p:spPr bwMode="auto">
            <a:xfrm>
              <a:off x="107504" y="1593304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テキスト ボックス 129"/>
            <p:cNvSpPr txBox="1"/>
            <p:nvPr/>
          </p:nvSpPr>
          <p:spPr>
            <a:xfrm>
              <a:off x="1295636" y="1340768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one-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Dineutron</a:t>
            </a:r>
            <a:r>
              <a:rPr kumimoji="1" lang="en-US" altLang="ja-JP" dirty="0" smtClean="0"/>
              <a:t> component in 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24</a:t>
            </a:fld>
            <a:endParaRPr kumimoji="1"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-144524" y="3789547"/>
            <a:ext cx="6096000" cy="4896037"/>
            <a:chOff x="-11832" y="3753035"/>
            <a:chExt cx="6096000" cy="4896037"/>
          </a:xfrm>
        </p:grpSpPr>
        <p:pic>
          <p:nvPicPr>
            <p:cNvPr id="4099" name="Picture 3" descr="C:\Users\Fumiharu\Dropbox\figure\overlap_B_b_AMD_2DC_0+_1st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2" b="-23622"/>
            <a:stretch/>
          </p:blipFill>
          <p:spPr bwMode="auto">
            <a:xfrm>
              <a:off x="-11832" y="4077072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テキスト ボックス 121"/>
            <p:cNvSpPr txBox="1"/>
            <p:nvPr/>
          </p:nvSpPr>
          <p:spPr>
            <a:xfrm>
              <a:off x="1212304" y="3938935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two</a:t>
              </a:r>
              <a:r>
                <a:rPr kumimoji="1" lang="en-US" altLang="ja-JP" sz="2400" dirty="0" smtClean="0"/>
                <a:t>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511660" y="6273316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latin typeface="Symbol" pitchFamily="18" charset="2"/>
                </a:rPr>
                <a:t>b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expansion</a:t>
              </a:r>
              <a:endParaRPr kumimoji="1" lang="ja-JP" altLang="en-US" sz="2200" dirty="0" smtClean="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 rot="16200000">
              <a:off x="-991199" y="4887742"/>
              <a:ext cx="27003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err="1" smtClean="0"/>
                <a:t>b</a:t>
              </a:r>
              <a:r>
                <a:rPr kumimoji="1" lang="en-US" altLang="ja-JP" sz="2200" baseline="-25000" dirty="0" err="1" smtClean="0"/>
                <a:t>n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size</a:t>
              </a:r>
              <a:endParaRPr kumimoji="1" lang="ja-JP" altLang="en-US" sz="2200" dirty="0" smtClean="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03548" y="3896544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5040052" y="6300028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</p:grpSp>
      <p:sp>
        <p:nvSpPr>
          <p:cNvPr id="121" name="テキスト ボックス 120"/>
          <p:cNvSpPr txBox="1"/>
          <p:nvPr/>
        </p:nvSpPr>
        <p:spPr>
          <a:xfrm>
            <a:off x="5868144" y="1844824"/>
            <a:ext cx="3636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Not only one </a:t>
            </a:r>
          </a:p>
          <a:p>
            <a:r>
              <a:rPr lang="en-US" altLang="ja-JP" sz="2200" dirty="0" smtClean="0"/>
              <a:t>but also two compact </a:t>
            </a:r>
            <a:r>
              <a:rPr kumimoji="1" lang="en-US" altLang="ja-JP" sz="2200" b="1" u="sng" dirty="0" err="1" smtClean="0"/>
              <a:t>dineutrons</a:t>
            </a:r>
            <a:r>
              <a:rPr lang="en-US" altLang="ja-JP" sz="2200" b="1" u="sng" dirty="0"/>
              <a:t> </a:t>
            </a:r>
            <a:r>
              <a:rPr lang="en-US" altLang="ja-JP" sz="2200" b="1" u="sng" dirty="0" smtClean="0"/>
              <a:t>are formed</a:t>
            </a:r>
          </a:p>
          <a:p>
            <a:r>
              <a:rPr kumimoji="1" lang="en-US" altLang="ja-JP" sz="2200" b="1" u="sng" dirty="0" smtClean="0"/>
              <a:t>at the surface</a:t>
            </a:r>
            <a:r>
              <a:rPr kumimoji="1" lang="en-US" altLang="ja-JP" sz="2200" dirty="0" smtClean="0"/>
              <a:t>.  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b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)~ (2.0, 1.5)</a:t>
            </a:r>
            <a:endParaRPr lang="en-US" altLang="ja-JP" sz="24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868144" y="4358714"/>
            <a:ext cx="3636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However, </a:t>
            </a:r>
          </a:p>
          <a:p>
            <a:r>
              <a:rPr lang="en-US" altLang="ja-JP" sz="2200" b="1" u="sng" dirty="0" smtClean="0"/>
              <a:t>the tail component</a:t>
            </a:r>
          </a:p>
          <a:p>
            <a:r>
              <a:rPr lang="en-US" altLang="ja-JP" sz="2200" dirty="0" smtClean="0"/>
              <a:t>(</a:t>
            </a:r>
            <a:r>
              <a:rPr lang="en-US" altLang="ja-JP" sz="2200" dirty="0" smtClean="0">
                <a:latin typeface="Symbol" pitchFamily="18" charset="2"/>
              </a:rPr>
              <a:t>b</a:t>
            </a:r>
            <a:r>
              <a:rPr lang="en-US" altLang="ja-JP" sz="2200" dirty="0" smtClean="0"/>
              <a:t> ≥ 4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) </a:t>
            </a:r>
            <a:r>
              <a:rPr lang="en-US" altLang="ja-JP" sz="2200" b="1" u="sng" dirty="0" smtClean="0"/>
              <a:t>diminishes</a:t>
            </a:r>
          </a:p>
          <a:p>
            <a:r>
              <a:rPr lang="en-US" altLang="ja-JP" sz="2200" b="1" u="sng" dirty="0" smtClean="0"/>
              <a:t>in two-dineutron one</a:t>
            </a:r>
            <a:r>
              <a:rPr lang="en-US" altLang="ja-JP" sz="2200" dirty="0" smtClean="0"/>
              <a:t>.</a:t>
            </a:r>
          </a:p>
          <a:p>
            <a:endParaRPr lang="en-US" altLang="ja-JP" sz="2200" dirty="0"/>
          </a:p>
          <a:p>
            <a:r>
              <a:rPr lang="en-US" altLang="ja-JP" sz="2200" b="1" dirty="0" smtClean="0">
                <a:solidFill>
                  <a:srgbClr val="009900"/>
                </a:solidFill>
              </a:rPr>
              <a:t>A dineutron is fragile</a:t>
            </a:r>
            <a:r>
              <a:rPr lang="en-US" altLang="ja-JP" sz="2200" dirty="0" smtClean="0">
                <a:solidFill>
                  <a:srgbClr val="009900"/>
                </a:solidFill>
              </a:rPr>
              <a:t>.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6156176" y="2060848"/>
            <a:ext cx="2309257" cy="1451931"/>
            <a:chOff x="2723877" y="2877017"/>
            <a:chExt cx="2309257" cy="1451931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3348016" y="2960948"/>
              <a:ext cx="1368000" cy="1368000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 rot="20797573">
              <a:off x="3557131" y="3239630"/>
              <a:ext cx="952061" cy="852323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3714822" y="3518572"/>
              <a:ext cx="7028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He</a:t>
              </a:r>
              <a:endParaRPr lang="en-US" altLang="ja-JP" sz="16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グループ化 25"/>
            <p:cNvGrpSpPr>
              <a:grpSpLocks/>
            </p:cNvGrpSpPr>
            <p:nvPr/>
          </p:nvGrpSpPr>
          <p:grpSpPr>
            <a:xfrm rot="18782729">
              <a:off x="3352000" y="2877017"/>
              <a:ext cx="599040" cy="599040"/>
              <a:chOff x="7051112" y="4502700"/>
              <a:chExt cx="611188" cy="612775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7051112" y="4502700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 rot="19951772">
                <a:off x="7092884" y="4703255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 rot="19951772">
                <a:off x="7397583" y="4720300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788024" y="3121895"/>
              <a:ext cx="245110" cy="32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2723877" y="2956882"/>
              <a:ext cx="6959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2b</a:t>
              </a:r>
              <a:r>
                <a:rPr lang="en-US" altLang="ja-JP" sz="2000" baseline="-25000" dirty="0"/>
                <a:t>n</a:t>
              </a:r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>
              <a:off x="3239852" y="2880000"/>
              <a:ext cx="0" cy="5654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4824028" y="2960947"/>
              <a:ext cx="0" cy="7422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5796136" y="1592796"/>
            <a:ext cx="34203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the ground state,</a:t>
            </a:r>
          </a:p>
          <a:p>
            <a:endParaRPr lang="en-US" altLang="ja-JP" sz="1000" dirty="0"/>
          </a:p>
          <a:p>
            <a:r>
              <a:rPr kumimoji="1" lang="en-US" altLang="ja-JP" sz="2200" b="1" u="sng" dirty="0" smtClean="0">
                <a:solidFill>
                  <a:srgbClr val="FF9900"/>
                </a:solidFill>
              </a:rPr>
              <a:t>(0p</a:t>
            </a:r>
            <a:r>
              <a:rPr kumimoji="1" lang="en-US" altLang="ja-JP" sz="2200" b="1" u="sng" baseline="-25000" dirty="0" smtClean="0">
                <a:solidFill>
                  <a:srgbClr val="FF9900"/>
                </a:solidFill>
              </a:rPr>
              <a:t>3/2</a:t>
            </a:r>
            <a:r>
              <a:rPr kumimoji="1" lang="en-US" altLang="ja-JP" sz="2200" b="1" u="sng" dirty="0" smtClean="0">
                <a:solidFill>
                  <a:srgbClr val="FF9900"/>
                </a:solidFill>
              </a:rPr>
              <a:t>)</a:t>
            </a:r>
            <a:r>
              <a:rPr kumimoji="1" lang="en-US" altLang="ja-JP" sz="2200" b="1" u="sng" baseline="30000" dirty="0" smtClean="0">
                <a:solidFill>
                  <a:srgbClr val="FF9900"/>
                </a:solidFill>
              </a:rPr>
              <a:t>4</a:t>
            </a:r>
            <a:r>
              <a:rPr kumimoji="1" lang="en-US" altLang="ja-JP" sz="2200" b="1" u="sng" dirty="0" smtClean="0">
                <a:solidFill>
                  <a:srgbClr val="FF9900"/>
                </a:solidFill>
              </a:rPr>
              <a:t> -component</a:t>
            </a:r>
          </a:p>
          <a:p>
            <a:r>
              <a:rPr lang="en-US" altLang="ja-JP" sz="2200" dirty="0" smtClean="0"/>
              <a:t>and </a:t>
            </a:r>
          </a:p>
          <a:p>
            <a:r>
              <a:rPr kumimoji="1" lang="en-US" altLang="ja-JP" sz="2200" b="1" u="sng" dirty="0" smtClean="0">
                <a:solidFill>
                  <a:srgbClr val="0033CC"/>
                </a:solidFill>
              </a:rPr>
              <a:t>developed one-dineutron component</a:t>
            </a:r>
          </a:p>
          <a:p>
            <a:endParaRPr lang="en-US" altLang="ja-JP" sz="1000" dirty="0" smtClean="0"/>
          </a:p>
          <a:p>
            <a:r>
              <a:rPr lang="en-US" altLang="ja-JP" sz="2200" dirty="0" smtClean="0"/>
              <a:t>are significant.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043608" y="2636912"/>
            <a:ext cx="1395772" cy="3492388"/>
            <a:chOff x="1043608" y="2636912"/>
            <a:chExt cx="1395772" cy="3492388"/>
          </a:xfrm>
        </p:grpSpPr>
        <p:sp>
          <p:nvSpPr>
            <p:cNvPr id="6" name="円/楕円 5"/>
            <p:cNvSpPr/>
            <p:nvPr/>
          </p:nvSpPr>
          <p:spPr bwMode="auto">
            <a:xfrm>
              <a:off x="1043608" y="5123460"/>
              <a:ext cx="1296144" cy="10058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 bwMode="auto">
            <a:xfrm>
              <a:off x="1115616" y="2636912"/>
              <a:ext cx="1323764" cy="9434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095836" y="2204864"/>
            <a:ext cx="1908212" cy="3934451"/>
            <a:chOff x="3095836" y="2204864"/>
            <a:chExt cx="1908212" cy="3934451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3095836" y="2204864"/>
              <a:ext cx="1908212" cy="13941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角丸四角形 66"/>
            <p:cNvSpPr/>
            <p:nvPr/>
          </p:nvSpPr>
          <p:spPr bwMode="auto">
            <a:xfrm>
              <a:off x="3095836" y="4745161"/>
              <a:ext cx="1888730" cy="13941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6234768" y="4293096"/>
            <a:ext cx="2441688" cy="2349217"/>
            <a:chOff x="3931786" y="3168015"/>
            <a:chExt cx="2441688" cy="2349217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3931786" y="3295110"/>
              <a:ext cx="1087878" cy="825989"/>
              <a:chOff x="6173098" y="5344323"/>
              <a:chExt cx="1087878" cy="825989"/>
            </a:xfrm>
          </p:grpSpPr>
          <p:sp>
            <p:nvSpPr>
              <p:cNvPr id="102" name="Oval 160"/>
              <p:cNvSpPr>
                <a:spLocks noChangeAspect="1" noChangeArrowheads="1"/>
              </p:cNvSpPr>
              <p:nvPr/>
            </p:nvSpPr>
            <p:spPr bwMode="auto">
              <a:xfrm rot="20707168">
                <a:off x="6173098" y="5344323"/>
                <a:ext cx="910065" cy="825989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" name="Text Box 48"/>
              <p:cNvSpPr txBox="1">
                <a:spLocks noChangeArrowheads="1"/>
              </p:cNvSpPr>
              <p:nvPr/>
            </p:nvSpPr>
            <p:spPr bwMode="auto">
              <a:xfrm>
                <a:off x="6192180" y="5589240"/>
                <a:ext cx="106879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chemeClr val="bg1"/>
                    </a:solidFill>
                  </a:rPr>
                  <a:t>(0p</a:t>
                </a:r>
                <a:r>
                  <a:rPr lang="en-US" altLang="ja-JP" b="1" baseline="-25000" dirty="0" smtClean="0">
                    <a:solidFill>
                      <a:schemeClr val="bg1"/>
                    </a:solidFill>
                  </a:rPr>
                  <a:t>3/2</a:t>
                </a:r>
                <a:r>
                  <a:rPr lang="en-US" altLang="ja-JP" b="1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altLang="ja-JP" b="1" baseline="30000" dirty="0" smtClean="0">
                    <a:solidFill>
                      <a:schemeClr val="bg1"/>
                    </a:solidFill>
                  </a:rPr>
                  <a:t>4</a:t>
                </a:r>
                <a:endParaRPr lang="en-US" altLang="ja-JP" sz="1600" b="1" baseline="30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293478" y="3168015"/>
              <a:ext cx="1006714" cy="1053073"/>
              <a:chOff x="5274061" y="3099022"/>
              <a:chExt cx="1006714" cy="1053073"/>
            </a:xfrm>
          </p:grpSpPr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 rot="20797573">
                <a:off x="5519126" y="3470236"/>
                <a:ext cx="761649" cy="681859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Text Box 48"/>
              <p:cNvSpPr txBox="1">
                <a:spLocks noChangeArrowheads="1"/>
              </p:cNvSpPr>
              <p:nvPr/>
            </p:nvSpPr>
            <p:spPr bwMode="auto">
              <a:xfrm>
                <a:off x="5609275" y="3638906"/>
                <a:ext cx="60984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1600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8" name="グループ化 97"/>
              <p:cNvGrpSpPr>
                <a:grpSpLocks/>
              </p:cNvGrpSpPr>
              <p:nvPr/>
            </p:nvGrpSpPr>
            <p:grpSpPr>
              <a:xfrm rot="18782729">
                <a:off x="5274061" y="3099022"/>
                <a:ext cx="479232" cy="479232"/>
                <a:chOff x="7056245" y="4356242"/>
                <a:chExt cx="611188" cy="612775"/>
              </a:xfrm>
            </p:grpSpPr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0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71" name="テキスト ボックス 70"/>
            <p:cNvSpPr txBox="1"/>
            <p:nvPr/>
          </p:nvSpPr>
          <p:spPr>
            <a:xfrm>
              <a:off x="4940724" y="3526022"/>
              <a:ext cx="522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/>
                <a:t>+</a:t>
              </a:r>
              <a:endParaRPr kumimoji="1" lang="ja-JP" altLang="en-US" sz="2200" b="1" dirty="0" smtClean="0"/>
            </a:p>
          </p:txBody>
        </p:sp>
        <p:grpSp>
          <p:nvGrpSpPr>
            <p:cNvPr id="72" name="グループ化 71"/>
            <p:cNvGrpSpPr/>
            <p:nvPr/>
          </p:nvGrpSpPr>
          <p:grpSpPr>
            <a:xfrm>
              <a:off x="5217848" y="4286688"/>
              <a:ext cx="1155626" cy="1230544"/>
              <a:chOff x="5217848" y="4257092"/>
              <a:chExt cx="1155626" cy="1230544"/>
            </a:xfrm>
          </p:grpSpPr>
          <p:sp>
            <p:nvSpPr>
              <p:cNvPr id="73" name="Oval 373"/>
              <p:cNvSpPr>
                <a:spLocks noChangeAspect="1" noChangeArrowheads="1"/>
              </p:cNvSpPr>
              <p:nvPr/>
            </p:nvSpPr>
            <p:spPr bwMode="auto">
              <a:xfrm>
                <a:off x="5513677" y="4886330"/>
                <a:ext cx="463109" cy="46171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4" name="グループ化 73"/>
              <p:cNvGrpSpPr>
                <a:grpSpLocks/>
              </p:cNvGrpSpPr>
              <p:nvPr/>
            </p:nvGrpSpPr>
            <p:grpSpPr>
              <a:xfrm rot="18782729">
                <a:off x="5217848" y="4434888"/>
                <a:ext cx="479232" cy="479232"/>
                <a:chOff x="7056245" y="4356242"/>
                <a:chExt cx="611188" cy="612775"/>
              </a:xfrm>
            </p:grpSpPr>
            <p:sp>
              <p:nvSpPr>
                <p:cNvPr id="93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5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5" name="グループ化 74"/>
              <p:cNvGrpSpPr>
                <a:grpSpLocks/>
              </p:cNvGrpSpPr>
              <p:nvPr/>
            </p:nvGrpSpPr>
            <p:grpSpPr>
              <a:xfrm rot="2417109">
                <a:off x="5894242" y="4524306"/>
                <a:ext cx="479232" cy="479232"/>
                <a:chOff x="7056245" y="4356242"/>
                <a:chExt cx="611188" cy="612775"/>
              </a:xfrm>
            </p:grpSpPr>
            <p:sp>
              <p:nvSpPr>
                <p:cNvPr id="90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2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88" name="正方形/長方形 87"/>
              <p:cNvSpPr/>
              <p:nvPr/>
            </p:nvSpPr>
            <p:spPr bwMode="auto">
              <a:xfrm>
                <a:off x="5700226" y="4263636"/>
                <a:ext cx="108000" cy="1224000"/>
              </a:xfrm>
              <a:prstGeom prst="rect">
                <a:avLst/>
              </a:prstGeom>
              <a:solidFill>
                <a:srgbClr val="FF0000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8100000"/>
                </a:camera>
                <a:lightRig rig="threePt" dir="t"/>
              </a:scene3d>
              <a:ex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 bwMode="auto">
              <a:xfrm>
                <a:off x="5706126" y="4257092"/>
                <a:ext cx="108000" cy="1224000"/>
              </a:xfrm>
              <a:prstGeom prst="rect">
                <a:avLst/>
              </a:prstGeom>
              <a:solidFill>
                <a:srgbClr val="FF0000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2700000"/>
                </a:camera>
                <a:lightRig rig="threePt" dir="t"/>
              </a:scene3d>
              <a:ex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6120172" y="4728002"/>
            <a:ext cx="2498269" cy="1188001"/>
            <a:chOff x="6120172" y="4728002"/>
            <a:chExt cx="2498269" cy="1188001"/>
          </a:xfrm>
        </p:grpSpPr>
        <p:grpSp>
          <p:nvGrpSpPr>
            <p:cNvPr id="50" name="グループ化 49"/>
            <p:cNvGrpSpPr>
              <a:grpSpLocks noChangeAspect="1"/>
            </p:cNvGrpSpPr>
            <p:nvPr/>
          </p:nvGrpSpPr>
          <p:grpSpPr>
            <a:xfrm>
              <a:off x="6120172" y="4728002"/>
              <a:ext cx="2498269" cy="1188001"/>
              <a:chOff x="6261286" y="4872864"/>
              <a:chExt cx="2271154" cy="1080001"/>
            </a:xfrm>
          </p:grpSpPr>
          <p:grpSp>
            <p:nvGrpSpPr>
              <p:cNvPr id="51" name="グループ化 50"/>
              <p:cNvGrpSpPr>
                <a:grpSpLocks noChangeAspect="1"/>
              </p:cNvGrpSpPr>
              <p:nvPr/>
            </p:nvGrpSpPr>
            <p:grpSpPr>
              <a:xfrm>
                <a:off x="6876255" y="4872864"/>
                <a:ext cx="1080000" cy="1080000"/>
                <a:chOff x="5551207" y="3543705"/>
                <a:chExt cx="860380" cy="860381"/>
              </a:xfrm>
            </p:grpSpPr>
            <p:sp>
              <p:nvSpPr>
                <p:cNvPr id="56" name="Oval 363"/>
                <p:cNvSpPr>
                  <a:spLocks noChangeArrowheads="1"/>
                </p:cNvSpPr>
                <p:nvPr/>
              </p:nvSpPr>
              <p:spPr bwMode="auto">
                <a:xfrm>
                  <a:off x="5551207" y="3543705"/>
                  <a:ext cx="860380" cy="860381"/>
                </a:xfrm>
                <a:prstGeom prst="ellipse">
                  <a:avLst/>
                </a:prstGeom>
                <a:gradFill>
                  <a:gsLst>
                    <a:gs pos="26000">
                      <a:srgbClr val="66FFFF">
                        <a:lumMod val="86000"/>
                        <a:lumOff val="14000"/>
                      </a:srgbClr>
                    </a:gs>
                    <a:gs pos="85833">
                      <a:srgbClr val="CCFFFF">
                        <a:lumMod val="50000"/>
                        <a:lumOff val="50000"/>
                      </a:srgbClr>
                    </a:gs>
                    <a:gs pos="6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ja-JP" ker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5784604" y="3884940"/>
                  <a:ext cx="368935" cy="367824"/>
                </a:xfrm>
                <a:prstGeom prst="ellipse">
                  <a:avLst/>
                </a:prstGeom>
                <a:gradFill>
                  <a:gsLst>
                    <a:gs pos="0">
                      <a:srgbClr val="800080">
                        <a:lumMod val="96000"/>
                        <a:lumOff val="4000"/>
                      </a:srgbClr>
                    </a:gs>
                    <a:gs pos="76000">
                      <a:srgbClr val="CC00CC">
                        <a:lumMod val="97000"/>
                        <a:lumOff val="3000"/>
                      </a:srgbClr>
                    </a:gs>
                    <a:gs pos="100000">
                      <a:srgbClr val="FF00FF">
                        <a:lumMod val="87000"/>
                        <a:lumOff val="13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6005622" y="3775926"/>
                  <a:ext cx="400668" cy="400323"/>
                  <a:chOff x="6917772" y="3913522"/>
                  <a:chExt cx="400668" cy="400323"/>
                </a:xfrm>
              </p:grpSpPr>
              <p:sp>
                <p:nvSpPr>
                  <p:cNvPr id="63" name="Oval 367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053394" y="4143190"/>
                    <a:ext cx="140017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" name="Oval 368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070484" y="3952527"/>
                    <a:ext cx="138906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" name="Oval 370"/>
                  <p:cNvSpPr>
                    <a:spLocks noChangeAspect="1" noChangeArrowheads="1"/>
                  </p:cNvSpPr>
                  <p:nvPr/>
                </p:nvSpPr>
                <p:spPr bwMode="auto">
                  <a:xfrm rot="5845262">
                    <a:off x="6917944" y="3913350"/>
                    <a:ext cx="400323" cy="400668"/>
                  </a:xfrm>
                  <a:prstGeom prst="ellipse">
                    <a:avLst/>
                  </a:prstGeom>
                  <a:solidFill>
                    <a:srgbClr val="3366FF">
                      <a:alpha val="30000"/>
                    </a:srgbClr>
                  </a:solidFill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9" name="グループ化 58"/>
                <p:cNvGrpSpPr/>
                <p:nvPr/>
              </p:nvGrpSpPr>
              <p:grpSpPr>
                <a:xfrm rot="16624613">
                  <a:off x="5579648" y="3700103"/>
                  <a:ext cx="409910" cy="409559"/>
                  <a:chOff x="6916651" y="3783116"/>
                  <a:chExt cx="409910" cy="409559"/>
                </a:xfrm>
              </p:grpSpPr>
              <p:sp>
                <p:nvSpPr>
                  <p:cNvPr id="60" name="Oval 367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6967130" y="3867848"/>
                    <a:ext cx="140017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" name="Oval 368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140384" y="3965624"/>
                    <a:ext cx="138906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" name="Oval 370"/>
                  <p:cNvSpPr>
                    <a:spLocks noChangeAspect="1" noChangeArrowheads="1"/>
                  </p:cNvSpPr>
                  <p:nvPr/>
                </p:nvSpPr>
                <p:spPr bwMode="auto">
                  <a:xfrm rot="5845262">
                    <a:off x="6916826" y="3782941"/>
                    <a:ext cx="409559" cy="409910"/>
                  </a:xfrm>
                  <a:prstGeom prst="ellipse">
                    <a:avLst/>
                  </a:prstGeom>
                  <a:solidFill>
                    <a:srgbClr val="3366FF">
                      <a:alpha val="30000"/>
                    </a:srgbClr>
                  </a:solidFill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52" name="Line 150"/>
              <p:cNvSpPr>
                <a:spLocks noChangeShapeType="1"/>
              </p:cNvSpPr>
              <p:nvPr/>
            </p:nvSpPr>
            <p:spPr bwMode="auto">
              <a:xfrm>
                <a:off x="8012934" y="5412865"/>
                <a:ext cx="0" cy="5400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Text Box 147"/>
              <p:cNvSpPr txBox="1">
                <a:spLocks noChangeAspect="1" noChangeArrowheads="1"/>
              </p:cNvSpPr>
              <p:nvPr/>
            </p:nvSpPr>
            <p:spPr bwMode="auto">
              <a:xfrm>
                <a:off x="7978827" y="5469148"/>
                <a:ext cx="553613" cy="48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>
                    <a:latin typeface="Symbol" pitchFamily="18" charset="2"/>
                  </a:rPr>
                  <a:t>b</a:t>
                </a:r>
                <a:endParaRPr lang="en-US" altLang="ja-JP" sz="2000" baseline="-25000" dirty="0">
                  <a:latin typeface="Symbol" pitchFamily="18" charset="2"/>
                </a:endParaRPr>
              </a:p>
            </p:txBody>
          </p:sp>
          <p:sp>
            <p:nvSpPr>
              <p:cNvPr id="54" name="Line 149"/>
              <p:cNvSpPr>
                <a:spLocks noChangeShapeType="1"/>
              </p:cNvSpPr>
              <p:nvPr/>
            </p:nvSpPr>
            <p:spPr bwMode="auto">
              <a:xfrm flipV="1">
                <a:off x="6840252" y="5067097"/>
                <a:ext cx="0" cy="4734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Text Box 156"/>
              <p:cNvSpPr txBox="1">
                <a:spLocks noChangeAspect="1" noChangeArrowheads="1"/>
              </p:cNvSpPr>
              <p:nvPr/>
            </p:nvSpPr>
            <p:spPr bwMode="auto">
              <a:xfrm>
                <a:off x="6261286" y="5081118"/>
                <a:ext cx="6509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/>
                  <a:t>2b</a:t>
                </a:r>
                <a:r>
                  <a:rPr lang="en-US" altLang="ja-JP" sz="2000" baseline="-25000" dirty="0" smtClean="0"/>
                  <a:t>n</a:t>
                </a:r>
                <a:endParaRPr lang="en-US" altLang="ja-JP" sz="2000" baseline="-25000" dirty="0"/>
              </a:p>
            </p:txBody>
          </p:sp>
        </p:grpSp>
        <p:sp>
          <p:nvSpPr>
            <p:cNvPr id="77" name="Text Box 49"/>
            <p:cNvSpPr txBox="1">
              <a:spLocks noChangeArrowheads="1"/>
            </p:cNvSpPr>
            <p:nvPr/>
          </p:nvSpPr>
          <p:spPr bwMode="auto">
            <a:xfrm>
              <a:off x="7200292" y="5229200"/>
              <a:ext cx="3516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endParaRPr lang="en-US" altLang="ja-JP" sz="2000" b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28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87"/>
    </mc:Choice>
    <mc:Fallback xmlns="">
      <p:transition spd="slow" advTm="93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One-dineutron component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68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グループ化 32"/>
          <p:cNvGrpSpPr/>
          <p:nvPr/>
        </p:nvGrpSpPr>
        <p:grpSpPr>
          <a:xfrm>
            <a:off x="6516216" y="4833574"/>
            <a:ext cx="2556284" cy="1727774"/>
            <a:chOff x="4896036" y="2613397"/>
            <a:chExt cx="2556284" cy="1727774"/>
          </a:xfrm>
        </p:grpSpPr>
        <p:sp>
          <p:nvSpPr>
            <p:cNvPr id="34" name="Line 150"/>
            <p:cNvSpPr>
              <a:spLocks noChangeShapeType="1"/>
            </p:cNvSpPr>
            <p:nvPr/>
          </p:nvSpPr>
          <p:spPr bwMode="auto">
            <a:xfrm>
              <a:off x="7020272" y="2946968"/>
              <a:ext cx="0" cy="6620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5499387" y="2901171"/>
              <a:ext cx="1440000" cy="1440000"/>
            </a:xfrm>
            <a:prstGeom prst="ellipse">
              <a:avLst/>
            </a:prstGeom>
            <a:gradFill>
              <a:gsLst>
                <a:gs pos="26000">
                  <a:srgbClr val="66FFFF">
                    <a:lumMod val="86000"/>
                    <a:lumOff val="14000"/>
                  </a:srgbClr>
                </a:gs>
                <a:gs pos="85833">
                  <a:srgbClr val="CCFFFF">
                    <a:lumMod val="50000"/>
                    <a:lumOff val="50000"/>
                  </a:srgbClr>
                </a:gs>
                <a:gs pos="6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47"/>
            <p:cNvSpPr txBox="1">
              <a:spLocks noChangeAspect="1" noChangeArrowheads="1"/>
            </p:cNvSpPr>
            <p:nvPr/>
          </p:nvSpPr>
          <p:spPr bwMode="auto">
            <a:xfrm>
              <a:off x="6990976" y="306896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37" name="Line 149"/>
            <p:cNvSpPr>
              <a:spLocks noChangeShapeType="1"/>
            </p:cNvSpPr>
            <p:nvPr/>
          </p:nvSpPr>
          <p:spPr bwMode="auto">
            <a:xfrm flipH="1" flipV="1">
              <a:off x="5328084" y="3029412"/>
              <a:ext cx="0" cy="3403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Text Box 156"/>
            <p:cNvSpPr txBox="1">
              <a:spLocks noChangeAspect="1" noChangeArrowheads="1"/>
            </p:cNvSpPr>
            <p:nvPr/>
          </p:nvSpPr>
          <p:spPr bwMode="auto">
            <a:xfrm>
              <a:off x="4896036" y="2960948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39" name="Oval 15"/>
            <p:cNvSpPr>
              <a:spLocks noChangeAspect="1" noChangeArrowheads="1"/>
            </p:cNvSpPr>
            <p:nvPr/>
          </p:nvSpPr>
          <p:spPr bwMode="auto">
            <a:xfrm rot="14198400">
              <a:off x="5960973" y="2751934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15"/>
            <p:cNvSpPr>
              <a:spLocks noChangeAspect="1" noChangeArrowheads="1"/>
            </p:cNvSpPr>
            <p:nvPr/>
          </p:nvSpPr>
          <p:spPr bwMode="auto">
            <a:xfrm rot="14198400">
              <a:off x="5502584" y="3091803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154"/>
            <p:cNvSpPr>
              <a:spLocks noChangeShapeType="1"/>
            </p:cNvSpPr>
            <p:nvPr/>
          </p:nvSpPr>
          <p:spPr bwMode="auto">
            <a:xfrm rot="21371543" flipV="1">
              <a:off x="5580077" y="2862008"/>
              <a:ext cx="493456" cy="3254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Oval 160"/>
            <p:cNvSpPr>
              <a:spLocks noChangeArrowheads="1"/>
            </p:cNvSpPr>
            <p:nvPr/>
          </p:nvSpPr>
          <p:spPr bwMode="auto">
            <a:xfrm rot="20707168">
              <a:off x="5681000" y="3159476"/>
              <a:ext cx="1011183" cy="917765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Line 166"/>
            <p:cNvSpPr>
              <a:spLocks noChangeShapeType="1"/>
            </p:cNvSpPr>
            <p:nvPr/>
          </p:nvSpPr>
          <p:spPr bwMode="auto">
            <a:xfrm flipH="1" flipV="1">
              <a:off x="5811694" y="3029412"/>
              <a:ext cx="415316" cy="6069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Oval 155"/>
            <p:cNvSpPr>
              <a:spLocks noChangeAspect="1" noChangeArrowheads="1"/>
            </p:cNvSpPr>
            <p:nvPr/>
          </p:nvSpPr>
          <p:spPr bwMode="auto">
            <a:xfrm rot="1388296">
              <a:off x="5427073" y="2613397"/>
              <a:ext cx="800661" cy="800661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68144" y="3424934"/>
              <a:ext cx="9044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</a:rPr>
                <a:t>core</a:t>
              </a:r>
              <a:endParaRPr lang="en-US" altLang="ja-JP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719572" y="4945811"/>
            <a:ext cx="55806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m55 (strong </a:t>
            </a:r>
            <a:r>
              <a:rPr kumimoji="1" lang="en-US" altLang="ja-JP" sz="2400" dirty="0" smtClean="0">
                <a:latin typeface="Symbol" pitchFamily="18" charset="2"/>
              </a:rPr>
              <a:t>a</a:t>
            </a:r>
            <a:r>
              <a:rPr kumimoji="1" lang="en-US" altLang="ja-JP" sz="2400" dirty="0" smtClean="0"/>
              <a:t>-n interaction), </a:t>
            </a:r>
          </a:p>
          <a:p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is more dissociated. </a:t>
            </a:r>
          </a:p>
          <a:p>
            <a:endParaRPr lang="en-US" altLang="ja-JP" sz="1000" dirty="0"/>
          </a:p>
          <a:p>
            <a:r>
              <a:rPr lang="en-US" altLang="ja-JP" sz="2400" dirty="0"/>
              <a:t>I</a:t>
            </a:r>
            <a:r>
              <a:rPr lang="en-US" altLang="ja-JP" sz="2400" dirty="0" smtClean="0"/>
              <a:t>n m59 (strong n-n interaction), </a:t>
            </a:r>
          </a:p>
          <a:p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correlation is enhanced. </a:t>
            </a: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53" y="1879667"/>
            <a:ext cx="9179859" cy="2745596"/>
            <a:chOff x="653" y="2024844"/>
            <a:chExt cx="9179859" cy="274559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" y="2082451"/>
              <a:ext cx="9144000" cy="257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19572" y="4339553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87924" y="4338392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-1095534" y="3207362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3528" y="2024844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11660" y="2026005"/>
              <a:ext cx="16561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  m55</a:t>
              </a:r>
              <a:endParaRPr kumimoji="1" lang="ja-JP" altLang="en-US" sz="2200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012159" y="2026005"/>
              <a:ext cx="16918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  m59</a:t>
              </a:r>
              <a:endParaRPr kumimoji="1" lang="ja-JP" altLang="en-US" sz="2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37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of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 with 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68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6660232" y="4653136"/>
            <a:ext cx="2556284" cy="1727774"/>
            <a:chOff x="4896036" y="2613397"/>
            <a:chExt cx="2556284" cy="1727774"/>
          </a:xfrm>
        </p:grpSpPr>
        <p:sp>
          <p:nvSpPr>
            <p:cNvPr id="30" name="Line 150"/>
            <p:cNvSpPr>
              <a:spLocks noChangeShapeType="1"/>
            </p:cNvSpPr>
            <p:nvPr/>
          </p:nvSpPr>
          <p:spPr bwMode="auto">
            <a:xfrm>
              <a:off x="7020272" y="2946968"/>
              <a:ext cx="0" cy="6620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499387" y="2901171"/>
              <a:ext cx="1440000" cy="1440000"/>
            </a:xfrm>
            <a:prstGeom prst="ellipse">
              <a:avLst/>
            </a:prstGeom>
            <a:gradFill>
              <a:gsLst>
                <a:gs pos="26000">
                  <a:srgbClr val="66FFFF">
                    <a:lumMod val="86000"/>
                    <a:lumOff val="14000"/>
                  </a:srgbClr>
                </a:gs>
                <a:gs pos="85833">
                  <a:srgbClr val="CCFFFF">
                    <a:lumMod val="50000"/>
                    <a:lumOff val="50000"/>
                  </a:srgbClr>
                </a:gs>
                <a:gs pos="6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Text Box 147"/>
            <p:cNvSpPr txBox="1">
              <a:spLocks noChangeAspect="1" noChangeArrowheads="1"/>
            </p:cNvSpPr>
            <p:nvPr/>
          </p:nvSpPr>
          <p:spPr bwMode="auto">
            <a:xfrm>
              <a:off x="6990976" y="306896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33" name="Line 149"/>
            <p:cNvSpPr>
              <a:spLocks noChangeShapeType="1"/>
            </p:cNvSpPr>
            <p:nvPr/>
          </p:nvSpPr>
          <p:spPr bwMode="auto">
            <a:xfrm flipH="1" flipV="1">
              <a:off x="5328084" y="3029412"/>
              <a:ext cx="0" cy="3403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 Box 156"/>
            <p:cNvSpPr txBox="1">
              <a:spLocks noChangeAspect="1" noChangeArrowheads="1"/>
            </p:cNvSpPr>
            <p:nvPr/>
          </p:nvSpPr>
          <p:spPr bwMode="auto">
            <a:xfrm>
              <a:off x="4896036" y="2960948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 rot="14198400">
              <a:off x="5960973" y="2751934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15"/>
            <p:cNvSpPr>
              <a:spLocks noChangeAspect="1" noChangeArrowheads="1"/>
            </p:cNvSpPr>
            <p:nvPr/>
          </p:nvSpPr>
          <p:spPr bwMode="auto">
            <a:xfrm rot="14198400">
              <a:off x="5502584" y="3091803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154"/>
            <p:cNvSpPr>
              <a:spLocks noChangeShapeType="1"/>
            </p:cNvSpPr>
            <p:nvPr/>
          </p:nvSpPr>
          <p:spPr bwMode="auto">
            <a:xfrm rot="21371543" flipV="1">
              <a:off x="5580077" y="2862008"/>
              <a:ext cx="493456" cy="3254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Oval 160"/>
            <p:cNvSpPr>
              <a:spLocks noChangeArrowheads="1"/>
            </p:cNvSpPr>
            <p:nvPr/>
          </p:nvSpPr>
          <p:spPr bwMode="auto">
            <a:xfrm rot="20707168">
              <a:off x="5725786" y="3209561"/>
              <a:ext cx="1011183" cy="909427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Line 166"/>
            <p:cNvSpPr>
              <a:spLocks noChangeShapeType="1"/>
            </p:cNvSpPr>
            <p:nvPr/>
          </p:nvSpPr>
          <p:spPr bwMode="auto">
            <a:xfrm flipH="1" flipV="1">
              <a:off x="5811694" y="3029412"/>
              <a:ext cx="415316" cy="6069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Oval 155"/>
            <p:cNvSpPr>
              <a:spLocks noChangeAspect="1" noChangeArrowheads="1"/>
            </p:cNvSpPr>
            <p:nvPr/>
          </p:nvSpPr>
          <p:spPr bwMode="auto">
            <a:xfrm rot="1388296">
              <a:off x="5427073" y="2613397"/>
              <a:ext cx="800661" cy="800661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5868144" y="3424934"/>
              <a:ext cx="9044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</a:rPr>
                <a:t>core</a:t>
              </a:r>
              <a:endParaRPr lang="en-US" altLang="ja-JP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53" y="1879667"/>
            <a:ext cx="9179859" cy="2745596"/>
            <a:chOff x="-1213216" y="3322903"/>
            <a:chExt cx="9179859" cy="2745596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57" y="3380510"/>
              <a:ext cx="9144000" cy="257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-494297" y="5637612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674055" y="5636451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-2309403" y="4505421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-890341" y="3322903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97791" y="3325225"/>
              <a:ext cx="162018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aseline="30000" dirty="0" smtClean="0"/>
                <a:t>         8</a:t>
              </a:r>
              <a:r>
                <a:rPr kumimoji="1" lang="en-US" altLang="ja-JP" sz="2200" dirty="0" smtClean="0"/>
                <a:t>He</a:t>
              </a:r>
              <a:endParaRPr kumimoji="1" lang="ja-JP" altLang="en-US" sz="2200" dirty="0" smtClean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536" y="3380036"/>
              <a:ext cx="4514836" cy="257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4798291" y="3322903"/>
              <a:ext cx="162018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aseline="30000" dirty="0" smtClean="0"/>
                <a:t>        </a:t>
              </a:r>
              <a:r>
                <a:rPr kumimoji="1" lang="en-US" altLang="ja-JP" sz="2200" dirty="0" smtClean="0"/>
                <a:t> </a:t>
              </a:r>
              <a:r>
                <a:rPr kumimoji="1" lang="en-US" altLang="ja-JP" sz="2200" baseline="30000" dirty="0" smtClean="0"/>
                <a:t>6</a:t>
              </a:r>
              <a:r>
                <a:rPr kumimoji="1" lang="en-US" altLang="ja-JP" sz="2200" dirty="0" smtClean="0"/>
                <a:t>He</a:t>
              </a:r>
              <a:endParaRPr kumimoji="1" lang="ja-JP" altLang="en-US" sz="2200" dirty="0" smtClean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575556" y="4951038"/>
            <a:ext cx="7072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He, a dineutron is formed </a:t>
            </a:r>
          </a:p>
          <a:p>
            <a:r>
              <a:rPr kumimoji="1" lang="en-US" altLang="ja-JP" sz="2400" dirty="0" smtClean="0"/>
              <a:t>at the surface. </a:t>
            </a:r>
          </a:p>
          <a:p>
            <a:endParaRPr lang="en-US" altLang="ja-JP" sz="1000" dirty="0"/>
          </a:p>
          <a:p>
            <a:r>
              <a:rPr kumimoji="1" lang="en-US" altLang="ja-JP" sz="2400" dirty="0" smtClean="0"/>
              <a:t>In </a:t>
            </a:r>
            <a:r>
              <a:rPr kumimoji="1" lang="en-US" altLang="ja-JP" sz="2400" baseline="30000" dirty="0" smtClean="0"/>
              <a:t>8</a:t>
            </a:r>
            <a:r>
              <a:rPr kumimoji="1" lang="en-US" altLang="ja-JP" sz="2400" dirty="0" smtClean="0"/>
              <a:t>He, a dineutron is dissociated </a:t>
            </a:r>
          </a:p>
          <a:p>
            <a:r>
              <a:rPr lang="en-US" altLang="ja-JP" sz="2400" dirty="0" smtClean="0"/>
              <a:t>at the surface due to the spin-orbit interaction.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3777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Two</a:t>
            </a:r>
            <a:r>
              <a:rPr kumimoji="1" lang="en-US" altLang="ja-JP" dirty="0" smtClean="0"/>
              <a:t>-dineutron component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0321" y="4797152"/>
            <a:ext cx="624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peak component is similar, </a:t>
            </a:r>
          </a:p>
          <a:p>
            <a:r>
              <a:rPr lang="en-US" altLang="ja-JP" sz="2400" dirty="0" smtClean="0"/>
              <a:t>but the tail component is reduced in 2DC.</a:t>
            </a:r>
            <a:endParaRPr kumimoji="1" lang="ja-JP" altLang="en-US" sz="24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0" y="1269086"/>
            <a:ext cx="5548870" cy="6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-72515" y="1890000"/>
            <a:ext cx="9217023" cy="2836305"/>
            <a:chOff x="-151636" y="1924843"/>
            <a:chExt cx="9217023" cy="283630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457" y="1988840"/>
              <a:ext cx="4557930" cy="263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16" y="2005610"/>
              <a:ext cx="4638364" cy="257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80411" y="1951675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012159" y="1953997"/>
              <a:ext cx="179461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      1DC</a:t>
              </a:r>
              <a:endParaRPr kumimoji="1" lang="ja-JP" altLang="en-US" sz="2200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0551" y="1924843"/>
              <a:ext cx="141315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2DC</a:t>
              </a:r>
              <a:endParaRPr kumimoji="1" lang="ja-JP" altLang="en-US" sz="2200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-1247823" y="3047863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75556" y="4330261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51920" y="4247800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6952554" y="4545124"/>
            <a:ext cx="2155950" cy="1152000"/>
            <a:chOff x="6549802" y="2673044"/>
            <a:chExt cx="2155950" cy="1152000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7020400" y="2673044"/>
              <a:ext cx="1152000" cy="1152000"/>
              <a:chOff x="7020400" y="3069216"/>
              <a:chExt cx="1152000" cy="1152000"/>
            </a:xfrm>
          </p:grpSpPr>
          <p:sp>
            <p:nvSpPr>
              <p:cNvPr id="74" name="Oval 363"/>
              <p:cNvSpPr>
                <a:spLocks noChangeArrowheads="1"/>
              </p:cNvSpPr>
              <p:nvPr/>
            </p:nvSpPr>
            <p:spPr bwMode="auto">
              <a:xfrm>
                <a:off x="7020400" y="3069216"/>
                <a:ext cx="1152000" cy="1152000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5" name="Oval 373"/>
              <p:cNvSpPr>
                <a:spLocks noChangeAspect="1" noChangeArrowheads="1"/>
              </p:cNvSpPr>
              <p:nvPr/>
            </p:nvSpPr>
            <p:spPr bwMode="auto">
              <a:xfrm>
                <a:off x="7333177" y="3413078"/>
                <a:ext cx="531266" cy="529666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6" name="グループ化 75"/>
              <p:cNvGrpSpPr>
                <a:grpSpLocks noChangeAspect="1"/>
              </p:cNvGrpSpPr>
              <p:nvPr/>
            </p:nvGrpSpPr>
            <p:grpSpPr>
              <a:xfrm>
                <a:off x="7488324" y="3298635"/>
                <a:ext cx="598931" cy="598417"/>
                <a:chOff x="6980468" y="3499010"/>
                <a:chExt cx="519906" cy="519459"/>
              </a:xfrm>
            </p:grpSpPr>
            <p:sp>
              <p:nvSpPr>
                <p:cNvPr id="81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" name="グループ化 76"/>
              <p:cNvGrpSpPr>
                <a:grpSpLocks noChangeAspect="1"/>
              </p:cNvGrpSpPr>
              <p:nvPr/>
            </p:nvGrpSpPr>
            <p:grpSpPr>
              <a:xfrm rot="12565206">
                <a:off x="7078730" y="3378702"/>
                <a:ext cx="598932" cy="598417"/>
                <a:chOff x="6980468" y="3499010"/>
                <a:chExt cx="519906" cy="519459"/>
              </a:xfrm>
            </p:grpSpPr>
            <p:sp>
              <p:nvSpPr>
                <p:cNvPr id="78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70" name="Line 150"/>
            <p:cNvSpPr>
              <a:spLocks noChangeShapeType="1"/>
            </p:cNvSpPr>
            <p:nvPr/>
          </p:nvSpPr>
          <p:spPr bwMode="auto">
            <a:xfrm>
              <a:off x="8270071" y="2673044"/>
              <a:ext cx="0" cy="5767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Text Box 147"/>
            <p:cNvSpPr txBox="1">
              <a:spLocks noChangeAspect="1" noChangeArrowheads="1"/>
            </p:cNvSpPr>
            <p:nvPr/>
          </p:nvSpPr>
          <p:spPr bwMode="auto">
            <a:xfrm>
              <a:off x="8244408" y="270892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72" name="Text Box 156"/>
            <p:cNvSpPr txBox="1">
              <a:spLocks noChangeAspect="1" noChangeArrowheads="1"/>
            </p:cNvSpPr>
            <p:nvPr/>
          </p:nvSpPr>
          <p:spPr bwMode="auto">
            <a:xfrm>
              <a:off x="6549802" y="2924944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73" name="Line 150"/>
            <p:cNvSpPr>
              <a:spLocks noChangeShapeType="1"/>
            </p:cNvSpPr>
            <p:nvPr/>
          </p:nvSpPr>
          <p:spPr bwMode="auto">
            <a:xfrm>
              <a:off x="6948264" y="2996952"/>
              <a:ext cx="0" cy="3092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65261" y="5805264"/>
            <a:ext cx="8139187" cy="954107"/>
            <a:chOff x="395536" y="6027675"/>
            <a:chExt cx="7383103" cy="95410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881960" y="6027675"/>
              <a:ext cx="6896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u="sng" dirty="0" smtClean="0"/>
                <a:t>The component of two developed dineutrons is </a:t>
              </a:r>
              <a:r>
                <a:rPr lang="en-US" altLang="ja-JP" sz="2800" u="sng" dirty="0" smtClean="0"/>
                <a:t>suppressed. </a:t>
              </a:r>
              <a:endParaRPr kumimoji="1" lang="ja-JP" altLang="en-US" sz="2800" dirty="0" smtClean="0"/>
            </a:p>
          </p:txBody>
        </p:sp>
        <p:sp>
          <p:nvSpPr>
            <p:cNvPr id="35" name="AutoShape 117"/>
            <p:cNvSpPr>
              <a:spLocks noChangeArrowheads="1"/>
            </p:cNvSpPr>
            <p:nvPr/>
          </p:nvSpPr>
          <p:spPr bwMode="auto">
            <a:xfrm>
              <a:off x="395536" y="6135364"/>
              <a:ext cx="450466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5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508" y="1017240"/>
            <a:ext cx="6096000" cy="4572000"/>
            <a:chOff x="539552" y="1016732"/>
            <a:chExt cx="6096000" cy="4572000"/>
          </a:xfrm>
        </p:grpSpPr>
        <p:pic>
          <p:nvPicPr>
            <p:cNvPr id="5122" name="Picture 2" descr="C:\Users\Fumiharu\Dropbox\figure\overlap_B_b_AMD_2DC_0+_2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16732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799692" y="1880828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two</a:t>
              </a:r>
              <a:r>
                <a:rPr kumimoji="1" lang="en-US" altLang="ja-JP" sz="2400" dirty="0" smtClean="0"/>
                <a:t>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979712" y="4330261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latin typeface="Symbol" pitchFamily="18" charset="2"/>
                </a:rPr>
                <a:t>b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expansion</a:t>
              </a:r>
              <a:endParaRPr kumimoji="1" lang="ja-JP" altLang="en-US" sz="22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523146" y="2979022"/>
              <a:ext cx="27003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err="1" smtClean="0"/>
                <a:t>b</a:t>
              </a:r>
              <a:r>
                <a:rPr kumimoji="1" lang="en-US" altLang="ja-JP" sz="2200" baseline="-25000" dirty="0" err="1" smtClean="0"/>
                <a:t>n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size</a:t>
              </a:r>
              <a:endParaRPr kumimoji="1" lang="ja-JP" altLang="en-US" sz="2200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07604" y="1844824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436096" y="4355812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Dineutron</a:t>
            </a:r>
            <a:r>
              <a:rPr lang="en-US" altLang="ja-JP" dirty="0"/>
              <a:t> </a:t>
            </a:r>
            <a:r>
              <a:rPr lang="en-US" altLang="ja-JP" dirty="0" smtClean="0"/>
              <a:t>condensation </a:t>
            </a:r>
            <a:r>
              <a:rPr lang="en-US" altLang="ja-JP" dirty="0"/>
              <a:t>in 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192180" y="2545349"/>
            <a:ext cx="3044860" cy="1855759"/>
            <a:chOff x="2807097" y="3320258"/>
            <a:chExt cx="2537383" cy="1546466"/>
          </a:xfrm>
        </p:grpSpPr>
        <p:grpSp>
          <p:nvGrpSpPr>
            <p:cNvPr id="20" name="グループ化 19"/>
            <p:cNvGrpSpPr>
              <a:grpSpLocks noChangeAspect="1"/>
            </p:cNvGrpSpPr>
            <p:nvPr/>
          </p:nvGrpSpPr>
          <p:grpSpPr>
            <a:xfrm>
              <a:off x="3322666" y="3320258"/>
              <a:ext cx="1472192" cy="1546466"/>
              <a:chOff x="5281983" y="3196560"/>
              <a:chExt cx="1407383" cy="1478387"/>
            </a:xfrm>
          </p:grpSpPr>
          <p:sp>
            <p:nvSpPr>
              <p:cNvPr id="25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6029343" y="3333787"/>
                <a:ext cx="589470" cy="588963"/>
                <a:chOff x="6941493" y="3471383"/>
                <a:chExt cx="589470" cy="588963"/>
              </a:xfrm>
            </p:grpSpPr>
            <p:sp>
              <p:nvSpPr>
                <p:cNvPr id="32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41746" y="3471130"/>
                  <a:ext cx="588963" cy="589470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 rot="16624613">
                <a:off x="5281736" y="3453230"/>
                <a:ext cx="573229" cy="572736"/>
                <a:chOff x="6972375" y="3466561"/>
                <a:chExt cx="573229" cy="572736"/>
              </a:xfrm>
            </p:grpSpPr>
            <p:sp>
              <p:nvSpPr>
                <p:cNvPr id="29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72622" y="3466314"/>
                  <a:ext cx="572736" cy="573229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1" name="Line 150"/>
            <p:cNvSpPr>
              <a:spLocks noChangeShapeType="1"/>
            </p:cNvSpPr>
            <p:nvPr/>
          </p:nvSpPr>
          <p:spPr bwMode="auto">
            <a:xfrm>
              <a:off x="4896036" y="4020358"/>
              <a:ext cx="0" cy="846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147"/>
            <p:cNvSpPr txBox="1">
              <a:spLocks noChangeAspect="1" noChangeArrowheads="1"/>
            </p:cNvSpPr>
            <p:nvPr/>
          </p:nvSpPr>
          <p:spPr bwMode="auto">
            <a:xfrm>
              <a:off x="4883136" y="4236654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3" name="Line 149"/>
            <p:cNvSpPr>
              <a:spLocks noChangeShapeType="1"/>
            </p:cNvSpPr>
            <p:nvPr/>
          </p:nvSpPr>
          <p:spPr bwMode="auto">
            <a:xfrm flipV="1">
              <a:off x="3257147" y="3572257"/>
              <a:ext cx="0" cy="594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156"/>
            <p:cNvSpPr txBox="1">
              <a:spLocks noChangeAspect="1" noChangeArrowheads="1"/>
            </p:cNvSpPr>
            <p:nvPr/>
          </p:nvSpPr>
          <p:spPr bwMode="auto">
            <a:xfrm>
              <a:off x="2807097" y="3666591"/>
              <a:ext cx="542478" cy="3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/>
                <a:t>2b</a:t>
              </a:r>
              <a:r>
                <a:rPr lang="en-US" altLang="ja-JP" sz="2000" baseline="-25000" dirty="0" smtClean="0"/>
                <a:t>n</a:t>
              </a:r>
              <a:endParaRPr lang="en-US" altLang="ja-JP" sz="2000" baseline="-25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91580" y="5013176"/>
            <a:ext cx="781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This state has a gas-like structure of</a:t>
            </a:r>
          </a:p>
          <a:p>
            <a:r>
              <a:rPr kumimoji="1" lang="en-US" altLang="ja-JP" sz="2200" dirty="0" smtClean="0"/>
              <a:t>one </a:t>
            </a:r>
            <a:r>
              <a:rPr kumimoji="1" lang="en-US" altLang="ja-JP" sz="2200" dirty="0" smtClean="0">
                <a:latin typeface="Symbol" pitchFamily="18" charset="2"/>
              </a:rPr>
              <a:t>a</a:t>
            </a:r>
            <a:r>
              <a:rPr kumimoji="1" lang="en-US" altLang="ja-JP" sz="2200" dirty="0" smtClean="0"/>
              <a:t> and two compact </a:t>
            </a:r>
            <a:r>
              <a:rPr kumimoji="1" lang="en-US" altLang="ja-JP" sz="2200" dirty="0" err="1" smtClean="0"/>
              <a:t>dineutrons</a:t>
            </a:r>
            <a:r>
              <a:rPr lang="en-US" altLang="ja-JP" sz="2200" dirty="0"/>
              <a:t> </a:t>
            </a:r>
            <a:r>
              <a:rPr kumimoji="1" lang="en-US" altLang="ja-JP" sz="2200" dirty="0" smtClean="0"/>
              <a:t>expanded very largely. </a:t>
            </a:r>
            <a:endParaRPr kumimoji="1" lang="ja-JP" altLang="en-US" sz="2200" dirty="0" smtClean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1655676" y="5913276"/>
            <a:ext cx="6830008" cy="584775"/>
            <a:chOff x="1798861" y="6093296"/>
            <a:chExt cx="6830008" cy="584775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176055" y="6093296"/>
              <a:ext cx="6452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0033CC"/>
                  </a:solidFill>
                </a:rPr>
                <a:t>Two-</a:t>
              </a:r>
              <a:r>
                <a:rPr lang="en-US" altLang="ja-JP" sz="3200" dirty="0" err="1" smtClean="0">
                  <a:solidFill>
                    <a:srgbClr val="0033CC"/>
                  </a:solidFill>
                </a:rPr>
                <a:t>dineutron</a:t>
              </a:r>
              <a:r>
                <a:rPr lang="en-US" altLang="ja-JP" sz="3200" dirty="0" smtClean="0">
                  <a:solidFill>
                    <a:srgbClr val="0033CC"/>
                  </a:solidFill>
                </a:rPr>
                <a:t> condensate state</a:t>
              </a:r>
              <a:endParaRPr kumimoji="1" lang="ja-JP" altLang="en-US" sz="3200" dirty="0" smtClean="0">
                <a:solidFill>
                  <a:srgbClr val="0033CC"/>
                </a:solidFill>
              </a:endParaRPr>
            </a:p>
          </p:txBody>
        </p:sp>
        <p:sp>
          <p:nvSpPr>
            <p:cNvPr id="37" name="AutoShape 117"/>
            <p:cNvSpPr>
              <a:spLocks noChangeArrowheads="1"/>
            </p:cNvSpPr>
            <p:nvPr/>
          </p:nvSpPr>
          <p:spPr bwMode="auto">
            <a:xfrm>
              <a:off x="1798861" y="6200985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55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53"/>
    </mc:Choice>
    <mc:Fallback xmlns="">
      <p:transition spd="slow" advTm="86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Two-</a:t>
            </a:r>
            <a:r>
              <a:rPr kumimoji="1" lang="en-US" altLang="ja-JP" sz="3600" dirty="0" err="1" smtClean="0"/>
              <a:t>dineutron</a:t>
            </a:r>
            <a:r>
              <a:rPr kumimoji="1" lang="en-US" altLang="ja-JP" sz="3600" dirty="0" smtClean="0"/>
              <a:t> condensation in </a:t>
            </a:r>
            <a:r>
              <a:rPr kumimoji="1" lang="en-US" altLang="ja-JP" sz="3600" baseline="30000" dirty="0" smtClean="0"/>
              <a:t>8</a:t>
            </a:r>
            <a:r>
              <a:rPr kumimoji="1" lang="en-US" altLang="ja-JP" sz="3600" dirty="0" smtClean="0"/>
              <a:t>He(0</a:t>
            </a:r>
            <a:r>
              <a:rPr kumimoji="1" lang="en-US" altLang="ja-JP" sz="3600" baseline="30000" dirty="0" smtClean="0"/>
              <a:t>+</a:t>
            </a:r>
            <a:r>
              <a:rPr kumimoji="1" lang="en-US" altLang="ja-JP" sz="3600" baseline="-25000" dirty="0" smtClean="0"/>
              <a:t>2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29</a:t>
            </a:fld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6592514" y="4761148"/>
            <a:ext cx="2551994" cy="1546466"/>
            <a:chOff x="2805386" y="3320258"/>
            <a:chExt cx="2551994" cy="1546466"/>
          </a:xfrm>
        </p:grpSpPr>
        <p:grpSp>
          <p:nvGrpSpPr>
            <p:cNvPr id="39" name="グループ化 38"/>
            <p:cNvGrpSpPr>
              <a:grpSpLocks noChangeAspect="1"/>
            </p:cNvGrpSpPr>
            <p:nvPr/>
          </p:nvGrpSpPr>
          <p:grpSpPr>
            <a:xfrm>
              <a:off x="3333229" y="3320258"/>
              <a:ext cx="1461629" cy="1546466"/>
              <a:chOff x="5292081" y="3196560"/>
              <a:chExt cx="1397285" cy="1478387"/>
            </a:xfrm>
          </p:grpSpPr>
          <p:sp>
            <p:nvSpPr>
              <p:cNvPr id="44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6068318" y="3361414"/>
                <a:ext cx="519906" cy="519459"/>
                <a:chOff x="6980468" y="3499010"/>
                <a:chExt cx="519906" cy="519459"/>
              </a:xfrm>
            </p:grpSpPr>
            <p:sp>
              <p:nvSpPr>
                <p:cNvPr id="51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7" name="グループ化 46"/>
              <p:cNvGrpSpPr/>
              <p:nvPr/>
            </p:nvGrpSpPr>
            <p:grpSpPr>
              <a:xfrm rot="16624613">
                <a:off x="5311876" y="3499011"/>
                <a:ext cx="519906" cy="519459"/>
                <a:chOff x="6980468" y="3499010"/>
                <a:chExt cx="519906" cy="519459"/>
              </a:xfrm>
            </p:grpSpPr>
            <p:sp>
              <p:nvSpPr>
                <p:cNvPr id="48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40" name="Line 150"/>
            <p:cNvSpPr>
              <a:spLocks noChangeShapeType="1"/>
            </p:cNvSpPr>
            <p:nvPr/>
          </p:nvSpPr>
          <p:spPr bwMode="auto">
            <a:xfrm>
              <a:off x="4896036" y="3320258"/>
              <a:ext cx="0" cy="846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Text Box 147"/>
            <p:cNvSpPr txBox="1">
              <a:spLocks noChangeAspect="1" noChangeArrowheads="1"/>
            </p:cNvSpPr>
            <p:nvPr/>
          </p:nvSpPr>
          <p:spPr bwMode="auto">
            <a:xfrm>
              <a:off x="4896036" y="3537012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42" name="Line 149"/>
            <p:cNvSpPr>
              <a:spLocks noChangeShapeType="1"/>
            </p:cNvSpPr>
            <p:nvPr/>
          </p:nvSpPr>
          <p:spPr bwMode="auto">
            <a:xfrm flipH="1" flipV="1">
              <a:off x="3239852" y="3664200"/>
              <a:ext cx="0" cy="2688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Text Box 156"/>
            <p:cNvSpPr txBox="1">
              <a:spLocks noChangeAspect="1" noChangeArrowheads="1"/>
            </p:cNvSpPr>
            <p:nvPr/>
          </p:nvSpPr>
          <p:spPr bwMode="auto">
            <a:xfrm>
              <a:off x="2805386" y="3568950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</p:grp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0" y="1269086"/>
            <a:ext cx="5548870" cy="6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520341" y="5013176"/>
            <a:ext cx="624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8</a:t>
            </a:r>
            <a:r>
              <a:rPr kumimoji="1" lang="en-US" altLang="ja-JP" sz="2400" dirty="0" smtClean="0"/>
              <a:t>He(0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) contains swelled </a:t>
            </a:r>
            <a:r>
              <a:rPr kumimoji="1" lang="en-US" altLang="ja-JP" sz="2400" dirty="0" err="1" smtClean="0"/>
              <a:t>dineutrons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expanded largely from the origin. </a:t>
            </a:r>
            <a:endParaRPr kumimoji="1" lang="ja-JP" altLang="en-US" sz="2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-30359" y="1916833"/>
            <a:ext cx="9088584" cy="2809472"/>
            <a:chOff x="-30359" y="1916833"/>
            <a:chExt cx="9088584" cy="28094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2023683"/>
              <a:ext cx="4666245" cy="26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6" y="2055745"/>
              <a:ext cx="4587595" cy="250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テキスト ボックス 76"/>
            <p:cNvSpPr txBox="1"/>
            <p:nvPr/>
          </p:nvSpPr>
          <p:spPr>
            <a:xfrm>
              <a:off x="395536" y="1979548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 rot="16200000">
              <a:off x="-1126546" y="3013020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696833" y="4295418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973197" y="4212957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012160" y="1953997"/>
              <a:ext cx="166477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 </a:t>
              </a:r>
              <a:r>
                <a:rPr lang="en-US" altLang="ja-JP" sz="2200" dirty="0" smtClean="0"/>
                <a:t>    m59</a:t>
              </a:r>
              <a:endParaRPr kumimoji="1" lang="ja-JP" altLang="en-US" sz="2200" dirty="0" smtClean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691680" y="1952836"/>
              <a:ext cx="137743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m55</a:t>
              </a:r>
              <a:endParaRPr kumimoji="1" lang="ja-JP" altLang="en-US" sz="2200" dirty="0" smtClean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867603" y="6002124"/>
            <a:ext cx="6152669" cy="523220"/>
            <a:chOff x="395536" y="6027675"/>
            <a:chExt cx="6152669" cy="52322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881961" y="6027675"/>
              <a:ext cx="566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33CC"/>
                  </a:solidFill>
                </a:rPr>
                <a:t>Two-dineutron condensation</a:t>
              </a:r>
              <a:endParaRPr kumimoji="1" lang="ja-JP" altLang="en-US" sz="2800" b="1" dirty="0" smtClean="0">
                <a:solidFill>
                  <a:srgbClr val="0033CC"/>
                </a:solidFill>
              </a:endParaRPr>
            </a:p>
          </p:txBody>
        </p:sp>
        <p:sp>
          <p:nvSpPr>
            <p:cNvPr id="35" name="AutoShape 117"/>
            <p:cNvSpPr>
              <a:spLocks noChangeArrowheads="1"/>
            </p:cNvSpPr>
            <p:nvPr/>
          </p:nvSpPr>
          <p:spPr bwMode="auto">
            <a:xfrm>
              <a:off x="395536" y="6135364"/>
              <a:ext cx="450466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1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Dineutron correlation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6875" y="1487834"/>
            <a:ext cx="8334311" cy="32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</a:rPr>
              <a:t>A </a:t>
            </a:r>
            <a:r>
              <a:rPr lang="en-US" altLang="ja-JP" sz="3200" dirty="0" err="1">
                <a:solidFill>
                  <a:srgbClr val="FF0000"/>
                </a:solidFill>
              </a:rPr>
              <a:t>dineutron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/>
              <a:t>:                                                                                 </a:t>
            </a:r>
            <a:r>
              <a:rPr lang="en-US" altLang="ja-JP" sz="2200" dirty="0"/>
              <a:t>A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compact spin-singlet pair of two neutrons.</a:t>
            </a:r>
          </a:p>
          <a:p>
            <a:pPr>
              <a:spcBef>
                <a:spcPct val="50000"/>
              </a:spcBef>
            </a:pPr>
            <a:endParaRPr lang="en-US" altLang="ja-JP" sz="12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Dineutron </a:t>
            </a:r>
            <a:r>
              <a:rPr lang="en-US" altLang="ja-JP" sz="2200" dirty="0"/>
              <a:t>correlation is enhanced 				    </a:t>
            </a:r>
            <a:r>
              <a:rPr lang="en-US" altLang="ja-JP" sz="2200" dirty="0" smtClean="0"/>
              <a:t>         in some situations.                                                                           (e.g. </a:t>
            </a:r>
            <a:r>
              <a:rPr lang="en-US" altLang="ja-JP" dirty="0" smtClean="0"/>
              <a:t>in</a:t>
            </a:r>
            <a:r>
              <a:rPr lang="en-US" altLang="ja-JP" sz="2200" dirty="0" smtClean="0"/>
              <a:t> </a:t>
            </a:r>
            <a:r>
              <a:rPr lang="en-US" altLang="ja-JP" dirty="0" smtClean="0"/>
              <a:t>the </a:t>
            </a:r>
            <a:r>
              <a:rPr lang="en-US" altLang="ja-JP" dirty="0"/>
              <a:t>low-density region of the nuclear </a:t>
            </a:r>
            <a:r>
              <a:rPr lang="en-US" altLang="ja-JP" dirty="0" smtClean="0"/>
              <a:t>matter, </a:t>
            </a:r>
          </a:p>
          <a:p>
            <a:pPr>
              <a:spcBef>
                <a:spcPct val="50000"/>
              </a:spcBef>
            </a:pPr>
            <a:endParaRPr lang="en-US" altLang="ja-JP" sz="500" dirty="0"/>
          </a:p>
          <a:p>
            <a:pPr>
              <a:spcBef>
                <a:spcPct val="50000"/>
              </a:spcBef>
            </a:pPr>
            <a:r>
              <a:rPr lang="en-US" altLang="ja-JP" dirty="0" smtClean="0"/>
              <a:t>in the neutron-halo and -skin region of neutron-rich nuclei;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He,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Li…) </a:t>
            </a:r>
            <a:endParaRPr lang="en-US" altLang="ja-JP" sz="2200" dirty="0"/>
          </a:p>
          <a:p>
            <a:pPr>
              <a:spcBef>
                <a:spcPct val="50000"/>
              </a:spcBef>
            </a:pPr>
            <a:endParaRPr lang="en-US" altLang="ja-JP" sz="10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31940" y="3753036"/>
            <a:ext cx="29938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 smtClean="0"/>
              <a:t>M. Matsuo, PRC </a:t>
            </a:r>
            <a:r>
              <a:rPr lang="en-US" altLang="ja-JP" sz="1300" b="1" dirty="0" smtClean="0"/>
              <a:t>67</a:t>
            </a:r>
            <a:r>
              <a:rPr lang="en-US" altLang="ja-JP" sz="1300" dirty="0" smtClean="0"/>
              <a:t> (2006)…</a:t>
            </a:r>
            <a:endParaRPr kumimoji="1" lang="ja-JP" altLang="en-US" sz="13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035515" y="4293096"/>
            <a:ext cx="4701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 smtClean="0"/>
              <a:t>G. F. </a:t>
            </a:r>
            <a:r>
              <a:rPr lang="en-US" altLang="ja-JP" sz="1300" dirty="0" err="1" smtClean="0"/>
              <a:t>Bertch</a:t>
            </a:r>
            <a:r>
              <a:rPr lang="en-US" altLang="ja-JP" sz="1300" dirty="0" smtClean="0"/>
              <a:t> and H. </a:t>
            </a:r>
            <a:r>
              <a:rPr lang="en-US" altLang="ja-JP" sz="1300" dirty="0" err="1" smtClean="0"/>
              <a:t>Esbensen</a:t>
            </a:r>
            <a:r>
              <a:rPr lang="en-US" altLang="ja-JP" sz="1300" dirty="0" smtClean="0"/>
              <a:t>, Ann. Phys. (NY) </a:t>
            </a:r>
            <a:r>
              <a:rPr lang="en-US" altLang="ja-JP" sz="1300" b="1" dirty="0" smtClean="0"/>
              <a:t>209</a:t>
            </a:r>
            <a:r>
              <a:rPr lang="en-US" altLang="ja-JP" sz="1300" dirty="0" smtClean="0"/>
              <a:t> (1991) </a:t>
            </a:r>
          </a:p>
          <a:p>
            <a:r>
              <a:rPr kumimoji="1" lang="en-US" altLang="ja-JP" sz="1300" dirty="0" smtClean="0"/>
              <a:t>M. V. Zhukov et al., Phys. Rep. </a:t>
            </a:r>
            <a:r>
              <a:rPr kumimoji="1" lang="en-US" altLang="ja-JP" sz="1300" b="1" dirty="0" smtClean="0"/>
              <a:t>231</a:t>
            </a:r>
            <a:r>
              <a:rPr kumimoji="1" lang="en-US" altLang="ja-JP" sz="1300" dirty="0" smtClean="0"/>
              <a:t> (1993)</a:t>
            </a:r>
            <a:endParaRPr kumimoji="1" lang="ja-JP" altLang="en-US" sz="1300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912468" y="980728"/>
            <a:ext cx="1872000" cy="2344326"/>
            <a:chOff x="6912468" y="1192686"/>
            <a:chExt cx="1872000" cy="2344326"/>
          </a:xfrm>
        </p:grpSpPr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912468" y="1665012"/>
              <a:ext cx="1872000" cy="1872000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7328343" y="2137491"/>
              <a:ext cx="1093563" cy="962217"/>
              <a:chOff x="5737825" y="3620356"/>
              <a:chExt cx="1366954" cy="1202771"/>
            </a:xfrm>
          </p:grpSpPr>
          <p:sp>
            <p:nvSpPr>
              <p:cNvPr id="64" name="Oval 160"/>
              <p:cNvSpPr>
                <a:spLocks noChangeArrowheads="1"/>
              </p:cNvSpPr>
              <p:nvPr/>
            </p:nvSpPr>
            <p:spPr bwMode="auto">
              <a:xfrm rot="20707168">
                <a:off x="5737825" y="3620356"/>
                <a:ext cx="1366954" cy="1202771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5" name="Text Box 48"/>
              <p:cNvSpPr txBox="1">
                <a:spLocks noChangeArrowheads="1"/>
              </p:cNvSpPr>
              <p:nvPr/>
            </p:nvSpPr>
            <p:spPr bwMode="auto">
              <a:xfrm>
                <a:off x="5985091" y="3969520"/>
                <a:ext cx="904456" cy="500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chemeClr val="bg1"/>
                    </a:solidFill>
                  </a:rPr>
                  <a:t>core</a:t>
                </a:r>
                <a:endParaRPr lang="en-US" altLang="ja-JP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グループ化 59"/>
            <p:cNvGrpSpPr>
              <a:grpSpLocks/>
            </p:cNvGrpSpPr>
            <p:nvPr/>
          </p:nvGrpSpPr>
          <p:grpSpPr>
            <a:xfrm>
              <a:off x="7286702" y="1549799"/>
              <a:ext cx="748800" cy="748800"/>
              <a:chOff x="7092950" y="4366146"/>
              <a:chExt cx="611188" cy="612775"/>
            </a:xfrm>
          </p:grpSpPr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7092950" y="4366146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 rot="19951772">
                <a:off x="7136876" y="4542516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 rot="19951772">
                <a:off x="7459146" y="4606799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6994988" y="1192686"/>
              <a:ext cx="14654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rgbClr val="0033CC"/>
                  </a:solidFill>
                </a:rPr>
                <a:t>dineutron</a:t>
              </a:r>
              <a:endParaRPr lang="en-US" altLang="ja-JP" sz="20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87524" y="4761148"/>
            <a:ext cx="8449898" cy="1923313"/>
            <a:chOff x="287524" y="4824445"/>
            <a:chExt cx="8449898" cy="1923313"/>
          </a:xfrm>
        </p:grpSpPr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287524" y="5157192"/>
              <a:ext cx="8449898" cy="1590566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028029" y="5428091"/>
              <a:ext cx="7252383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 dirty="0"/>
                <a:t>T</a:t>
              </a:r>
              <a:r>
                <a:rPr lang="en-US" altLang="ja-JP" sz="2200" dirty="0" smtClean="0"/>
                <a:t>o make clear					                                        </a:t>
              </a:r>
              <a:r>
                <a:rPr lang="en-US" altLang="ja-JP" sz="2200" b="1" u="sng" dirty="0" smtClean="0"/>
                <a:t>the mechanism</a:t>
              </a:r>
              <a:r>
                <a:rPr lang="en-US" altLang="ja-JP" sz="2200" dirty="0" smtClean="0"/>
                <a:t> of the </a:t>
              </a:r>
              <a:r>
                <a:rPr lang="en-US" altLang="ja-JP" sz="2200" dirty="0" err="1" smtClean="0"/>
                <a:t>dineutron</a:t>
              </a:r>
              <a:r>
                <a:rPr lang="en-US" altLang="ja-JP" sz="2200" dirty="0" smtClean="0"/>
                <a:t> formation, and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200" b="1" u="sng" dirty="0" smtClean="0"/>
                <a:t>the universal properties</a:t>
              </a:r>
              <a:r>
                <a:rPr lang="en-US" altLang="ja-JP" sz="2200" dirty="0" smtClean="0"/>
                <a:t>  of the </a:t>
              </a:r>
              <a:r>
                <a:rPr lang="en-US" altLang="ja-JP" sz="2200" dirty="0" err="1" smtClean="0"/>
                <a:t>dineutron</a:t>
              </a:r>
              <a:r>
                <a:rPr lang="en-US" altLang="ja-JP" sz="2200" dirty="0" smtClean="0"/>
                <a:t> correlation.</a:t>
              </a:r>
              <a:endParaRPr lang="en-US" altLang="ja-JP" sz="2200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55948" y="4824445"/>
              <a:ext cx="1971836" cy="584775"/>
              <a:chOff x="619944" y="4977172"/>
              <a:chExt cx="1971836" cy="584775"/>
            </a:xfrm>
          </p:grpSpPr>
          <p:sp>
            <p:nvSpPr>
              <p:cNvPr id="21" name="AutoShape 34"/>
              <p:cNvSpPr>
                <a:spLocks noChangeArrowheads="1"/>
              </p:cNvSpPr>
              <p:nvPr/>
            </p:nvSpPr>
            <p:spPr bwMode="auto">
              <a:xfrm>
                <a:off x="619944" y="5004139"/>
                <a:ext cx="1904020" cy="54909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83568" y="4977172"/>
                <a:ext cx="1908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Our aim</a:t>
                </a:r>
                <a:endParaRPr kumimoji="1" lang="ja-JP" altLang="en-US" sz="32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119"/>
    </mc:Choice>
    <mc:Fallback xmlns="">
      <p:transition advTm="3711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728700"/>
            <a:ext cx="4860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Symbol" pitchFamily="18" charset="2"/>
              </a:rPr>
              <a:t>a</a:t>
            </a:r>
            <a:r>
              <a:rPr lang="en-US" altLang="ja-JP" sz="2800" dirty="0" smtClean="0"/>
              <a:t> + four valence neutrons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04056" y="1988840"/>
            <a:ext cx="2231740" cy="2520280"/>
            <a:chOff x="504056" y="1988840"/>
            <a:chExt cx="2231740" cy="252028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26818" y="1988840"/>
              <a:ext cx="1784942" cy="1751582"/>
              <a:chOff x="721292" y="1919886"/>
              <a:chExt cx="1784942" cy="1751582"/>
            </a:xfrm>
          </p:grpSpPr>
          <p:sp>
            <p:nvSpPr>
              <p:cNvPr id="48" name="円/楕円 47"/>
              <p:cNvSpPr/>
              <p:nvPr/>
            </p:nvSpPr>
            <p:spPr bwMode="auto">
              <a:xfrm rot="19709146">
                <a:off x="1377848" y="2089426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 bwMode="auto">
              <a:xfrm rot="795545">
                <a:off x="1377849" y="2089427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 bwMode="auto">
              <a:xfrm rot="6304043">
                <a:off x="1358115" y="2092016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 bwMode="auto">
              <a:xfrm rot="4176607">
                <a:off x="1348940" y="2088088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1208506" y="2421320"/>
                <a:ext cx="886468" cy="883800"/>
                <a:chOff x="2571735" y="2797228"/>
                <a:chExt cx="886468" cy="883800"/>
              </a:xfrm>
            </p:grpSpPr>
            <p:sp>
              <p:nvSpPr>
                <p:cNvPr id="53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735" y="2797228"/>
                  <a:ext cx="886468" cy="883800"/>
                </a:xfrm>
                <a:prstGeom prst="ellipse">
                  <a:avLst/>
                </a:prstGeom>
                <a:gradFill>
                  <a:gsLst>
                    <a:gs pos="0">
                      <a:srgbClr val="800080">
                        <a:lumMod val="96000"/>
                        <a:lumOff val="4000"/>
                      </a:srgbClr>
                    </a:gs>
                    <a:gs pos="76000">
                      <a:srgbClr val="CC00CC">
                        <a:lumMod val="97000"/>
                        <a:lumOff val="3000"/>
                      </a:srgbClr>
                    </a:gs>
                    <a:gs pos="100000">
                      <a:srgbClr val="FF00FF">
                        <a:lumMod val="87000"/>
                        <a:lumOff val="13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09458" y="2916233"/>
                  <a:ext cx="50240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3200" b="1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a</a:t>
                  </a:r>
                  <a:endParaRPr lang="en-US" altLang="ja-JP" sz="3200" b="1" dirty="0">
                    <a:solidFill>
                      <a:schemeClr val="bg1"/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55" name="フリーフォーム 54"/>
              <p:cNvSpPr/>
              <p:nvPr/>
            </p:nvSpPr>
            <p:spPr bwMode="auto">
              <a:xfrm rot="6304043">
                <a:off x="1496573" y="2501732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 bwMode="auto">
              <a:xfrm rot="4176607">
                <a:off x="1624366" y="2507636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/>
              <p:cNvSpPr/>
              <p:nvPr/>
            </p:nvSpPr>
            <p:spPr bwMode="auto">
              <a:xfrm rot="795545">
                <a:off x="1810272" y="2369332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 bwMode="auto">
              <a:xfrm rot="19709146">
                <a:off x="1798877" y="2196605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1605852" y="1919886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8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1886958" y="3315068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9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721292" y="2468245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0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2149834" y="2338982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1" name="テキスト ボックス 110"/>
            <p:cNvSpPr txBox="1"/>
            <p:nvPr/>
          </p:nvSpPr>
          <p:spPr>
            <a:xfrm>
              <a:off x="504056" y="3985900"/>
              <a:ext cx="223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9900"/>
                  </a:solidFill>
                </a:rPr>
                <a:t>(0p</a:t>
              </a:r>
              <a:r>
                <a:rPr kumimoji="1" lang="en-US" altLang="ja-JP" sz="2800" baseline="-25000" dirty="0" smtClean="0">
                  <a:solidFill>
                    <a:srgbClr val="FF9900"/>
                  </a:solidFill>
                </a:rPr>
                <a:t>3/2</a:t>
              </a:r>
              <a:r>
                <a:rPr kumimoji="1" lang="en-US" altLang="ja-JP" sz="2800" dirty="0" smtClean="0">
                  <a:solidFill>
                    <a:srgbClr val="FF9900"/>
                  </a:solidFill>
                </a:rPr>
                <a:t>)</a:t>
              </a:r>
              <a:r>
                <a:rPr kumimoji="1" lang="en-US" altLang="ja-JP" sz="2800" baseline="30000" dirty="0" smtClean="0">
                  <a:solidFill>
                    <a:srgbClr val="FF9900"/>
                  </a:solidFill>
                </a:rPr>
                <a:t>4</a:t>
              </a:r>
              <a:r>
                <a:rPr kumimoji="1" lang="en-US" altLang="ja-JP" sz="2800" dirty="0" smtClean="0">
                  <a:solidFill>
                    <a:srgbClr val="FF9900"/>
                  </a:solidFill>
                </a:rPr>
                <a:t>-shell</a:t>
              </a:r>
              <a:endParaRPr lang="en-US" altLang="ja-JP" sz="2000" dirty="0" smtClean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359485" y="1700808"/>
            <a:ext cx="2544663" cy="3384376"/>
            <a:chOff x="3323481" y="1700808"/>
            <a:chExt cx="2544663" cy="338437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383868" y="1700808"/>
              <a:ext cx="2109790" cy="2412268"/>
              <a:chOff x="3347864" y="1700808"/>
              <a:chExt cx="2109790" cy="2412268"/>
            </a:xfrm>
          </p:grpSpPr>
          <p:sp>
            <p:nvSpPr>
              <p:cNvPr id="99" name="Oval 363"/>
              <p:cNvSpPr>
                <a:spLocks noChangeAspect="1" noChangeArrowheads="1"/>
              </p:cNvSpPr>
              <p:nvPr/>
            </p:nvSpPr>
            <p:spPr bwMode="auto">
              <a:xfrm>
                <a:off x="3347864" y="1880828"/>
                <a:ext cx="2109790" cy="2232248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 rot="20797573">
                <a:off x="3791515" y="2478657"/>
                <a:ext cx="1248663" cy="1079242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6" name="Text Box 48"/>
              <p:cNvSpPr txBox="1">
                <a:spLocks noChangeArrowheads="1"/>
              </p:cNvSpPr>
              <p:nvPr/>
            </p:nvSpPr>
            <p:spPr bwMode="auto">
              <a:xfrm>
                <a:off x="4049572" y="2787315"/>
                <a:ext cx="81181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2000" b="1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グループ化 14"/>
              <p:cNvGrpSpPr>
                <a:grpSpLocks noChangeAspect="1"/>
              </p:cNvGrpSpPr>
              <p:nvPr/>
            </p:nvGrpSpPr>
            <p:grpSpPr>
              <a:xfrm>
                <a:off x="3479846" y="1700808"/>
                <a:ext cx="842400" cy="842400"/>
                <a:chOff x="5250612" y="2530511"/>
                <a:chExt cx="936000" cy="936000"/>
              </a:xfrm>
            </p:grpSpPr>
            <p:sp>
              <p:nvSpPr>
                <p:cNvPr id="87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13745" y="2866868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2" name="テキスト ボックス 111"/>
            <p:cNvSpPr txBox="1"/>
            <p:nvPr/>
          </p:nvSpPr>
          <p:spPr>
            <a:xfrm>
              <a:off x="3323481" y="4131077"/>
              <a:ext cx="25446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9900"/>
                  </a:solidFill>
                </a:rPr>
                <a:t>developed one-</a:t>
              </a:r>
              <a:r>
                <a:rPr lang="en-US" altLang="ja-JP" sz="2800" dirty="0" err="1" smtClean="0">
                  <a:solidFill>
                    <a:srgbClr val="009900"/>
                  </a:solidFill>
                </a:rPr>
                <a:t>dineutron</a:t>
              </a:r>
              <a:r>
                <a:rPr lang="en-US" altLang="ja-JP" sz="2800" dirty="0" smtClean="0">
                  <a:solidFill>
                    <a:srgbClr val="009900"/>
                  </a:solidFill>
                </a:rPr>
                <a:t> </a:t>
              </a:r>
              <a:endParaRPr lang="en-US" altLang="ja-JP" sz="2000" dirty="0" smtClean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264188" y="1844824"/>
            <a:ext cx="2616210" cy="3224945"/>
            <a:chOff x="6348278" y="1842238"/>
            <a:chExt cx="2616210" cy="3224945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348278" y="1842238"/>
              <a:ext cx="2328178" cy="2234834"/>
              <a:chOff x="6328017" y="1893207"/>
              <a:chExt cx="2328178" cy="2234834"/>
            </a:xfrm>
          </p:grpSpPr>
          <p:sp>
            <p:nvSpPr>
              <p:cNvPr id="98" name="Oval 363"/>
              <p:cNvSpPr>
                <a:spLocks noChangeAspect="1" noChangeArrowheads="1"/>
              </p:cNvSpPr>
              <p:nvPr/>
            </p:nvSpPr>
            <p:spPr bwMode="auto">
              <a:xfrm>
                <a:off x="6409911" y="1893207"/>
                <a:ext cx="2112235" cy="2234834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Oval 373"/>
              <p:cNvSpPr>
                <a:spLocks noChangeAspect="1" noChangeArrowheads="1"/>
              </p:cNvSpPr>
              <p:nvPr/>
            </p:nvSpPr>
            <p:spPr bwMode="auto">
              <a:xfrm>
                <a:off x="7022795" y="2653212"/>
                <a:ext cx="886468" cy="883800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Text Box 49"/>
              <p:cNvSpPr txBox="1">
                <a:spLocks noChangeArrowheads="1"/>
              </p:cNvSpPr>
              <p:nvPr/>
            </p:nvSpPr>
            <p:spPr bwMode="auto">
              <a:xfrm>
                <a:off x="7273954" y="2744924"/>
                <a:ext cx="50240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32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00" name="グループ化 99"/>
              <p:cNvGrpSpPr>
                <a:grpSpLocks noChangeAspect="1"/>
              </p:cNvGrpSpPr>
              <p:nvPr/>
            </p:nvGrpSpPr>
            <p:grpSpPr>
              <a:xfrm rot="19222954">
                <a:off x="6328017" y="2018715"/>
                <a:ext cx="842400" cy="842400"/>
                <a:chOff x="5250612" y="2530511"/>
                <a:chExt cx="936000" cy="936000"/>
              </a:xfrm>
            </p:grpSpPr>
            <p:sp>
              <p:nvSpPr>
                <p:cNvPr id="101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12059" y="2834156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4" name="グループ化 103"/>
              <p:cNvGrpSpPr>
                <a:grpSpLocks noChangeAspect="1"/>
              </p:cNvGrpSpPr>
              <p:nvPr/>
            </p:nvGrpSpPr>
            <p:grpSpPr>
              <a:xfrm rot="1622568">
                <a:off x="7813795" y="2098287"/>
                <a:ext cx="842400" cy="842400"/>
                <a:chOff x="5250612" y="2530511"/>
                <a:chExt cx="936000" cy="936000"/>
              </a:xfrm>
            </p:grpSpPr>
            <p:sp>
              <p:nvSpPr>
                <p:cNvPr id="105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51575" y="2866868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3" name="テキスト ボックス 112"/>
            <p:cNvSpPr txBox="1"/>
            <p:nvPr/>
          </p:nvSpPr>
          <p:spPr>
            <a:xfrm>
              <a:off x="6356813" y="4113076"/>
              <a:ext cx="2607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33CC"/>
                  </a:solidFill>
                </a:rPr>
                <a:t>developed two-</a:t>
              </a:r>
              <a:r>
                <a:rPr lang="en-US" altLang="ja-JP" sz="2800" dirty="0" err="1" smtClean="0">
                  <a:solidFill>
                    <a:srgbClr val="0033CC"/>
                  </a:solidFill>
                </a:rPr>
                <a:t>dineutron</a:t>
              </a:r>
              <a:endParaRPr lang="en-US" altLang="ja-JP" sz="2000" dirty="0" smtClean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395537" y="5054809"/>
            <a:ext cx="5436604" cy="1011194"/>
            <a:chOff x="395537" y="5054809"/>
            <a:chExt cx="5436604" cy="1011194"/>
          </a:xfrm>
        </p:grpSpPr>
        <p:sp>
          <p:nvSpPr>
            <p:cNvPr id="115" name="右中かっこ 114"/>
            <p:cNvSpPr/>
            <p:nvPr/>
          </p:nvSpPr>
          <p:spPr>
            <a:xfrm rot="5400000">
              <a:off x="2900629" y="2549717"/>
              <a:ext cx="426419" cy="5436604"/>
            </a:xfrm>
            <a:prstGeom prst="rightBrace">
              <a:avLst>
                <a:gd name="adj1" fmla="val 820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79712" y="5481228"/>
              <a:ext cx="30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the 0</a:t>
              </a:r>
              <a:r>
                <a:rPr kumimoji="1" lang="en-US" altLang="ja-JP" sz="3200" baseline="30000" dirty="0" smtClean="0"/>
                <a:t>+</a:t>
              </a:r>
              <a:r>
                <a:rPr kumimoji="1" lang="en-US" altLang="ja-JP" sz="3200" baseline="-25000" dirty="0" smtClean="0"/>
                <a:t>1 </a:t>
              </a:r>
              <a:r>
                <a:rPr kumimoji="1" lang="en-US" altLang="ja-JP" sz="3200" dirty="0" smtClean="0"/>
                <a:t>state</a:t>
              </a:r>
              <a:endParaRPr kumimoji="1" lang="ja-JP" altLang="en-US" sz="3200" dirty="0" smtClean="0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6192180" y="5054809"/>
            <a:ext cx="3260681" cy="1614551"/>
            <a:chOff x="6264188" y="5054809"/>
            <a:chExt cx="3260681" cy="1614551"/>
          </a:xfrm>
        </p:grpSpPr>
        <p:sp>
          <p:nvSpPr>
            <p:cNvPr id="116" name="右中かっこ 115"/>
            <p:cNvSpPr/>
            <p:nvPr/>
          </p:nvSpPr>
          <p:spPr>
            <a:xfrm rot="5400000">
              <a:off x="7377085" y="3977916"/>
              <a:ext cx="426419" cy="2580205"/>
            </a:xfrm>
            <a:prstGeom prst="rightBrace">
              <a:avLst>
                <a:gd name="adj1" fmla="val 820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264188" y="6038418"/>
              <a:ext cx="3260681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 dirty="0"/>
                <a:t>(Y. </a:t>
              </a:r>
              <a:r>
                <a:rPr lang="en-US" altLang="ja-JP" sz="1400" dirty="0" err="1"/>
                <a:t>Kanada-En’yo</a:t>
              </a:r>
              <a:r>
                <a:rPr lang="en-US" altLang="ja-JP" sz="1400" dirty="0"/>
                <a:t>, PRC </a:t>
              </a:r>
              <a:r>
                <a:rPr lang="en-US" altLang="ja-JP" sz="1400" b="1" dirty="0"/>
                <a:t>76 </a:t>
              </a:r>
              <a:r>
                <a:rPr lang="en-US" altLang="ja-JP" sz="1400" dirty="0"/>
                <a:t>(2007), 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1400" dirty="0"/>
                <a:t> N. </a:t>
              </a:r>
              <a:r>
                <a:rPr lang="en-US" altLang="ja-JP" sz="1400" dirty="0" err="1"/>
                <a:t>Itagaki</a:t>
              </a:r>
              <a:r>
                <a:rPr lang="en-US" altLang="ja-JP" sz="1400" dirty="0"/>
                <a:t> et al. PRC </a:t>
              </a:r>
              <a:r>
                <a:rPr lang="en-US" altLang="ja-JP" sz="1400" b="1" dirty="0"/>
                <a:t>78</a:t>
              </a:r>
              <a:r>
                <a:rPr lang="en-US" altLang="ja-JP" sz="1400" dirty="0"/>
                <a:t> (2008</a:t>
              </a:r>
              <a:r>
                <a:rPr lang="en-US" altLang="ja-JP" sz="1400" dirty="0" smtClean="0"/>
                <a:t>))        </a:t>
              </a:r>
              <a:endParaRPr lang="en-US" altLang="ja-JP" sz="14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408204" y="5445224"/>
              <a:ext cx="2697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the 0</a:t>
              </a:r>
              <a:r>
                <a:rPr kumimoji="1" lang="en-US" altLang="ja-JP" sz="3200" baseline="30000" dirty="0" smtClean="0"/>
                <a:t>+</a:t>
              </a:r>
              <a:r>
                <a:rPr kumimoji="1" lang="en-US" altLang="ja-JP" sz="3200" baseline="-25000" dirty="0" smtClean="0"/>
                <a:t>2 </a:t>
              </a:r>
              <a:r>
                <a:rPr kumimoji="1" lang="en-US" altLang="ja-JP" sz="3200" dirty="0" smtClean="0"/>
                <a:t>state</a:t>
              </a:r>
              <a:endParaRPr kumimoji="1" lang="ja-JP" alt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25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1"/>
    </mc:Choice>
    <mc:Fallback xmlns="">
      <p:transition spd="slow" advTm="55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Framework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"/>
    </mc:Choice>
    <mc:Fallback xmlns="">
      <p:transition spd="slow" advTm="8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7524" y="1340768"/>
            <a:ext cx="882047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In order to describe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He, 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/>
              <a:t>we </a:t>
            </a:r>
            <a:r>
              <a:rPr lang="en-US" altLang="ja-JP" sz="2000" dirty="0"/>
              <a:t>superpose two kinds of wave functions, </a:t>
            </a: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9900"/>
                </a:solidFill>
              </a:rPr>
              <a:t>extended </a:t>
            </a:r>
            <a:r>
              <a:rPr lang="en-US" altLang="ja-JP" sz="2400" baseline="30000" dirty="0">
                <a:solidFill>
                  <a:srgbClr val="009900"/>
                </a:solidFill>
              </a:rPr>
              <a:t>6</a:t>
            </a:r>
            <a:r>
              <a:rPr lang="en-US" altLang="ja-JP" sz="2400" dirty="0">
                <a:solidFill>
                  <a:srgbClr val="009900"/>
                </a:solidFill>
              </a:rPr>
              <a:t>He + 2n cluster wave functions</a:t>
            </a:r>
            <a:endParaRPr lang="en-US" altLang="ja-JP" sz="2000" dirty="0"/>
          </a:p>
          <a:p>
            <a:pPr>
              <a:spcBef>
                <a:spcPct val="50000"/>
              </a:spcBef>
            </a:pPr>
            <a:endParaRPr lang="en-US" altLang="ja-JP" sz="2000" dirty="0" smtClean="0"/>
          </a:p>
          <a:p>
            <a:pPr>
              <a:spcBef>
                <a:spcPct val="50000"/>
              </a:spcBef>
            </a:pPr>
            <a:endParaRPr lang="en-US" altLang="ja-JP" sz="2000" dirty="0" smtClean="0"/>
          </a:p>
          <a:p>
            <a:pPr>
              <a:spcBef>
                <a:spcPct val="50000"/>
              </a:spcBef>
            </a:pPr>
            <a:endParaRPr lang="en-US" altLang="ja-JP" sz="2000" dirty="0"/>
          </a:p>
          <a:p>
            <a:pPr>
              <a:spcBef>
                <a:spcPct val="50000"/>
              </a:spcBef>
            </a:pPr>
            <a:r>
              <a:rPr lang="en-US" altLang="ja-JP" sz="2000" dirty="0" smtClean="0"/>
              <a:t>and 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8</a:t>
            </a:r>
            <a:r>
              <a:rPr lang="en-US" altLang="ja-JP" sz="2400" dirty="0" smtClean="0">
                <a:solidFill>
                  <a:srgbClr val="0000FF"/>
                </a:solidFill>
              </a:rPr>
              <a:t>He </a:t>
            </a:r>
            <a:r>
              <a:rPr lang="en-US" altLang="ja-JP" sz="2400" dirty="0" err="1">
                <a:solidFill>
                  <a:srgbClr val="0000FF"/>
                </a:solidFill>
              </a:rPr>
              <a:t>dineutron</a:t>
            </a:r>
            <a:r>
              <a:rPr lang="en-US" altLang="ja-JP" sz="2400" dirty="0">
                <a:solidFill>
                  <a:srgbClr val="0000FF"/>
                </a:solidFill>
              </a:rPr>
              <a:t> condensate (DC) wave functions.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Description of 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4048" y="4653136"/>
            <a:ext cx="4176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/>
              <a:t>F.K.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and Y. </a:t>
            </a:r>
            <a:r>
              <a:rPr lang="en-US" altLang="ja-JP" sz="1600" dirty="0" err="1" smtClean="0"/>
              <a:t>Kanada-En’yo</a:t>
            </a:r>
            <a:r>
              <a:rPr lang="en-US" altLang="ja-JP" sz="1600" dirty="0" smtClean="0"/>
              <a:t>. PTP </a:t>
            </a:r>
            <a:r>
              <a:rPr lang="en-US" altLang="ja-JP" sz="1600" b="1" dirty="0" smtClean="0"/>
              <a:t>126</a:t>
            </a:r>
            <a:r>
              <a:rPr lang="en-US" altLang="ja-JP" sz="1600" dirty="0" smtClean="0"/>
              <a:t> (2011)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4048" y="2672916"/>
            <a:ext cx="3240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/>
              <a:t>N. </a:t>
            </a:r>
            <a:r>
              <a:rPr lang="en-US" altLang="ja-JP" sz="1600" dirty="0" err="1" smtClean="0"/>
              <a:t>Itagaki</a:t>
            </a:r>
            <a:r>
              <a:rPr lang="en-US" altLang="ja-JP" sz="1600" dirty="0" smtClean="0"/>
              <a:t> et al, PRC </a:t>
            </a:r>
            <a:r>
              <a:rPr lang="en-US" altLang="ja-JP" sz="1600" b="1" dirty="0" smtClean="0"/>
              <a:t>71</a:t>
            </a:r>
            <a:r>
              <a:rPr lang="en-US" altLang="ja-JP" sz="1600" dirty="0" smtClean="0"/>
              <a:t> (2005)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2915816" y="2814961"/>
            <a:ext cx="1249459" cy="1226107"/>
            <a:chOff x="721292" y="1919886"/>
            <a:chExt cx="1784942" cy="1751582"/>
          </a:xfrm>
        </p:grpSpPr>
        <p:sp>
          <p:nvSpPr>
            <p:cNvPr id="13" name="円/楕円 12"/>
            <p:cNvSpPr/>
            <p:nvPr/>
          </p:nvSpPr>
          <p:spPr bwMode="auto">
            <a:xfrm rot="19709146">
              <a:off x="1377848" y="2089426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 bwMode="auto">
            <a:xfrm rot="795545">
              <a:off x="1377849" y="2089427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 bwMode="auto">
            <a:xfrm rot="6304043">
              <a:off x="1358115" y="2092016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 bwMode="auto">
            <a:xfrm rot="4176607">
              <a:off x="1348940" y="2088088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208506" y="2421320"/>
              <a:ext cx="886468" cy="883800"/>
              <a:chOff x="2571735" y="2797228"/>
              <a:chExt cx="886468" cy="883800"/>
            </a:xfrm>
          </p:grpSpPr>
          <p:sp>
            <p:nvSpPr>
              <p:cNvPr id="27" name="Oval 373"/>
              <p:cNvSpPr>
                <a:spLocks noChangeAspect="1" noChangeArrowheads="1"/>
              </p:cNvSpPr>
              <p:nvPr/>
            </p:nvSpPr>
            <p:spPr bwMode="auto">
              <a:xfrm>
                <a:off x="2571735" y="2797228"/>
                <a:ext cx="886468" cy="883800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auto">
              <a:xfrm>
                <a:off x="2782802" y="2916234"/>
                <a:ext cx="502402" cy="571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20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フリーフォーム 18"/>
            <p:cNvSpPr/>
            <p:nvPr/>
          </p:nvSpPr>
          <p:spPr bwMode="auto">
            <a:xfrm rot="6304043">
              <a:off x="1496573" y="2501732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 bwMode="auto">
            <a:xfrm rot="4176607">
              <a:off x="1624366" y="2507636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 bwMode="auto">
            <a:xfrm rot="795545">
              <a:off x="1810272" y="2369332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 bwMode="auto">
            <a:xfrm rot="19709146">
              <a:off x="1798877" y="2196605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 rot="19951772">
              <a:off x="1605852" y="1919886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 rot="19951772">
              <a:off x="1886958" y="3315068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15"/>
            <p:cNvSpPr>
              <a:spLocks noChangeAspect="1" noChangeArrowheads="1"/>
            </p:cNvSpPr>
            <p:nvPr/>
          </p:nvSpPr>
          <p:spPr bwMode="auto">
            <a:xfrm rot="19951772">
              <a:off x="721292" y="2468245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15"/>
            <p:cNvSpPr>
              <a:spLocks noChangeAspect="1" noChangeArrowheads="1"/>
            </p:cNvSpPr>
            <p:nvPr/>
          </p:nvSpPr>
          <p:spPr bwMode="auto">
            <a:xfrm rot="19951772">
              <a:off x="2149834" y="2338982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185446" y="2803316"/>
            <a:ext cx="1226314" cy="1201748"/>
            <a:chOff x="2879812" y="2407272"/>
            <a:chExt cx="1226314" cy="1201748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 rot="20797573">
              <a:off x="3231315" y="2853550"/>
              <a:ext cx="874064" cy="755470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3337183" y="3003339"/>
              <a:ext cx="768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H</a:t>
              </a:r>
              <a:r>
                <a:rPr lang="en-US" altLang="ja-JP" sz="2400" b="1" dirty="0" smtClean="0">
                  <a:solidFill>
                    <a:schemeClr val="bg1"/>
                  </a:solidFill>
                </a:rPr>
                <a:t>e</a:t>
              </a:r>
              <a:endParaRPr lang="en-US" altLang="ja-JP" sz="20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グループ化 34"/>
            <p:cNvGrpSpPr>
              <a:grpSpLocks noChangeAspect="1"/>
            </p:cNvGrpSpPr>
            <p:nvPr/>
          </p:nvGrpSpPr>
          <p:grpSpPr>
            <a:xfrm>
              <a:off x="2879812" y="2407272"/>
              <a:ext cx="589680" cy="589680"/>
              <a:chOff x="5250612" y="2542733"/>
              <a:chExt cx="936000" cy="936000"/>
            </a:xfrm>
          </p:grpSpPr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42733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13745" y="2866868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1151620" y="5002909"/>
            <a:ext cx="1436245" cy="1162395"/>
            <a:chOff x="4726127" y="2378688"/>
            <a:chExt cx="1436245" cy="1162395"/>
          </a:xfrm>
        </p:grpSpPr>
        <p:sp>
          <p:nvSpPr>
            <p:cNvPr id="43" name="Oval 373"/>
            <p:cNvSpPr>
              <a:spLocks noChangeAspect="1" noChangeArrowheads="1"/>
            </p:cNvSpPr>
            <p:nvPr/>
          </p:nvSpPr>
          <p:spPr bwMode="auto">
            <a:xfrm>
              <a:off x="5086530" y="2922423"/>
              <a:ext cx="620528" cy="618660"/>
            </a:xfrm>
            <a:prstGeom prst="ellipse">
              <a:avLst/>
            </a:prstGeom>
            <a:gradFill>
              <a:gsLst>
                <a:gs pos="0">
                  <a:srgbClr val="800080">
                    <a:lumMod val="96000"/>
                    <a:lumOff val="4000"/>
                  </a:srgbClr>
                </a:gs>
                <a:gs pos="76000">
                  <a:srgbClr val="CC00CC">
                    <a:lumMod val="97000"/>
                    <a:lumOff val="3000"/>
                  </a:srgbClr>
                </a:gs>
                <a:gs pos="100000">
                  <a:srgbClr val="FF00FF">
                    <a:lumMod val="87000"/>
                    <a:lumOff val="13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5238542" y="3001023"/>
              <a:ext cx="3516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endParaRPr lang="en-US" altLang="ja-JP" sz="2000" b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grpSp>
          <p:nvGrpSpPr>
            <p:cNvPr id="45" name="グループ化 44"/>
            <p:cNvGrpSpPr>
              <a:grpSpLocks noChangeAspect="1"/>
            </p:cNvGrpSpPr>
            <p:nvPr/>
          </p:nvGrpSpPr>
          <p:grpSpPr>
            <a:xfrm rot="19222954">
              <a:off x="4726127" y="2469169"/>
              <a:ext cx="589680" cy="589680"/>
              <a:chOff x="5250612" y="2530511"/>
              <a:chExt cx="936000" cy="936000"/>
            </a:xfrm>
          </p:grpSpPr>
          <p:sp>
            <p:nvSpPr>
              <p:cNvPr id="50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30511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12059" y="2834156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6" name="グループ化 45"/>
            <p:cNvGrpSpPr>
              <a:grpSpLocks noChangeAspect="1"/>
            </p:cNvGrpSpPr>
            <p:nvPr/>
          </p:nvGrpSpPr>
          <p:grpSpPr>
            <a:xfrm rot="1622568">
              <a:off x="5572692" y="2378688"/>
              <a:ext cx="589680" cy="589680"/>
              <a:chOff x="5250612" y="2530511"/>
              <a:chExt cx="936000" cy="936000"/>
            </a:xfrm>
          </p:grpSpPr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30511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51575" y="2866868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6" name="グループ化 55"/>
          <p:cNvGrpSpPr/>
          <p:nvPr/>
        </p:nvGrpSpPr>
        <p:grpSpPr>
          <a:xfrm>
            <a:off x="3131840" y="4999560"/>
            <a:ext cx="1226314" cy="1201748"/>
            <a:chOff x="2879812" y="2407272"/>
            <a:chExt cx="1226314" cy="1201748"/>
          </a:xfrm>
        </p:grpSpPr>
        <p:sp>
          <p:nvSpPr>
            <p:cNvPr id="57" name="Oval 8"/>
            <p:cNvSpPr>
              <a:spLocks noChangeArrowheads="1"/>
            </p:cNvSpPr>
            <p:nvPr/>
          </p:nvSpPr>
          <p:spPr bwMode="auto">
            <a:xfrm rot="20797573">
              <a:off x="3231315" y="2853550"/>
              <a:ext cx="874064" cy="755470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Text Box 48"/>
            <p:cNvSpPr txBox="1">
              <a:spLocks noChangeArrowheads="1"/>
            </p:cNvSpPr>
            <p:nvPr/>
          </p:nvSpPr>
          <p:spPr bwMode="auto">
            <a:xfrm>
              <a:off x="3337183" y="3003339"/>
              <a:ext cx="768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H</a:t>
              </a:r>
              <a:r>
                <a:rPr lang="en-US" altLang="ja-JP" sz="2400" b="1" dirty="0" smtClean="0">
                  <a:solidFill>
                    <a:schemeClr val="bg1"/>
                  </a:solidFill>
                </a:rPr>
                <a:t>e</a:t>
              </a:r>
              <a:endParaRPr lang="en-US" altLang="ja-JP" sz="20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グループ化 58"/>
            <p:cNvGrpSpPr>
              <a:grpSpLocks noChangeAspect="1"/>
            </p:cNvGrpSpPr>
            <p:nvPr/>
          </p:nvGrpSpPr>
          <p:grpSpPr>
            <a:xfrm>
              <a:off x="2879812" y="2407272"/>
              <a:ext cx="589680" cy="589680"/>
              <a:chOff x="5250612" y="2542733"/>
              <a:chExt cx="936000" cy="936000"/>
            </a:xfrm>
          </p:grpSpPr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42733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1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13745" y="2866868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8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0"/>
    </mc:Choice>
    <mc:Fallback xmlns="">
      <p:transition spd="slow" advTm="325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xtended 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He+2n cluster w.f.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30702" y="1376772"/>
            <a:ext cx="81337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The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 system is composed of </a:t>
            </a:r>
            <a:r>
              <a:rPr lang="en-US" altLang="ja-JP" sz="2200" baseline="30000" dirty="0" smtClean="0"/>
              <a:t>6</a:t>
            </a:r>
            <a:r>
              <a:rPr lang="en-US" altLang="ja-JP" sz="2200" dirty="0" smtClean="0"/>
              <a:t>He(H.O.(0p)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) core                                       and two neutrons around it.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563888" y="3248980"/>
            <a:ext cx="55086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The </a:t>
            </a:r>
            <a:r>
              <a:rPr lang="en-US" altLang="ja-JP" sz="2400" u="sng" dirty="0" smtClean="0"/>
              <a:t>dissociation effect in 2n cluster</a:t>
            </a:r>
            <a:r>
              <a:rPr lang="en-US" altLang="ja-JP" sz="2400" dirty="0" smtClean="0"/>
              <a:t>       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due to the spin-orbit interaction 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can be taken into account.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75556" y="2675464"/>
            <a:ext cx="2510139" cy="2985784"/>
            <a:chOff x="547963" y="2520189"/>
            <a:chExt cx="2510139" cy="2985784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 rot="20797573">
              <a:off x="863588" y="3734576"/>
              <a:ext cx="2194514" cy="1771397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1468455" y="4353200"/>
              <a:ext cx="1123325" cy="584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He</a:t>
              </a:r>
              <a:endParaRPr lang="en-US" altLang="ja-JP" sz="28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1727634" y="2752831"/>
              <a:ext cx="921208" cy="507918"/>
              <a:chOff x="1712241" y="3942427"/>
              <a:chExt cx="767674" cy="423265"/>
            </a:xfrm>
          </p:grpSpPr>
          <p:sp>
            <p:nvSpPr>
              <p:cNvPr id="29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56966" y="3942427"/>
                <a:ext cx="422949" cy="423265"/>
              </a:xfrm>
              <a:prstGeom prst="ellipse">
                <a:avLst/>
              </a:prstGeom>
              <a:solidFill>
                <a:srgbClr val="C9D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876946" y="3942427"/>
                <a:ext cx="422949" cy="423265"/>
              </a:xfrm>
              <a:prstGeom prst="ellipse">
                <a:avLst/>
              </a:prstGeom>
              <a:solidFill>
                <a:srgbClr val="9FB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712241" y="3942427"/>
                <a:ext cx="423265" cy="423265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47" name="直線矢印コネクタ 46"/>
            <p:cNvCxnSpPr/>
            <p:nvPr/>
          </p:nvCxnSpPr>
          <p:spPr>
            <a:xfrm flipV="1">
              <a:off x="1949142" y="2652050"/>
              <a:ext cx="0" cy="56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32"/>
            <p:cNvGrpSpPr/>
            <p:nvPr/>
          </p:nvGrpSpPr>
          <p:grpSpPr>
            <a:xfrm rot="10800000">
              <a:off x="1283636" y="3337887"/>
              <a:ext cx="930219" cy="507918"/>
              <a:chOff x="1712241" y="3960260"/>
              <a:chExt cx="775183" cy="423265"/>
            </a:xfrm>
          </p:grpSpPr>
          <p:sp>
            <p:nvSpPr>
              <p:cNvPr id="34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64475" y="3960260"/>
                <a:ext cx="422949" cy="423265"/>
              </a:xfrm>
              <a:prstGeom prst="ellipse">
                <a:avLst/>
              </a:prstGeom>
              <a:solidFill>
                <a:srgbClr val="C9D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884455" y="3960260"/>
                <a:ext cx="422949" cy="423265"/>
              </a:xfrm>
              <a:prstGeom prst="ellipse">
                <a:avLst/>
              </a:prstGeom>
              <a:solidFill>
                <a:srgbClr val="9FB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712241" y="3960260"/>
                <a:ext cx="423265" cy="423265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51" name="直線矢印コネクタ 50"/>
            <p:cNvCxnSpPr/>
            <p:nvPr/>
          </p:nvCxnSpPr>
          <p:spPr>
            <a:xfrm flipV="1">
              <a:off x="1948237" y="3301883"/>
              <a:ext cx="0" cy="561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>
              <a:spLocks noChangeAspect="1"/>
            </p:cNvSpPr>
            <p:nvPr/>
          </p:nvSpPr>
          <p:spPr bwMode="auto">
            <a:xfrm>
              <a:off x="1264161" y="2636912"/>
              <a:ext cx="1313042" cy="13130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7963" y="2520189"/>
              <a:ext cx="1035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33CC"/>
                  </a:solidFill>
                </a:rPr>
                <a:t>2n*</a:t>
              </a:r>
              <a:endParaRPr kumimoji="1" lang="ja-JP" altLang="en-US" sz="3200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419872" y="5625244"/>
            <a:ext cx="5724719" cy="830997"/>
            <a:chOff x="2195736" y="6162133"/>
            <a:chExt cx="5724719" cy="83099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04213" y="6162133"/>
              <a:ext cx="531624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/>
                <a:t>We mainly describe </a:t>
              </a:r>
              <a:r>
                <a:rPr lang="en-US" altLang="ja-JP" sz="2400" dirty="0" smtClean="0"/>
                <a:t>H.O.(0p</a:t>
              </a:r>
              <a:r>
                <a:rPr lang="en-US" altLang="ja-JP" sz="2400" baseline="-25000" dirty="0" smtClean="0"/>
                <a:t>3/2</a:t>
              </a:r>
              <a:r>
                <a:rPr lang="en-US" altLang="ja-JP" sz="2400" dirty="0" smtClean="0"/>
                <a:t>)</a:t>
              </a:r>
              <a:r>
                <a:rPr lang="en-US" altLang="ja-JP" sz="2400" baseline="30000" dirty="0" smtClean="0"/>
                <a:t>4</a:t>
              </a:r>
              <a:r>
                <a:rPr lang="en-US" altLang="ja-JP" sz="2400" dirty="0" smtClean="0"/>
                <a:t>                                   and one dineutron at </a:t>
              </a:r>
              <a:r>
                <a:rPr lang="en-US" altLang="ja-JP" sz="2400" dirty="0"/>
                <a:t>the surface.</a:t>
              </a:r>
            </a:p>
          </p:txBody>
        </p:sp>
        <p:sp>
          <p:nvSpPr>
            <p:cNvPr id="24" name="AutoShape 117"/>
            <p:cNvSpPr>
              <a:spLocks noChangeArrowheads="1"/>
            </p:cNvSpPr>
            <p:nvPr/>
          </p:nvSpPr>
          <p:spPr bwMode="auto">
            <a:xfrm>
              <a:off x="2195736" y="6234141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1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49"/>
    </mc:Choice>
    <mc:Fallback xmlns="">
      <p:transition spd="slow" advTm="789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 DC wave function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22nd European Conference on Few-Body Problems in Physics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0402" y="1304764"/>
            <a:ext cx="6677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0099"/>
                </a:solidFill>
              </a:rPr>
              <a:t>We assume </a:t>
            </a:r>
            <a:r>
              <a:rPr lang="en-US" altLang="ja-JP" sz="2000" dirty="0">
                <a:solidFill>
                  <a:srgbClr val="000099"/>
                </a:solidFill>
              </a:rPr>
              <a:t>that the </a:t>
            </a:r>
            <a:r>
              <a:rPr lang="en-US" altLang="ja-JP" sz="2000" dirty="0" smtClean="0">
                <a:solidFill>
                  <a:srgbClr val="000099"/>
                </a:solidFill>
              </a:rPr>
              <a:t>system </a:t>
            </a:r>
            <a:r>
              <a:rPr lang="en-US" altLang="ja-JP" sz="2000" dirty="0">
                <a:solidFill>
                  <a:srgbClr val="000099"/>
                </a:solidFill>
              </a:rPr>
              <a:t>is composed of </a:t>
            </a:r>
            <a:r>
              <a:rPr lang="en-US" altLang="ja-JP" sz="2000" dirty="0" smtClean="0">
                <a:solidFill>
                  <a:srgbClr val="000099"/>
                </a:solidFill>
              </a:rPr>
              <a:t>the core                          and one </a:t>
            </a:r>
            <a:r>
              <a:rPr lang="en-US" altLang="ja-JP" sz="2000" smtClean="0">
                <a:solidFill>
                  <a:srgbClr val="000099"/>
                </a:solidFill>
              </a:rPr>
              <a:t>dineutron.</a:t>
            </a:r>
            <a:endParaRPr lang="en-US" altLang="ja-JP" sz="2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36504" y="2798926"/>
            <a:ext cx="4680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One </a:t>
            </a:r>
            <a:r>
              <a:rPr kumimoji="1" lang="en-US" altLang="ja-JP" sz="2200" dirty="0" err="1" smtClean="0"/>
              <a:t>dineutro</a:t>
            </a:r>
            <a:r>
              <a:rPr lang="en-US" altLang="ja-JP" sz="2200" dirty="0" err="1" smtClean="0"/>
              <a:t>n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(spin-singlet 2n)</a:t>
            </a:r>
          </a:p>
          <a:p>
            <a:r>
              <a:rPr kumimoji="1" lang="en-US" altLang="ja-JP" sz="2200" dirty="0" smtClean="0"/>
              <a:t>is distributed around the core</a:t>
            </a:r>
          </a:p>
          <a:p>
            <a:r>
              <a:rPr lang="en-US" altLang="ja-JP" sz="2200" u="sng" dirty="0" smtClean="0"/>
              <a:t>in the S-wave</a:t>
            </a:r>
            <a:r>
              <a:rPr lang="en-US" altLang="ja-JP" sz="2200" dirty="0" smtClean="0"/>
              <a:t>. </a:t>
            </a:r>
          </a:p>
          <a:p>
            <a:endParaRPr kumimoji="1" lang="en-US" altLang="ja-JP" sz="2200" dirty="0"/>
          </a:p>
          <a:p>
            <a:r>
              <a:rPr lang="en-US" altLang="ja-JP" sz="2200" dirty="0" smtClean="0"/>
              <a:t>The DC wave function has </a:t>
            </a:r>
          </a:p>
          <a:p>
            <a:r>
              <a:rPr kumimoji="1" lang="en-US" altLang="ja-JP" sz="2200" dirty="0" smtClean="0"/>
              <a:t>two characteristic parameters,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dineutron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size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b</a:t>
            </a:r>
            <a:r>
              <a:rPr kumimoji="1" lang="en-US" altLang="ja-JP" sz="2400" baseline="-25000" dirty="0" err="1" smtClean="0"/>
              <a:t>n</a:t>
            </a:r>
            <a:r>
              <a:rPr kumimoji="1" lang="en-US" altLang="ja-JP" sz="2400" dirty="0" smtClean="0"/>
              <a:t>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the expansion from the core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.</a:t>
            </a:r>
            <a:endParaRPr kumimoji="1" lang="ja-JP" altLang="en-US" sz="2400" dirty="0" smtClean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-508" y="2384884"/>
            <a:ext cx="4256098" cy="3558009"/>
            <a:chOff x="-36512" y="2535287"/>
            <a:chExt cx="4256098" cy="3558009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879852" y="3155696"/>
              <a:ext cx="2937600" cy="2937600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3851920" y="3607892"/>
              <a:ext cx="3676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latin typeface="Symbol" pitchFamily="18" charset="2"/>
                </a:rPr>
                <a:t>b</a:t>
              </a:r>
              <a:endParaRPr lang="en-US" altLang="ja-JP" sz="2800" baseline="-25000" dirty="0">
                <a:latin typeface="Symbol" pitchFamily="18" charset="2"/>
              </a:endParaRPr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-36512" y="3301824"/>
              <a:ext cx="73533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/>
                <a:t>2b</a:t>
              </a:r>
              <a:r>
                <a:rPr lang="en-US" altLang="ja-JP" sz="2800" baseline="-25000" dirty="0"/>
                <a:t>n</a:t>
              </a:r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>
              <a:off x="611560" y="2982003"/>
              <a:ext cx="0" cy="11189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3887924" y="3155696"/>
              <a:ext cx="0" cy="15187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2" name="グループ化 61"/>
            <p:cNvGrpSpPr>
              <a:grpSpLocks noChangeAspect="1"/>
            </p:cNvGrpSpPr>
            <p:nvPr/>
          </p:nvGrpSpPr>
          <p:grpSpPr>
            <a:xfrm>
              <a:off x="1345616" y="4204675"/>
              <a:ext cx="894240" cy="894240"/>
              <a:chOff x="6346800" y="3834000"/>
              <a:chExt cx="750000" cy="750000"/>
            </a:xfrm>
          </p:grpSpPr>
          <p:sp>
            <p:nvSpPr>
              <p:cNvPr id="63" name="Oval 160"/>
              <p:cNvSpPr>
                <a:spLocks noChangeAspect="1" noChangeArrowheads="1"/>
              </p:cNvSpPr>
              <p:nvPr/>
            </p:nvSpPr>
            <p:spPr bwMode="auto">
              <a:xfrm>
                <a:off x="6346800" y="3834000"/>
                <a:ext cx="750000" cy="750000"/>
              </a:xfrm>
              <a:prstGeom prst="ellipse">
                <a:avLst/>
              </a:prstGeom>
              <a:gradFill>
                <a:gsLst>
                  <a:gs pos="19000">
                    <a:srgbClr val="800080">
                      <a:lumMod val="90000"/>
                      <a:lumOff val="10000"/>
                    </a:srgbClr>
                  </a:gs>
                  <a:gs pos="93000">
                    <a:srgbClr val="FF00FF"/>
                  </a:gs>
                  <a:gs pos="63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4" name="Text Box 49"/>
              <p:cNvSpPr txBox="1">
                <a:spLocks noChangeArrowheads="1"/>
              </p:cNvSpPr>
              <p:nvPr/>
            </p:nvSpPr>
            <p:spPr bwMode="auto">
              <a:xfrm>
                <a:off x="6567799" y="3937409"/>
                <a:ext cx="505638" cy="436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28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2572040" y="4129556"/>
              <a:ext cx="993600" cy="993600"/>
              <a:chOff x="1800472" y="4848663"/>
              <a:chExt cx="828000" cy="828000"/>
            </a:xfrm>
          </p:grpSpPr>
          <p:sp>
            <p:nvSpPr>
              <p:cNvPr id="60" name="Oval 15"/>
              <p:cNvSpPr>
                <a:spLocks noChangeAspect="1" noChangeArrowheads="1"/>
              </p:cNvSpPr>
              <p:nvPr/>
            </p:nvSpPr>
            <p:spPr bwMode="auto">
              <a:xfrm>
                <a:off x="2059087" y="4937213"/>
                <a:ext cx="317449" cy="317449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5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60655" y="5295685"/>
                <a:ext cx="317449" cy="317449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 bwMode="auto">
              <a:xfrm>
                <a:off x="1800472" y="4848663"/>
                <a:ext cx="828000" cy="82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>
              <a:grpSpLocks noChangeAspect="1"/>
            </p:cNvGrpSpPr>
            <p:nvPr/>
          </p:nvGrpSpPr>
          <p:grpSpPr>
            <a:xfrm rot="18085819">
              <a:off x="767126" y="2938802"/>
              <a:ext cx="1123201" cy="1209600"/>
              <a:chOff x="811808" y="3468886"/>
              <a:chExt cx="487362" cy="524851"/>
            </a:xfrm>
          </p:grpSpPr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rot="3514181">
                <a:off x="793063" y="3487631"/>
                <a:ext cx="524851" cy="487362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1113187" y="3721766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839552" y="3614443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364464" y="3543542"/>
              <a:ext cx="957910" cy="11264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1081149" y="3317055"/>
              <a:ext cx="539488" cy="4867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788064" y="3715904"/>
              <a:ext cx="99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33CC"/>
                  </a:solidFill>
                </a:rPr>
                <a:t>2n*</a:t>
              </a:r>
              <a:endParaRPr kumimoji="1" lang="ja-JP" altLang="en-US" sz="2400" dirty="0" smtClean="0">
                <a:solidFill>
                  <a:srgbClr val="0033CC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39552" y="2535287"/>
              <a:ext cx="1577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rgbClr val="0033CC"/>
                  </a:solidFill>
                </a:rPr>
                <a:t>dineutron</a:t>
              </a:r>
              <a:r>
                <a:rPr kumimoji="1" lang="en-US" altLang="ja-JP" sz="2400" dirty="0" smtClean="0">
                  <a:solidFill>
                    <a:srgbClr val="0033CC"/>
                  </a:solidFill>
                </a:rPr>
                <a:t> </a:t>
              </a:r>
              <a:endParaRPr kumimoji="1" lang="ja-JP" altLang="en-US" sz="2400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100139" y="6207695"/>
            <a:ext cx="7288285" cy="461665"/>
            <a:chOff x="2195736" y="6162133"/>
            <a:chExt cx="7288285" cy="461665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2604212" y="6162133"/>
              <a:ext cx="68798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 smtClean="0"/>
                <a:t>We</a:t>
              </a:r>
              <a:r>
                <a:rPr lang="ja-JP" altLang="en-US" sz="2400" dirty="0"/>
                <a:t> </a:t>
              </a:r>
              <a:r>
                <a:rPr lang="en-US" altLang="ja-JP" sz="2400" dirty="0" smtClean="0"/>
                <a:t>describe one- or two- developed dineutrons.</a:t>
              </a:r>
              <a:endParaRPr lang="en-US" altLang="ja-JP" sz="2400" dirty="0"/>
            </a:p>
          </p:txBody>
        </p:sp>
        <p:sp>
          <p:nvSpPr>
            <p:cNvPr id="36" name="AutoShape 117"/>
            <p:cNvSpPr>
              <a:spLocks noChangeArrowheads="1"/>
            </p:cNvSpPr>
            <p:nvPr/>
          </p:nvSpPr>
          <p:spPr bwMode="auto">
            <a:xfrm>
              <a:off x="2195736" y="6234141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36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2"/>
    </mc:Choice>
    <mc:Fallback xmlns="">
      <p:transition spd="slow" advTm="1324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Result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 10th Sep.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22nd European Conference on Few-Body Problems in Physics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0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5"/>
    </mc:Choice>
    <mc:Fallback xmlns="">
      <p:transition spd="slow" advTm="1358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9.1|22.8|1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8.5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オリジナル">
      <a:majorFont>
        <a:latin typeface="Century"/>
        <a:ea typeface="ＭＳ Ｐゴシック"/>
        <a:cs typeface=""/>
      </a:majorFont>
      <a:minorFont>
        <a:latin typeface="Century"/>
        <a:ea typeface="ＭＳ Ｐゴシック"/>
        <a:cs typeface="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 kumimoji="1"/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18612</TotalTime>
  <Words>1460</Words>
  <Application>Microsoft Office PowerPoint</Application>
  <PresentationFormat>画面に合わせる (4:3)</PresentationFormat>
  <Paragraphs>370</Paragraphs>
  <Slides>29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クラリティ</vt:lpstr>
      <vt:lpstr>Dineutron formation and breaking in 8He</vt:lpstr>
      <vt:lpstr>Introduction</vt:lpstr>
      <vt:lpstr>Dineutron correlation</vt:lpstr>
      <vt:lpstr>8He</vt:lpstr>
      <vt:lpstr> Framework</vt:lpstr>
      <vt:lpstr>Description of 8He</vt:lpstr>
      <vt:lpstr>Extended 6He+2n cluster w.f.</vt:lpstr>
      <vt:lpstr>8He DC wave function</vt:lpstr>
      <vt:lpstr> Result</vt:lpstr>
      <vt:lpstr>8He(0+1,2)</vt:lpstr>
      <vt:lpstr>Two-dineutron condensation in 0+2</vt:lpstr>
      <vt:lpstr>Summary</vt:lpstr>
      <vt:lpstr>Summary</vt:lpstr>
      <vt:lpstr>PowerPoint プレゼンテーション</vt:lpstr>
      <vt:lpstr>Description of 8He</vt:lpstr>
      <vt:lpstr>1-DC wave function</vt:lpstr>
      <vt:lpstr>Transformation to relative and c.o.m. w.f.</vt:lpstr>
      <vt:lpstr>Dineutron condensate component</vt:lpstr>
      <vt:lpstr>One-body density</vt:lpstr>
      <vt:lpstr>Hamiltonian</vt:lpstr>
      <vt:lpstr>0+ energy spectra</vt:lpstr>
      <vt:lpstr>R.m.s. radii</vt:lpstr>
      <vt:lpstr>Degree of shell-model component</vt:lpstr>
      <vt:lpstr>Dineutron component in 0+1</vt:lpstr>
      <vt:lpstr>One-dineutron component in 8He(0+1)</vt:lpstr>
      <vt:lpstr>Comparison of 8He(0+1) with 6He(0+1)</vt:lpstr>
      <vt:lpstr>Two-dineutron component in 8He(0+1)</vt:lpstr>
      <vt:lpstr>Dineutron condensation in 0+2</vt:lpstr>
      <vt:lpstr>Two-dineutron condensation in 8He(0+2)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fumiharu</dc:creator>
  <cp:lastModifiedBy>Fumiharu</cp:lastModifiedBy>
  <cp:revision>914</cp:revision>
  <dcterms:created xsi:type="dcterms:W3CDTF">2011-12-30T05:02:25Z</dcterms:created>
  <dcterms:modified xsi:type="dcterms:W3CDTF">2013-09-10T09:13:25Z</dcterms:modified>
</cp:coreProperties>
</file>