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</p:sldMasterIdLst>
  <p:sldIdLst>
    <p:sldId id="256" r:id="rId28"/>
    <p:sldId id="316" r:id="rId29"/>
    <p:sldId id="258" r:id="rId30"/>
    <p:sldId id="260" r:id="rId31"/>
    <p:sldId id="320" r:id="rId32"/>
    <p:sldId id="257" r:id="rId33"/>
    <p:sldId id="259" r:id="rId34"/>
    <p:sldId id="314" r:id="rId35"/>
    <p:sldId id="263" r:id="rId36"/>
    <p:sldId id="275" r:id="rId37"/>
    <p:sldId id="261" r:id="rId38"/>
    <p:sldId id="262" r:id="rId39"/>
    <p:sldId id="264" r:id="rId40"/>
    <p:sldId id="307" r:id="rId41"/>
    <p:sldId id="300" r:id="rId42"/>
    <p:sldId id="302" r:id="rId43"/>
    <p:sldId id="266" r:id="rId44"/>
    <p:sldId id="303" r:id="rId45"/>
    <p:sldId id="268" r:id="rId46"/>
    <p:sldId id="290" r:id="rId47"/>
    <p:sldId id="322" r:id="rId48"/>
    <p:sldId id="265" r:id="rId49"/>
    <p:sldId id="274" r:id="rId50"/>
    <p:sldId id="287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1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1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1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1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18DC02-75C1-4E16-88A4-AF81504908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7CF06E-5E72-4EAE-B875-C6C2EEE406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A4F880-8279-4B46-971F-2D93B80DAE6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9FED97-9B88-4F6F-95A3-432A3C06AD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32852-E207-4CB6-B81B-5A76C193DC4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E2623C-9C10-414D-8324-134D2916E1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B4F5BF-97CF-4510-9E53-1A8084474D1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07A06-A80D-49D8-9148-869E899E16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56EF30-A755-425A-BEC2-B9D17203BB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1F1D7B-85D3-4060-82F5-0ECCFB2043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60276A-998A-4163-A0CD-5C609910896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9BD55D-513C-4871-B138-54A468B515C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6F5FB9-BD76-4B3F-9F47-F79F28BFAA5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D6B55-7C22-4D94-8702-25D80CE732A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DF7690-CC46-44F4-BC1B-3D62D7D0EBB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5F593-D4F7-4798-B30A-ABFA2FFD45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670459-021F-43D0-ACC5-6BCE713FC84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74CB0-43EC-42B4-ABC5-84837E39E3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5309CF-C8FF-46EC-BA53-39A6B50F376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E7FFA-C689-44D1-9C15-917584F318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5BD5E-2053-4963-A7FE-E1734951CD7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7659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59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996B3-B3C4-41CB-9A5C-0AF6A17797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0F3AA-9812-4C08-B883-B2FA9B30A9E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7EED10-DEC1-486C-ADC2-9D9B539ED85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38B2C5-B2AB-4535-82AE-F8072049A4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829DA6-B40B-4B64-9AC9-B931311D10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50C5C7-600B-432A-BB4F-B6D91D8122D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D98C3A-AB7A-4E4D-A39B-19CB68D126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2EE99C-4059-4546-8C48-328CC60F448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777C85-7835-4792-9F8F-47F71E7341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94BEA4-F876-4A5F-B560-422FC5FC49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4A123-832F-4918-8FA1-D4FA42F0695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30583-6DED-4C93-88B0-CB0126B52CF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4F69B7-DDDF-4A29-A075-6A74530B0FF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46EE39-1AFB-4BB6-AD20-B1D9AF36EF7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E6630-8178-47BC-996C-D8762FE38EE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2BF8F2-70A8-48B6-9489-0D3A498438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A4DB2-CB32-40E1-9063-88C0646653E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C900C9-BDFB-49EC-B7F7-C674A8667DC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0ADD2B-4000-4CD5-A325-ED329CED25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F3CB7D-9E45-4AAB-BFBB-636CD32E69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6E145-99CA-4663-A44A-4AFA6BE18B6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9EE30-BA82-41B2-B303-926C6F4901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D0D24F-672E-415D-84FE-E1818514FD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9843AA-8026-49A8-9967-FD2D7429B0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53F4C-4C6B-4F4F-BBAF-7BF905C7BED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FFF276-AF9B-4A3B-853A-A269C670EE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EFDB21-DD82-4E20-B52D-B7C88E6987A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9E59A2-57D0-4B15-9FDE-213F0A49DAA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0C6D3-AEA2-4DD8-926E-1A9D14A9845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33C04B-C1E4-4188-AA51-153739B6F7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57117D-9A85-4833-B769-792EBB7800B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2E9BBF-9CE2-4371-BCD2-684145C846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F22EAE-C85F-4D79-B6F8-7DD402D3C4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1DE4F6-E658-4E71-A7A5-B97A6B73379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DAC8B-2F2B-419F-96EC-174FB26165A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C05BC-7300-44FB-80D4-877AB2441EF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332392-7F45-4985-BB6B-954B751B9E7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5042E8-D47F-425C-886E-CD91C699C1F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9D5317-5CC7-48DB-AF84-B2BE264F1D2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D1570-C1CE-4663-84E5-CD4A5919686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653C8-7E4D-4EAF-8D48-4D34BD6B314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7FF93D-2718-4A60-A49D-5723286ED2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03AD07-191B-4AB7-B4FD-7F6BB04F54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B1CD34-63DB-4C52-AA0F-014D2EB4D3F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7CA8E6-EBAC-4238-B213-143987BE9D7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5DB209-E11A-4387-BF16-D7BBDBFA306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4C69E7-1DE5-4FAA-BE3C-8D23B4DC41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673102-2299-4446-9CD9-A55CC42230A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BAC9F-E0B9-4905-9F1B-E4DD593EB3E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619849-9EDB-4FB6-84DE-F7C751EDD8C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B058D-5FE7-4040-906F-249868F94D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8B4E27-402C-46ED-B872-BAC47C22CAF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604FE8-D59A-41DE-92BF-583B8E4E45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93FC92-1C6B-49AA-B1FE-27D5F62366F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A1D5D-5B9B-46E1-8A99-EA1EC36CDC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6FCA3E-8B57-4CC2-809D-0957539A8BB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53A20C-D695-44D4-883C-BE2BFA1E1B8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05AED4-4090-4875-AA69-9FF7E2F7167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C49C1E-F8BB-4884-B3F7-16D417C916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E8496-E143-44A9-A3FC-C9E48B34764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8948E-EA90-4D6E-B135-0F55EA89334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7659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59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3C0062-FA77-4814-8513-E71BED3510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1CEEB5-72EA-473F-9468-92B30596302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5BA2A4-5FFF-4D17-AA27-0907396607C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F45812-CFA5-4FC2-9E4A-A5B888AC82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D6798C-13EC-4845-B2A6-E364E33A933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0340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3BEECE-CF6B-4C89-908F-3C0E71AD3D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D6FC51-96AD-4700-8298-CAF5472B63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4559AE-8E29-4A19-8974-98CCE62E58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4AA333-F605-4F4B-81C3-F4385E778AA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88A59-BEB1-4CC2-83E6-B6F11652C52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2A70EF-A868-4FF5-8BFF-40D297BB1BE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59A0FC-5D71-4D1E-9032-A45956C8416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84E688-437B-4773-B871-A288084EAF1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E56801-F748-4ED5-8C4F-72DAC1DEB8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60D1AB-F8D4-4398-AB52-BEC67A7419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986C4-06AA-45D3-B094-83441EB757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BFB7F9-F957-4232-B3EB-D144D201A88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2A628E-1011-4A6E-97FD-4979BF6774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4B846A-1B17-405C-908C-48EB6928A93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33AF3B-0C07-4025-A4B1-7264660468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616050-7DFA-4EA4-BAFA-7ACB0316D5F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D8D371-3A9A-4A13-AD3D-030F6EE3F5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8D1618-0B02-4888-976A-DED23DA9A1D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D5AAE3-89FF-4E24-B9FB-EB79308F75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0185E7-33DA-4CA1-80E6-C6F4797F1A6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C3AA6B-58B8-4068-8226-28C2B05537B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E26D27-0CC7-4719-9675-D2BAFB8B4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7030A6-1314-44AD-9E21-9220C7C7918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0C9FD-BE19-47A7-A9C1-3BAE88FFF8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B12AE5-FDEF-4FDF-BADF-16889FA839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A52B6A-F45B-47AF-9F24-1CCC8110E11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313E2B-B981-4C4E-BC46-CD1DCD0218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2E9E07-72F9-42F2-A6A5-85479C3B48C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008CE-C5D5-4104-ADFC-FF85E20568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D63311-6EE4-4294-9DA2-CCE363680A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CF795B-838E-41F5-AD6D-3B40314931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1F264-ED88-4C5C-B097-6C5AB4D44F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2AB5F6-9542-44A0-B9C3-A0B34E6C58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C7D2E9-67A1-4D08-9084-0F3B78A2069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AA6A30-E147-4552-9F91-12A8F809526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AE2008-F6E9-489D-8559-5E649D23F8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158990-2187-45B0-AD50-3C6AE124909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5F07A0-A69B-4FCA-9620-871CFEEB8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94B71-B3F8-4C7E-8C2A-E84917CE98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9DDF73-93FB-4740-A87F-7E81B4AC90F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CCFC1-B95C-4C04-B3C2-88ECE11F818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8167-8A04-4203-AB97-DE2711D661A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D571F5-2124-4976-AFBF-B70B112AAA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442D64-545A-4CB1-A510-5A4D105FF6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7659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59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D331D-47B2-4A9D-90C9-82F6B5BC7F6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A4F88-EC09-49B9-8C5A-DA12DCD98F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01A01A-A280-458B-970D-B5FC28D2296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3C2E17-78F9-474A-92B7-17D3E52B0E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1EDA26-28E0-4751-B9C4-88739117BFA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3A101C-EB22-48E4-B782-6DC8524EE75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C09719-DD0C-475C-B434-306BCAB34A1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1530A7-4ADC-4E4E-9DE6-BFE3807547F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74DEF7-4B28-4469-AD3D-5B2AB35ED33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C6BCAA-89EE-4BEB-8FCF-2DAF19D6C0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7AFBC9-98AB-4D7D-A707-70410C900F9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CD4992-579F-4086-87D1-4FB1EBEC70F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0"/>
            <a:ext cx="8229600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ko-KR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ko-KR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ko-KR" smtClean="0">
                <a:sym typeface="Lucida Grande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7448550" y="6245225"/>
            <a:ext cx="33972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25E2CEA4-0CE6-43EE-B157-6B4E07993C6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681038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81088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38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995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2075"/>
            <a:ext cx="8229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ko-KR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ko-KR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ko-KR" smtClean="0">
                <a:sym typeface="Lucida Grande" charset="0"/>
              </a:rPr>
              <a:t>Fifth level</a:t>
            </a:r>
          </a:p>
        </p:txBody>
      </p:sp>
      <p:sp>
        <p:nvSpPr>
          <p:cNvPr id="20483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72475" y="64293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BB7B0DC3-1031-49FD-B833-9E3BE733F3D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-1588" y="6524625"/>
            <a:ext cx="2906713" cy="2794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altLang="ko-KR" sz="1200">
                <a:solidFill>
                  <a:srgbClr val="009999"/>
                </a:solidFill>
                <a:latin typeface="Comic Sans MS" charset="0"/>
                <a:ea typeface="굴림" charset="-127"/>
                <a:sym typeface="Comic Sans MS" charset="0"/>
              </a:rPr>
              <a:t>APFB 2011, 22-26 August, 2011</a:t>
            </a:r>
          </a:p>
        </p:txBody>
      </p:sp>
      <p:sp>
        <p:nvSpPr>
          <p:cNvPr id="21506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72475" y="64293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6D43FB04-4F3E-4A6F-A2FE-065F11B1876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Comic Sans M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Comic Sans M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Comic Sans MS" charset="0"/>
              </a:rPr>
              <a:t>Second level</a:t>
            </a:r>
          </a:p>
          <a:p>
            <a:pPr lvl="2"/>
            <a:r>
              <a:rPr lang="en-US" altLang="ko-KR" smtClean="0">
                <a:sym typeface="Comic Sans MS" charset="0"/>
              </a:rPr>
              <a:t>Third level</a:t>
            </a:r>
          </a:p>
          <a:p>
            <a:pPr lvl="3"/>
            <a:r>
              <a:rPr lang="en-US" altLang="ko-KR" smtClean="0">
                <a:sym typeface="Comic Sans MS" charset="0"/>
              </a:rPr>
              <a:t>Fourth level</a:t>
            </a:r>
          </a:p>
          <a:p>
            <a:pPr lvl="4"/>
            <a:r>
              <a:rPr lang="en-US" altLang="ko-KR" smtClean="0">
                <a:sym typeface="Comic Sans MS" charset="0"/>
              </a:rPr>
              <a:t>Fifth level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-1588" y="6524625"/>
            <a:ext cx="2500313" cy="2794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altLang="ko-KR" sz="1200">
                <a:solidFill>
                  <a:srgbClr val="009999"/>
                </a:solidFill>
                <a:latin typeface="Comic Sans MS" charset="0"/>
                <a:ea typeface="굴림" charset="-127"/>
                <a:sym typeface="Comic Sans MS" charset="0"/>
              </a:rPr>
              <a:t>NFQCD2010, Feb. 18, 2010</a:t>
            </a:r>
          </a:p>
        </p:txBody>
      </p:sp>
      <p:sp>
        <p:nvSpPr>
          <p:cNvPr id="22532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08988" y="6403975"/>
            <a:ext cx="2778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sym typeface="Comic Sans MS" charset="0"/>
              </a:defRPr>
            </a:lvl1pPr>
          </a:lstStyle>
          <a:p>
            <a:fld id="{583AA585-FB36-4253-AEB9-E9DB83B8C0D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mic Sans M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9pPr>
    </p:titleStyle>
    <p:bodyStyle>
      <a:lvl1pPr algn="ctr" rtl="0" fontAlgn="base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1pPr>
      <a:lvl2pPr marL="4191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2pPr>
      <a:lvl3pPr marL="876300" algn="ctr" rtl="0" fontAlgn="base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57200" y="274638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Comic Sans M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Comic Sans MS" charset="0"/>
              </a:rPr>
              <a:t>Second level</a:t>
            </a:r>
          </a:p>
          <a:p>
            <a:pPr lvl="2"/>
            <a:r>
              <a:rPr lang="en-US" altLang="ko-KR" smtClean="0">
                <a:sym typeface="Comic Sans MS" charset="0"/>
              </a:rPr>
              <a:t>Third level</a:t>
            </a:r>
          </a:p>
          <a:p>
            <a:pPr lvl="3"/>
            <a:r>
              <a:rPr lang="en-US" altLang="ko-KR" smtClean="0">
                <a:sym typeface="Comic Sans MS" charset="0"/>
              </a:rPr>
              <a:t>Fourth level</a:t>
            </a:r>
          </a:p>
          <a:p>
            <a:pPr lvl="4"/>
            <a:r>
              <a:rPr lang="en-US" altLang="ko-KR" smtClean="0">
                <a:sym typeface="Comic Sans MS" charset="0"/>
              </a:rPr>
              <a:t>Fifth level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-1588" y="6524625"/>
            <a:ext cx="2500313" cy="4826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altLang="ko-KR" sz="1200">
                <a:solidFill>
                  <a:srgbClr val="3F691E"/>
                </a:solidFill>
                <a:latin typeface="Comic Sans MS" charset="0"/>
                <a:ea typeface="굴림" charset="-127"/>
                <a:sym typeface="Comic Sans MS" charset="0"/>
              </a:rPr>
              <a:t>APCTP, 24-25 June, 2010</a:t>
            </a:r>
          </a:p>
          <a:p>
            <a:r>
              <a:rPr lang="en-US" altLang="ko-KR" sz="1200">
                <a:solidFill>
                  <a:srgbClr val="3F691E"/>
                </a:solidFill>
                <a:latin typeface="Comic Sans MS" charset="0"/>
                <a:ea typeface="굴림" charset="-127"/>
                <a:sym typeface="Comic Sans MS" charset="0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08988" y="6403975"/>
            <a:ext cx="2778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sym typeface="Comic Sans MS" charset="0"/>
              </a:defRPr>
            </a:lvl1pPr>
          </a:lstStyle>
          <a:p>
            <a:fld id="{53355BC5-15C9-490D-9BEE-4CB7163F5E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mic Sans M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-1588" y="6524625"/>
            <a:ext cx="2500313" cy="2794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altLang="ko-KR" sz="1200">
                <a:solidFill>
                  <a:srgbClr val="009999"/>
                </a:solidFill>
                <a:latin typeface="Comic Sans MS" charset="0"/>
                <a:ea typeface="굴림" charset="-127"/>
                <a:sym typeface="Comic Sans MS" charset="0"/>
              </a:rPr>
              <a:t>TRIUMF, Feb.12, 2013</a:t>
            </a:r>
          </a:p>
        </p:txBody>
      </p:sp>
      <p:sp>
        <p:nvSpPr>
          <p:cNvPr id="25602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72475" y="64293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ACEB32C8-47A0-446F-94CE-43D62E11F71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2075"/>
            <a:ext cx="8229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Lucida Grande" charset="0"/>
              </a:rPr>
              <a:t>Second level</a:t>
            </a:r>
          </a:p>
          <a:p>
            <a:pPr lvl="2"/>
            <a:r>
              <a:rPr lang="en-US" altLang="ko-KR" smtClean="0">
                <a:sym typeface="Lucida Grande" charset="0"/>
              </a:rPr>
              <a:t>Third level</a:t>
            </a:r>
          </a:p>
          <a:p>
            <a:pPr lvl="3"/>
            <a:r>
              <a:rPr lang="en-US" altLang="ko-KR" smtClean="0">
                <a:sym typeface="Lucida Grande" charset="0"/>
              </a:rPr>
              <a:t>Fourth level</a:t>
            </a:r>
          </a:p>
          <a:p>
            <a:pPr lvl="4"/>
            <a:r>
              <a:rPr lang="en-US" altLang="ko-KR" smtClean="0">
                <a:sym typeface="Lucida Grande" charset="0"/>
              </a:rPr>
              <a:t>Fifth level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-1588" y="6524625"/>
            <a:ext cx="2957513" cy="279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altLang="ko-KR" sz="1200">
                <a:solidFill>
                  <a:srgbClr val="009999"/>
                </a:solidFill>
                <a:latin typeface="Comic Sans MS" charset="0"/>
                <a:ea typeface="굴림" charset="-127"/>
                <a:sym typeface="Comic Sans MS" charset="0"/>
              </a:rPr>
              <a:t>TRIUMF, Feb.12, 2013</a:t>
            </a:r>
          </a:p>
        </p:txBody>
      </p:sp>
      <p:sp>
        <p:nvSpPr>
          <p:cNvPr id="26628" name="Text Box 4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72475" y="64293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17410D19-652A-40B2-8BE2-730205EADDE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Gill Sans" charset="0"/>
              </a:rPr>
              <a:t>Second level</a:t>
            </a:r>
          </a:p>
          <a:p>
            <a:pPr lvl="2"/>
            <a:r>
              <a:rPr lang="en-US" altLang="ko-KR" smtClean="0">
                <a:sym typeface="Gill Sans" charset="0"/>
              </a:rPr>
              <a:t>Third level</a:t>
            </a:r>
          </a:p>
          <a:p>
            <a:pPr lvl="3"/>
            <a:r>
              <a:rPr lang="en-US" altLang="ko-KR" smtClean="0">
                <a:sym typeface="Gill Sans" charset="0"/>
              </a:rPr>
              <a:t>Fourth level</a:t>
            </a:r>
          </a:p>
          <a:p>
            <a:pPr lvl="4"/>
            <a:r>
              <a:rPr lang="en-US" altLang="ko-KR" smtClean="0">
                <a:sym typeface="Gill Sans" charset="0"/>
              </a:rPr>
              <a:t>Fifth level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Arial" charset="0"/>
                <a:sym typeface="Arial" charset="0"/>
              </a:defRPr>
            </a:lvl1pPr>
          </a:lstStyle>
          <a:p>
            <a:fld id="{CA77F326-0338-486A-A571-EE90EE2D73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72475" y="64293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51FDF7E0-8540-4AB4-87BB-2AD71A64A92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72475" y="64293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647426A6-97F1-4D80-805A-B01C714F856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372475" y="6429375"/>
            <a:ext cx="314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cs typeface="Lucida Grande" charset="0"/>
                <a:sym typeface="Lucida Grande" charset="0"/>
              </a:defRPr>
            </a:lvl1pPr>
          </a:lstStyle>
          <a:p>
            <a:fld id="{7CD3E670-2632-4D03-BBDE-C875857BB70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2075"/>
            <a:ext cx="8229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Comic Sans M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Comic Sans MS" charset="0"/>
              </a:rPr>
              <a:t>Click to edit Master text styles</a:t>
            </a:r>
          </a:p>
          <a:p>
            <a:pPr lvl="1"/>
            <a:r>
              <a:rPr lang="en-US" altLang="ko-KR" smtClean="0">
                <a:sym typeface="Comic Sans MS" charset="0"/>
              </a:rPr>
              <a:t>Second level</a:t>
            </a:r>
          </a:p>
          <a:p>
            <a:pPr lvl="2"/>
            <a:r>
              <a:rPr lang="en-US" altLang="ko-KR" smtClean="0">
                <a:sym typeface="Comic Sans MS" charset="0"/>
              </a:rPr>
              <a:t>Third level</a:t>
            </a:r>
          </a:p>
          <a:p>
            <a:pPr lvl="3"/>
            <a:r>
              <a:rPr lang="en-US" altLang="ko-KR" smtClean="0">
                <a:sym typeface="Comic Sans MS" charset="0"/>
              </a:rPr>
              <a:t>Fourth level</a:t>
            </a:r>
          </a:p>
          <a:p>
            <a:pPr lvl="4"/>
            <a:r>
              <a:rPr lang="en-US" altLang="ko-KR" smtClean="0">
                <a:sym typeface="Comic Sans MS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08988" y="6403975"/>
            <a:ext cx="2778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sym typeface="Comic Sans MS" charset="0"/>
              </a:defRPr>
            </a:lvl1pPr>
          </a:lstStyle>
          <a:p>
            <a:fld id="{07CCC68D-124D-4083-A475-A5B3E00BFCD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mic Sans M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8408988" y="6403975"/>
            <a:ext cx="2778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굴림" charset="-127"/>
                <a:sym typeface="Comic Sans MS" charset="0"/>
              </a:defRPr>
            </a:lvl1pPr>
          </a:lstStyle>
          <a:p>
            <a:fld id="{C6F5C8A9-79C3-473A-9DE5-D9C1998A51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omic Sans M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ヒラギノ明朝 ProN W3" charset="0"/>
          <a:cs typeface="ヒラギノ明朝 ProN W3" charset="0"/>
          <a:sym typeface="Comic Sans MS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omic Sans M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9.png"/><Relationship Id="rId18" Type="http://schemas.openxmlformats.org/officeDocument/2006/relationships/image" Target="../media/image67.png"/><Relationship Id="rId3" Type="http://schemas.openxmlformats.org/officeDocument/2006/relationships/image" Target="../media/image53.png"/><Relationship Id="rId21" Type="http://schemas.openxmlformats.org/officeDocument/2006/relationships/image" Target="../media/image70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47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81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82.png"/><Relationship Id="rId3" Type="http://schemas.openxmlformats.org/officeDocument/2006/relationships/image" Target="../media/image104.png"/><Relationship Id="rId21" Type="http://schemas.openxmlformats.org/officeDocument/2006/relationships/image" Target="../media/image120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19" Type="http://schemas.openxmlformats.org/officeDocument/2006/relationships/image" Target="../media/image83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3.png"/><Relationship Id="rId4" Type="http://schemas.openxmlformats.org/officeDocument/2006/relationships/image" Target="../media/image3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697038" y="3279775"/>
            <a:ext cx="5727700" cy="1704975"/>
            <a:chOff x="0" y="0"/>
            <a:chExt cx="3608" cy="1073"/>
          </a:xfrm>
        </p:grpSpPr>
        <p:sp>
          <p:nvSpPr>
            <p:cNvPr id="28673" name="Rectangle 1"/>
            <p:cNvSpPr>
              <a:spLocks/>
            </p:cNvSpPr>
            <p:nvPr/>
          </p:nvSpPr>
          <p:spPr bwMode="auto">
            <a:xfrm>
              <a:off x="0" y="0"/>
              <a:ext cx="3608" cy="36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419100" indent="-419100">
                <a:spcBef>
                  <a:spcPts val="1675"/>
                </a:spcBef>
              </a:pPr>
              <a:r>
                <a:rPr lang="en-US" altLang="ko-KR" sz="2800">
                  <a:solidFill>
                    <a:srgbClr val="F3EB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 Bold" charset="0"/>
                  <a:ea typeface="굴림" charset="-127"/>
                  <a:sym typeface="Comic Sans MS Bold" charset="0"/>
                </a:rPr>
                <a:t>Hyun-Chul Kim</a:t>
              </a:r>
            </a:p>
          </p:txBody>
        </p:sp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693" y="449"/>
              <a:ext cx="2150" cy="62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419100" indent="-419100">
                <a:spcBef>
                  <a:spcPts val="575"/>
                </a:spcBef>
              </a:pPr>
              <a:r>
                <a:rPr lang="en-US" altLang="ko-KR" sz="2400">
                  <a:solidFill>
                    <a:srgbClr val="F3EB00"/>
                  </a:solidFill>
                  <a:latin typeface="Comic Sans MS" charset="0"/>
                  <a:ea typeface="굴림" charset="-127"/>
                  <a:sym typeface="Comic Sans MS" charset="0"/>
                </a:rPr>
                <a:t>Department of Physics </a:t>
              </a:r>
              <a:endParaRPr lang="en-US" altLang="ko-KR" sz="2800">
                <a:solidFill>
                  <a:srgbClr val="F3EB00"/>
                </a:solidFill>
                <a:latin typeface="Lucida Grande" charset="0"/>
                <a:ea typeface="굴림" charset="-127"/>
                <a:cs typeface="Lucida Grande" charset="0"/>
                <a:sym typeface="Lucida Grande" charset="0"/>
              </a:endParaRPr>
            </a:p>
            <a:p>
              <a:pPr marL="419100" indent="-419100">
                <a:spcBef>
                  <a:spcPts val="575"/>
                </a:spcBef>
              </a:pPr>
              <a:r>
                <a:rPr lang="en-US" altLang="ko-KR" sz="2400">
                  <a:solidFill>
                    <a:srgbClr val="F3EB00"/>
                  </a:solidFill>
                  <a:latin typeface="Comic Sans MS" charset="0"/>
                  <a:ea typeface="굴림" charset="-127"/>
                  <a:sym typeface="Comic Sans MS" charset="0"/>
                </a:rPr>
                <a:t>Inha University</a:t>
              </a:r>
            </a:p>
          </p:txBody>
        </p:sp>
      </p:grp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363" y="0"/>
            <a:ext cx="2052637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1508125" y="5403850"/>
            <a:ext cx="5969000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ko-KR" sz="1800">
                <a:solidFill>
                  <a:srgbClr val="E6F37D"/>
                </a:solidFill>
                <a:latin typeface="Comic Sans MS Bold" charset="0"/>
                <a:ea typeface="굴림" charset="-127"/>
                <a:sym typeface="Comic Sans MS Bold" charset="0"/>
              </a:rPr>
              <a:t>In collaboration with H.Y. Ryu, A. Hosaka, A. Titov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114300"/>
            <a:ext cx="2146300" cy="1206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/>
          </p:cNvSpPr>
          <p:nvPr/>
        </p:nvSpPr>
        <p:spPr bwMode="auto">
          <a:xfrm>
            <a:off x="215900" y="6305550"/>
            <a:ext cx="4359275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600"/>
              </a:spcBef>
            </a:pPr>
            <a:r>
              <a:rPr lang="en-US" altLang="ko-KR" sz="2400" b="1">
                <a:solidFill>
                  <a:srgbClr val="FFFFFF"/>
                </a:solidFill>
                <a:latin typeface="Times" charset="0"/>
                <a:ea typeface="굴림" charset="-127"/>
                <a:cs typeface="Times" charset="0"/>
                <a:sym typeface="Times" charset="0"/>
              </a:rPr>
              <a:t>EFB 22, Sept. 10, 2013@Kraków</a:t>
            </a:r>
          </a:p>
        </p:txBody>
      </p:sp>
      <p:grpSp>
        <p:nvGrpSpPr>
          <p:cNvPr id="28684" name="Group 12"/>
          <p:cNvGrpSpPr>
            <a:grpSpLocks/>
          </p:cNvGrpSpPr>
          <p:nvPr/>
        </p:nvGrpSpPr>
        <p:grpSpPr bwMode="auto">
          <a:xfrm>
            <a:off x="279400" y="1306513"/>
            <a:ext cx="8420100" cy="1497012"/>
            <a:chOff x="0" y="0"/>
            <a:chExt cx="5304" cy="942"/>
          </a:xfrm>
        </p:grpSpPr>
        <p:grpSp>
          <p:nvGrpSpPr>
            <p:cNvPr id="28682" name="Group 10"/>
            <p:cNvGrpSpPr>
              <a:grpSpLocks/>
            </p:cNvGrpSpPr>
            <p:nvPr/>
          </p:nvGrpSpPr>
          <p:grpSpPr bwMode="auto">
            <a:xfrm>
              <a:off x="0" y="0"/>
              <a:ext cx="5304" cy="942"/>
              <a:chOff x="0" y="0"/>
              <a:chExt cx="5304" cy="942"/>
            </a:xfrm>
          </p:grpSpPr>
          <p:sp>
            <p:nvSpPr>
              <p:cNvPr id="28680" name="Rectangle 8"/>
              <p:cNvSpPr>
                <a:spLocks/>
              </p:cNvSpPr>
              <p:nvPr/>
            </p:nvSpPr>
            <p:spPr bwMode="auto">
              <a:xfrm>
                <a:off x="0" y="0"/>
                <a:ext cx="5304" cy="71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altLang="ko-KR" sz="3600">
                    <a:solidFill>
                      <a:srgbClr val="FFFFFF"/>
                    </a:solidFill>
                    <a:latin typeface="Arial Bold" charset="0"/>
                    <a:ea typeface="굴림" charset="-127"/>
                    <a:cs typeface="Arial Bold" charset="0"/>
                    <a:sym typeface="Arial Bold" charset="0"/>
                  </a:rPr>
                  <a:t>  meson photoproduction with </a:t>
                </a:r>
                <a:br>
                  <a:rPr lang="en-US" altLang="ko-KR" sz="3600">
                    <a:solidFill>
                      <a:srgbClr val="FFFFFF"/>
                    </a:solidFill>
                    <a:latin typeface="Arial Bold" charset="0"/>
                    <a:ea typeface="굴림" charset="-127"/>
                    <a:cs typeface="Arial Bold" charset="0"/>
                    <a:sym typeface="Arial Bold" charset="0"/>
                  </a:rPr>
                </a:br>
                <a:r>
                  <a:rPr lang="en-US" altLang="ko-KR" sz="3600">
                    <a:solidFill>
                      <a:srgbClr val="FFFFFF"/>
                    </a:solidFill>
                    <a:latin typeface="Arial Bold" charset="0"/>
                    <a:ea typeface="굴림" charset="-127"/>
                    <a:cs typeface="Arial Bold" charset="0"/>
                    <a:sym typeface="Arial Bold" charset="0"/>
                  </a:rPr>
                  <a:t>hadron rescattering</a:t>
                </a:r>
              </a:p>
            </p:txBody>
          </p:sp>
          <p:pic>
            <p:nvPicPr>
              <p:cNvPr id="28681" name="Picture 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" y="910"/>
                <a:ext cx="5184" cy="7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  <a:effectLst>
                <a:outerShdw dist="50799" dir="3659997" algn="ctr" rotWithShape="0">
                  <a:schemeClr val="bg2">
                    <a:alpha val="39999"/>
                  </a:schemeClr>
                </a:outerShdw>
              </a:effectLst>
            </p:spPr>
          </p:pic>
        </p:grpSp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2" y="88"/>
              <a:ext cx="160" cy="26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7889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7890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Production Mechanism</a:t>
              </a:r>
            </a:p>
          </p:txBody>
        </p:sp>
      </p:grpSp>
      <p:grpSp>
        <p:nvGrpSpPr>
          <p:cNvPr id="37905" name="Group 17"/>
          <p:cNvGrpSpPr>
            <a:grpSpLocks/>
          </p:cNvGrpSpPr>
          <p:nvPr/>
        </p:nvGrpSpPr>
        <p:grpSpPr bwMode="auto">
          <a:xfrm>
            <a:off x="58738" y="819150"/>
            <a:ext cx="9013825" cy="2608263"/>
            <a:chOff x="0" y="0"/>
            <a:chExt cx="5677" cy="1642"/>
          </a:xfrm>
        </p:grpSpPr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6" y="449"/>
              <a:ext cx="1232" cy="10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5" y="466"/>
              <a:ext cx="1225" cy="103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22"/>
              <a:ext cx="1326" cy="81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08" y="903"/>
              <a:ext cx="142" cy="1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1" y="867"/>
              <a:ext cx="142" cy="14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7897" name="Rectangle 9"/>
            <p:cNvSpPr>
              <a:spLocks/>
            </p:cNvSpPr>
            <p:nvPr/>
          </p:nvSpPr>
          <p:spPr bwMode="auto">
            <a:xfrm>
              <a:off x="2885" y="161"/>
              <a:ext cx="2792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1800">
                  <a:solidFill>
                    <a:schemeClr val="tx1"/>
                  </a:solidFill>
                  <a:ea typeface="굴림" charset="-127"/>
                </a:rPr>
                <a:t>A. Titov et al. PRC </a:t>
              </a:r>
              <a:r>
                <a:rPr lang="en-US" altLang="ko-KR" sz="1800" b="1">
                  <a:solidFill>
                    <a:schemeClr val="tx1"/>
                  </a:solidFill>
                  <a:ea typeface="굴림" charset="-127"/>
                </a:rPr>
                <a:t>60</a:t>
              </a:r>
              <a:r>
                <a:rPr lang="en-US" altLang="ko-KR" sz="1800">
                  <a:solidFill>
                    <a:schemeClr val="tx1"/>
                  </a:solidFill>
                  <a:ea typeface="굴림" charset="-127"/>
                </a:rPr>
                <a:t>, 035205 (1999)</a:t>
              </a:r>
            </a:p>
          </p:txBody>
        </p:sp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23" y="0"/>
              <a:ext cx="2560" cy="25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2400">
                  <a:solidFill>
                    <a:srgbClr val="4D0069"/>
                  </a:solidFill>
                  <a:latin typeface="Arial Bold" charset="0"/>
                  <a:ea typeface="굴림" charset="-127"/>
                  <a:cs typeface="Arial Bold" charset="0"/>
                  <a:sym typeface="Arial Bold" charset="0"/>
                </a:rPr>
                <a:t>Conventional approach</a:t>
              </a:r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2039" y="850"/>
              <a:ext cx="194" cy="24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3283" y="867"/>
              <a:ext cx="300" cy="242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790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879"/>
              <a:ext cx="147" cy="14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902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06" y="855"/>
              <a:ext cx="491" cy="19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7903" name="Rectangle 15"/>
            <p:cNvSpPr>
              <a:spLocks/>
            </p:cNvSpPr>
            <p:nvPr/>
          </p:nvSpPr>
          <p:spPr bwMode="auto">
            <a:xfrm>
              <a:off x="1606" y="1336"/>
              <a:ext cx="884" cy="30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2000">
                  <a:solidFill>
                    <a:schemeClr val="tx1"/>
                  </a:solidFill>
                  <a:latin typeface="Arial" charset="0"/>
                  <a:ea typeface="굴림" charset="-127"/>
                  <a:cs typeface="Arial" charset="0"/>
                  <a:sym typeface="Arial" charset="0"/>
                </a:rPr>
                <a:t>Pomeron</a:t>
              </a:r>
            </a:p>
          </p:txBody>
        </p:sp>
        <p:sp>
          <p:nvSpPr>
            <p:cNvPr id="37904" name="Rectangle 16"/>
            <p:cNvSpPr>
              <a:spLocks/>
            </p:cNvSpPr>
            <p:nvPr/>
          </p:nvSpPr>
          <p:spPr bwMode="auto">
            <a:xfrm>
              <a:off x="3880" y="777"/>
              <a:ext cx="1576" cy="50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l"/>
              <a:r>
                <a:rPr lang="en-US" altLang="ko-KR" sz="2000">
                  <a:solidFill>
                    <a:schemeClr val="tx1"/>
                  </a:solidFill>
                  <a:latin typeface="Arial Italic" charset="0"/>
                  <a:ea typeface="굴림" charset="-127"/>
                  <a:cs typeface="Arial Italic" charset="0"/>
                  <a:sym typeface="Arial Italic" charset="0"/>
                </a:rPr>
                <a:t>t</a:t>
              </a:r>
              <a:r>
                <a:rPr lang="en-US" altLang="ko-KR" sz="2000">
                  <a:solidFill>
                    <a:schemeClr val="tx1"/>
                  </a:solidFill>
                  <a:latin typeface="Arial" charset="0"/>
                  <a:ea typeface="굴림" charset="-127"/>
                  <a:cs typeface="Arial" charset="0"/>
                  <a:sym typeface="Arial" charset="0"/>
                </a:rPr>
                <a:t>-channel </a:t>
              </a:r>
            </a:p>
            <a:p>
              <a:pPr algn="l"/>
              <a:r>
                <a:rPr lang="en-US" altLang="ko-KR" sz="2000">
                  <a:solidFill>
                    <a:schemeClr val="tx1"/>
                  </a:solidFill>
                  <a:latin typeface="Arial" charset="0"/>
                  <a:ea typeface="굴림" charset="-127"/>
                  <a:cs typeface="Arial" charset="0"/>
                  <a:sym typeface="Arial" charset="0"/>
                </a:rPr>
                <a:t>hadron exchange</a:t>
              </a:r>
            </a:p>
          </p:txBody>
        </p:sp>
      </p:grpSp>
      <p:grpSp>
        <p:nvGrpSpPr>
          <p:cNvPr id="37915" name="Group 27"/>
          <p:cNvGrpSpPr>
            <a:grpSpLocks/>
          </p:cNvGrpSpPr>
          <p:nvPr/>
        </p:nvGrpSpPr>
        <p:grpSpPr bwMode="auto">
          <a:xfrm>
            <a:off x="868363" y="4379913"/>
            <a:ext cx="7408862" cy="2033587"/>
            <a:chOff x="0" y="0"/>
            <a:chExt cx="4667" cy="1281"/>
          </a:xfrm>
        </p:grpSpPr>
        <p:grpSp>
          <p:nvGrpSpPr>
            <p:cNvPr id="37908" name="Group 20"/>
            <p:cNvGrpSpPr>
              <a:grpSpLocks/>
            </p:cNvGrpSpPr>
            <p:nvPr/>
          </p:nvGrpSpPr>
          <p:grpSpPr bwMode="auto">
            <a:xfrm>
              <a:off x="2832" y="0"/>
              <a:ext cx="1835" cy="1281"/>
              <a:chOff x="0" y="0"/>
              <a:chExt cx="1834" cy="1281"/>
            </a:xfrm>
          </p:grpSpPr>
          <p:pic>
            <p:nvPicPr>
              <p:cNvPr id="37906" name="Picture 1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60" y="0"/>
                <a:ext cx="1574" cy="12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7907" name="Picture 1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567"/>
                <a:ext cx="138" cy="14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pic>
          <p:nvPicPr>
            <p:cNvPr id="37909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89"/>
              <a:ext cx="153" cy="10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910" name="Picture 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" y="51"/>
              <a:ext cx="1340" cy="113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911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9" y="70"/>
              <a:ext cx="1332" cy="11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7912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20" y="506"/>
              <a:ext cx="153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2822" y="640"/>
              <a:ext cx="17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 rot="10800000" flipH="1">
              <a:off x="2903" y="571"/>
              <a:ext cx="0" cy="15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sp>
        <p:nvSpPr>
          <p:cNvPr id="37916" name="Rectangle 28"/>
          <p:cNvSpPr>
            <a:spLocks/>
          </p:cNvSpPr>
          <p:nvPr/>
        </p:nvSpPr>
        <p:spPr bwMode="auto">
          <a:xfrm>
            <a:off x="0" y="3416300"/>
            <a:ext cx="40640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r>
              <a:rPr lang="en-US" altLang="ko-KR" sz="2400">
                <a:solidFill>
                  <a:srgbClr val="2B4714"/>
                </a:solidFill>
                <a:latin typeface="Arial Bold" charset="0"/>
                <a:ea typeface="굴림" charset="-127"/>
                <a:cs typeface="Arial Bold" charset="0"/>
                <a:sym typeface="Arial Bold" charset="0"/>
              </a:rPr>
              <a:t>Present approach</a:t>
            </a:r>
          </a:p>
        </p:txBody>
      </p:sp>
      <p:sp>
        <p:nvSpPr>
          <p:cNvPr id="37917" name="Rectangle 29"/>
          <p:cNvSpPr>
            <a:spLocks/>
          </p:cNvSpPr>
          <p:nvPr/>
        </p:nvSpPr>
        <p:spPr bwMode="auto">
          <a:xfrm>
            <a:off x="5414963" y="3963988"/>
            <a:ext cx="3454400" cy="48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r>
              <a:rPr lang="en-US" altLang="ko-KR" sz="2000">
                <a:solidFill>
                  <a:srgbClr val="001F67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Rescattering amplitudes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2222500"/>
            <a:ext cx="7143750" cy="368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8914" name="Rectangle 2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8915" name="Rectangle 3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Rescattering equation</a:t>
              </a:r>
            </a:p>
          </p:txBody>
        </p:sp>
      </p:grp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304800" y="889000"/>
            <a:ext cx="2387600" cy="660400"/>
            <a:chOff x="0" y="0"/>
            <a:chExt cx="1504" cy="416"/>
          </a:xfrm>
        </p:grpSpPr>
        <p:sp>
          <p:nvSpPr>
            <p:cNvPr id="38917" name="Rectangle 5"/>
            <p:cNvSpPr>
              <a:spLocks/>
            </p:cNvSpPr>
            <p:nvPr/>
          </p:nvSpPr>
          <p:spPr bwMode="auto">
            <a:xfrm>
              <a:off x="24" y="24"/>
              <a:ext cx="1453" cy="3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ts val="713"/>
                </a:spcBef>
              </a:pPr>
              <a:r>
                <a:rPr lang="en-US" altLang="ko-KR" sz="2600">
                  <a:solidFill>
                    <a:srgbClr val="003DCC"/>
                  </a:solidFill>
                  <a:latin typeface="Comic Sans MS" charset="0"/>
                  <a:ea typeface="굴림" charset="-127"/>
                  <a:sym typeface="Comic Sans MS" charset="0"/>
                </a:rPr>
                <a:t>Hadronic part</a:t>
              </a:r>
            </a:p>
          </p:txBody>
        </p:sp>
        <p:pic>
          <p:nvPicPr>
            <p:cNvPr id="38918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504" cy="33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8925" name="Group 13"/>
          <p:cNvGrpSpPr>
            <a:grpSpLocks/>
          </p:cNvGrpSpPr>
          <p:nvPr/>
        </p:nvGrpSpPr>
        <p:grpSpPr bwMode="auto">
          <a:xfrm>
            <a:off x="2132013" y="2006600"/>
            <a:ext cx="2897187" cy="3119438"/>
            <a:chOff x="0" y="0"/>
            <a:chExt cx="1824" cy="1965"/>
          </a:xfrm>
        </p:grpSpPr>
        <p:pic>
          <p:nvPicPr>
            <p:cNvPr id="3892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837"/>
              <a:ext cx="1332" cy="11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38924" name="Group 12"/>
            <p:cNvGrpSpPr>
              <a:grpSpLocks/>
            </p:cNvGrpSpPr>
            <p:nvPr/>
          </p:nvGrpSpPr>
          <p:grpSpPr bwMode="auto">
            <a:xfrm>
              <a:off x="8" y="0"/>
              <a:ext cx="1816" cy="1952"/>
              <a:chOff x="0" y="0"/>
              <a:chExt cx="1816" cy="1952"/>
            </a:xfrm>
          </p:grpSpPr>
          <p:sp>
            <p:nvSpPr>
              <p:cNvPr id="38921" name="AutoShape 9"/>
              <p:cNvSpPr>
                <a:spLocks/>
              </p:cNvSpPr>
              <p:nvPr/>
            </p:nvSpPr>
            <p:spPr bwMode="auto">
              <a:xfrm>
                <a:off x="424" y="0"/>
                <a:ext cx="1392" cy="512"/>
              </a:xfrm>
              <a:prstGeom prst="roundRect">
                <a:avLst>
                  <a:gd name="adj" fmla="val 23435"/>
                </a:avLst>
              </a:prstGeom>
              <a:noFill/>
              <a:ln w="38100" cap="flat">
                <a:solidFill>
                  <a:srgbClr val="AE00F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3892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710" y="501"/>
                <a:ext cx="387" cy="327"/>
              </a:xfrm>
              <a:prstGeom prst="line">
                <a:avLst/>
              </a:prstGeom>
              <a:noFill/>
              <a:ln w="38100" cap="flat">
                <a:solidFill>
                  <a:srgbClr val="AE00F0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38923" name="Rectangle 11"/>
              <p:cNvSpPr>
                <a:spLocks/>
              </p:cNvSpPr>
              <p:nvPr/>
            </p:nvSpPr>
            <p:spPr bwMode="auto">
              <a:xfrm>
                <a:off x="0" y="840"/>
                <a:ext cx="1312" cy="1112"/>
              </a:xfrm>
              <a:prstGeom prst="rect">
                <a:avLst/>
              </a:prstGeom>
              <a:noFill/>
              <a:ln w="25400" cap="flat">
                <a:solidFill>
                  <a:srgbClr val="AE00F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</p:grpSp>
      <p:grpSp>
        <p:nvGrpSpPr>
          <p:cNvPr id="38932" name="Group 20"/>
          <p:cNvGrpSpPr>
            <a:grpSpLocks/>
          </p:cNvGrpSpPr>
          <p:nvPr/>
        </p:nvGrpSpPr>
        <p:grpSpPr bwMode="auto">
          <a:xfrm>
            <a:off x="4819650" y="2006600"/>
            <a:ext cx="3803650" cy="3340100"/>
            <a:chOff x="0" y="0"/>
            <a:chExt cx="2395" cy="2104"/>
          </a:xfrm>
        </p:grpSpPr>
        <p:pic>
          <p:nvPicPr>
            <p:cNvPr id="3892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238"/>
              <a:ext cx="138" cy="14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38931" name="Group 19"/>
            <p:cNvGrpSpPr>
              <a:grpSpLocks/>
            </p:cNvGrpSpPr>
            <p:nvPr/>
          </p:nvGrpSpPr>
          <p:grpSpPr bwMode="auto">
            <a:xfrm>
              <a:off x="315" y="0"/>
              <a:ext cx="2080" cy="2104"/>
              <a:chOff x="0" y="0"/>
              <a:chExt cx="2080" cy="2104"/>
            </a:xfrm>
          </p:grpSpPr>
          <p:pic>
            <p:nvPicPr>
              <p:cNvPr id="38927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4" y="767"/>
                <a:ext cx="1574" cy="12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38928" name="AutoShape 16"/>
              <p:cNvSpPr>
                <a:spLocks/>
              </p:cNvSpPr>
              <p:nvPr/>
            </p:nvSpPr>
            <p:spPr bwMode="auto">
              <a:xfrm>
                <a:off x="0" y="0"/>
                <a:ext cx="1392" cy="512"/>
              </a:xfrm>
              <a:prstGeom prst="roundRect">
                <a:avLst>
                  <a:gd name="adj" fmla="val 23435"/>
                </a:avLst>
              </a:prstGeom>
              <a:noFill/>
              <a:ln w="25400" cap="flat">
                <a:solidFill>
                  <a:srgbClr val="558E28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rot="10800000">
                <a:off x="722" y="528"/>
                <a:ext cx="290" cy="295"/>
              </a:xfrm>
              <a:prstGeom prst="line">
                <a:avLst/>
              </a:prstGeom>
              <a:noFill/>
              <a:ln w="38100" cap="flat">
                <a:solidFill>
                  <a:srgbClr val="558E28"/>
                </a:solidFill>
                <a:prstDash val="solid"/>
                <a:miter lim="800000"/>
                <a:headEnd type="stealth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38930" name="Rectangle 18"/>
              <p:cNvSpPr>
                <a:spLocks/>
              </p:cNvSpPr>
              <p:nvPr/>
            </p:nvSpPr>
            <p:spPr bwMode="auto">
              <a:xfrm>
                <a:off x="264" y="840"/>
                <a:ext cx="1816" cy="1264"/>
              </a:xfrm>
              <a:prstGeom prst="rect">
                <a:avLst/>
              </a:prstGeom>
              <a:noFill/>
              <a:ln w="25400" cap="flat">
                <a:solidFill>
                  <a:srgbClr val="66B13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</p:grpSp>
      <p:sp>
        <p:nvSpPr>
          <p:cNvPr id="38933" name="Rectangle 21"/>
          <p:cNvSpPr>
            <a:spLocks/>
          </p:cNvSpPr>
          <p:nvPr/>
        </p:nvSpPr>
        <p:spPr bwMode="auto">
          <a:xfrm>
            <a:off x="2946400" y="1485900"/>
            <a:ext cx="5435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713"/>
              </a:spcBef>
            </a:pPr>
            <a:r>
              <a:rPr lang="en-US" altLang="ko-KR" sz="2000" dirty="0" err="1">
                <a:solidFill>
                  <a:srgbClr val="2B4714"/>
                </a:solidFill>
                <a:latin typeface="Arial" pitchFamily="34" charset="0"/>
                <a:ea typeface="굴림" charset="-127"/>
                <a:cs typeface="Arial" pitchFamily="34" charset="0"/>
                <a:sym typeface="Times" charset="0"/>
              </a:rPr>
              <a:t>Blankenbecler</a:t>
            </a:r>
            <a:r>
              <a:rPr lang="en-US" altLang="ko-KR" sz="2000" dirty="0">
                <a:solidFill>
                  <a:srgbClr val="2B4714"/>
                </a:solidFill>
                <a:latin typeface="Arial" pitchFamily="34" charset="0"/>
                <a:ea typeface="굴림" charset="-127"/>
                <a:cs typeface="Arial" pitchFamily="34" charset="0"/>
                <a:sym typeface="Times" charset="0"/>
              </a:rPr>
              <a:t>-Sugar type scattering equation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4826000"/>
            <a:ext cx="8053387" cy="800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9938" name="Rectangle 2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9939" name="Rectangle 3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Rescattering equation</a:t>
              </a:r>
            </a:p>
          </p:txBody>
        </p:sp>
      </p:grp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0" y="836712"/>
            <a:ext cx="7200900" cy="609600"/>
            <a:chOff x="0" y="0"/>
            <a:chExt cx="4536" cy="384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24" y="24"/>
              <a:ext cx="4484" cy="3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ts val="713"/>
                </a:spcBef>
              </a:pPr>
              <a:r>
                <a:rPr lang="en-US" altLang="ko-KR" sz="2400">
                  <a:solidFill>
                    <a:srgbClr val="003DCC"/>
                  </a:solidFill>
                  <a:latin typeface="Comic Sans MS" charset="0"/>
                  <a:ea typeface="굴림" charset="-127"/>
                  <a:sym typeface="Comic Sans MS" charset="0"/>
                </a:rPr>
                <a:t>Rescattering part in a coupled-channel formalism</a:t>
              </a:r>
            </a:p>
          </p:txBody>
        </p:sp>
        <p:pic>
          <p:nvPicPr>
            <p:cNvPr id="39942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536" cy="36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800" y="1433513"/>
            <a:ext cx="4013200" cy="32670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3187700" y="2438400"/>
            <a:ext cx="1917700" cy="3073400"/>
            <a:chOff x="0" y="0"/>
            <a:chExt cx="1208" cy="1936"/>
          </a:xfrm>
        </p:grpSpPr>
        <p:sp>
          <p:nvSpPr>
            <p:cNvPr id="39945" name="AutoShape 9"/>
            <p:cNvSpPr>
              <a:spLocks/>
            </p:cNvSpPr>
            <p:nvPr/>
          </p:nvSpPr>
          <p:spPr bwMode="auto">
            <a:xfrm>
              <a:off x="0" y="0"/>
              <a:ext cx="464" cy="800"/>
            </a:xfrm>
            <a:prstGeom prst="roundRect">
              <a:avLst>
                <a:gd name="adj" fmla="val 25861"/>
              </a:avLst>
            </a:prstGeom>
            <a:noFill/>
            <a:ln w="38100" cap="flat">
              <a:solidFill>
                <a:srgbClr val="0044FE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rot="10800000">
              <a:off x="214" y="809"/>
              <a:ext cx="322" cy="729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ysDot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240" y="1552"/>
              <a:ext cx="968" cy="384"/>
            </a:xfrm>
            <a:prstGeom prst="rect">
              <a:avLst/>
            </a:prstGeom>
            <a:noFill/>
            <a:ln w="38100" cap="flat">
              <a:solidFill>
                <a:srgbClr val="0044FE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4254500" y="2159000"/>
            <a:ext cx="2438400" cy="3365500"/>
            <a:chOff x="0" y="0"/>
            <a:chExt cx="1536" cy="2120"/>
          </a:xfrm>
        </p:grpSpPr>
        <p:sp>
          <p:nvSpPr>
            <p:cNvPr id="39949" name="Rectangle 13"/>
            <p:cNvSpPr>
              <a:spLocks/>
            </p:cNvSpPr>
            <p:nvPr/>
          </p:nvSpPr>
          <p:spPr bwMode="auto">
            <a:xfrm>
              <a:off x="568" y="1728"/>
              <a:ext cx="968" cy="392"/>
            </a:xfrm>
            <a:prstGeom prst="rect">
              <a:avLst/>
            </a:prstGeom>
            <a:noFill/>
            <a:ln w="38100" cap="flat">
              <a:solidFill>
                <a:srgbClr val="D90B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9950" name="Rectangle 14"/>
            <p:cNvSpPr>
              <a:spLocks/>
            </p:cNvSpPr>
            <p:nvPr/>
          </p:nvSpPr>
          <p:spPr bwMode="auto">
            <a:xfrm>
              <a:off x="0" y="0"/>
              <a:ext cx="40" cy="1232"/>
            </a:xfrm>
            <a:prstGeom prst="rect">
              <a:avLst/>
            </a:prstGeom>
            <a:noFill/>
            <a:ln w="38100" cap="flat">
              <a:solidFill>
                <a:srgbClr val="D90B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rot="10800000">
              <a:off x="32" y="912"/>
              <a:ext cx="701" cy="828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ysDot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39956" name="Group 20"/>
          <p:cNvGrpSpPr>
            <a:grpSpLocks/>
          </p:cNvGrpSpPr>
          <p:nvPr/>
        </p:nvGrpSpPr>
        <p:grpSpPr bwMode="auto">
          <a:xfrm>
            <a:off x="4559300" y="2425700"/>
            <a:ext cx="3784600" cy="3098800"/>
            <a:chOff x="0" y="0"/>
            <a:chExt cx="2384" cy="1952"/>
          </a:xfrm>
        </p:grpSpPr>
        <p:sp>
          <p:nvSpPr>
            <p:cNvPr id="39953" name="AutoShape 17"/>
            <p:cNvSpPr>
              <a:spLocks/>
            </p:cNvSpPr>
            <p:nvPr/>
          </p:nvSpPr>
          <p:spPr bwMode="auto">
            <a:xfrm>
              <a:off x="0" y="0"/>
              <a:ext cx="464" cy="800"/>
            </a:xfrm>
            <a:prstGeom prst="roundRect">
              <a:avLst>
                <a:gd name="adj" fmla="val 25861"/>
              </a:avLst>
            </a:prstGeom>
            <a:noFill/>
            <a:ln w="38100" cap="flat">
              <a:solidFill>
                <a:srgbClr val="558E28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rot="10800000">
              <a:off x="424" y="744"/>
              <a:ext cx="1229" cy="790"/>
            </a:xfrm>
            <a:prstGeom prst="line">
              <a:avLst/>
            </a:prstGeom>
            <a:noFill/>
            <a:ln w="38100" cap="flat">
              <a:solidFill>
                <a:srgbClr val="558E28"/>
              </a:solidFill>
              <a:prstDash val="sysDot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9955" name="Rectangle 19"/>
            <p:cNvSpPr>
              <a:spLocks/>
            </p:cNvSpPr>
            <p:nvPr/>
          </p:nvSpPr>
          <p:spPr bwMode="auto">
            <a:xfrm>
              <a:off x="1368" y="1568"/>
              <a:ext cx="1016" cy="384"/>
            </a:xfrm>
            <a:prstGeom prst="rect">
              <a:avLst/>
            </a:prstGeom>
            <a:noFill/>
            <a:ln w="38100" cap="flat">
              <a:solidFill>
                <a:srgbClr val="558E28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40961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0962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Rescattering equation</a:t>
              </a:r>
            </a:p>
          </p:txBody>
        </p:sp>
      </p:grp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-12700" y="787400"/>
            <a:ext cx="7200900" cy="647700"/>
            <a:chOff x="0" y="0"/>
            <a:chExt cx="4536" cy="408"/>
          </a:xfrm>
        </p:grpSpPr>
        <p:sp>
          <p:nvSpPr>
            <p:cNvPr id="40964" name="Rectangle 4"/>
            <p:cNvSpPr>
              <a:spLocks/>
            </p:cNvSpPr>
            <p:nvPr/>
          </p:nvSpPr>
          <p:spPr bwMode="auto">
            <a:xfrm>
              <a:off x="24" y="24"/>
              <a:ext cx="4484" cy="3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ts val="713"/>
                </a:spcBef>
              </a:pPr>
              <a:r>
                <a:rPr lang="en-US" altLang="ko-KR" sz="2400">
                  <a:solidFill>
                    <a:srgbClr val="003DCC"/>
                  </a:solidFill>
                  <a:latin typeface="Comic Sans MS" charset="0"/>
                  <a:ea typeface="굴림" charset="-127"/>
                  <a:sym typeface="Comic Sans MS" charset="0"/>
                </a:rPr>
                <a:t>Rescattering part in a coupled-channel formalism</a:t>
              </a:r>
            </a:p>
          </p:txBody>
        </p:sp>
        <p:pic>
          <p:nvPicPr>
            <p:cNvPr id="40965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536" cy="4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1433513"/>
            <a:ext cx="4013200" cy="32670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/>
          </p:cNvSpPr>
          <p:nvPr/>
        </p:nvSpPr>
        <p:spPr bwMode="auto">
          <a:xfrm>
            <a:off x="139700" y="5410200"/>
            <a:ext cx="8851900" cy="133116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713"/>
              </a:spcBef>
            </a:pP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  <a:sym typeface="Lucida Grande" charset="0"/>
              </a:rPr>
              <a:t>In this work, we will consider only the imaginary part for simplicity, </a:t>
            </a:r>
            <a:b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  <a:sym typeface="Lucida Grande" charset="0"/>
              </a:rPr>
            </a:b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charset="-127"/>
                <a:cs typeface="Arial" pitchFamily="34" charset="0"/>
                <a:sym typeface="Lucida Grande" charset="0"/>
              </a:rPr>
              <a:t>to see the reliability of the present method. The full computation is under way. </a:t>
            </a: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275" y="4432300"/>
            <a:ext cx="3057525" cy="596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41985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1986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Rescattering amplitudes</a:t>
              </a:r>
            </a:p>
          </p:txBody>
        </p:sp>
      </p:grpSp>
      <p:grpSp>
        <p:nvGrpSpPr>
          <p:cNvPr id="42100" name="Group 116"/>
          <p:cNvGrpSpPr>
            <a:grpSpLocks/>
          </p:cNvGrpSpPr>
          <p:nvPr/>
        </p:nvGrpSpPr>
        <p:grpSpPr bwMode="auto">
          <a:xfrm>
            <a:off x="185738" y="819150"/>
            <a:ext cx="8339137" cy="5446713"/>
            <a:chOff x="0" y="0"/>
            <a:chExt cx="5252" cy="3430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642" cy="133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6" y="134"/>
              <a:ext cx="2179" cy="106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2" y="519"/>
              <a:ext cx="1461" cy="15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99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3" y="759"/>
              <a:ext cx="1478" cy="12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42095" name="Group 111"/>
            <p:cNvGrpSpPr>
              <a:grpSpLocks/>
            </p:cNvGrpSpPr>
            <p:nvPr/>
          </p:nvGrpSpPr>
          <p:grpSpPr bwMode="auto">
            <a:xfrm>
              <a:off x="790" y="1514"/>
              <a:ext cx="4451" cy="1916"/>
              <a:chOff x="0" y="0"/>
              <a:chExt cx="4451" cy="1916"/>
            </a:xfrm>
          </p:grpSpPr>
          <p:grpSp>
            <p:nvGrpSpPr>
              <p:cNvPr id="41998" name="Group 14"/>
              <p:cNvGrpSpPr>
                <a:grpSpLocks/>
              </p:cNvGrpSpPr>
              <p:nvPr/>
            </p:nvGrpSpPr>
            <p:grpSpPr bwMode="auto">
              <a:xfrm>
                <a:off x="29" y="27"/>
                <a:ext cx="4365" cy="1884"/>
                <a:chOff x="0" y="0"/>
                <a:chExt cx="4364" cy="1883"/>
              </a:xfrm>
            </p:grpSpPr>
            <p:pic>
              <p:nvPicPr>
                <p:cNvPr id="41992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538" y="1002"/>
                  <a:ext cx="1325" cy="844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993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058" y="1007"/>
                  <a:ext cx="1306" cy="876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994" name="Picture 1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580" y="0"/>
                  <a:ext cx="1222" cy="844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995" name="Picture 1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0" y="969"/>
                  <a:ext cx="1361" cy="905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996" name="Picture 12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5" y="0"/>
                  <a:ext cx="1241" cy="853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997" name="Picture 13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3068" y="20"/>
                  <a:ext cx="1263" cy="833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1999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37" y="780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00" name="Picture 1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9" y="800"/>
                <a:ext cx="95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2001" name="Rectangle 17"/>
              <p:cNvSpPr>
                <a:spLocks/>
              </p:cNvSpPr>
              <p:nvPr/>
            </p:nvSpPr>
            <p:spPr bwMode="auto">
              <a:xfrm>
                <a:off x="86" y="28"/>
                <a:ext cx="86" cy="149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02" name="Rectangle 18"/>
              <p:cNvSpPr>
                <a:spLocks/>
              </p:cNvSpPr>
              <p:nvPr/>
            </p:nvSpPr>
            <p:spPr bwMode="auto">
              <a:xfrm>
                <a:off x="105" y="742"/>
                <a:ext cx="86" cy="149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03" name="Rectangle 19"/>
              <p:cNvSpPr>
                <a:spLocks/>
              </p:cNvSpPr>
              <p:nvPr/>
            </p:nvSpPr>
            <p:spPr bwMode="auto">
              <a:xfrm>
                <a:off x="28" y="1744"/>
                <a:ext cx="86" cy="14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04" name="Rectangle 20"/>
              <p:cNvSpPr>
                <a:spLocks/>
              </p:cNvSpPr>
              <p:nvPr/>
            </p:nvSpPr>
            <p:spPr bwMode="auto">
              <a:xfrm>
                <a:off x="9" y="1001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05" name="Rectangle 21"/>
              <p:cNvSpPr>
                <a:spLocks/>
              </p:cNvSpPr>
              <p:nvPr/>
            </p:nvSpPr>
            <p:spPr bwMode="auto">
              <a:xfrm>
                <a:off x="1303" y="991"/>
                <a:ext cx="86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07" name="Rectangle 23"/>
              <p:cNvSpPr>
                <a:spLocks/>
              </p:cNvSpPr>
              <p:nvPr/>
            </p:nvSpPr>
            <p:spPr bwMode="auto">
              <a:xfrm>
                <a:off x="1571" y="1767"/>
                <a:ext cx="86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08" name="Rectangle 24"/>
              <p:cNvSpPr>
                <a:spLocks/>
              </p:cNvSpPr>
              <p:nvPr/>
            </p:nvSpPr>
            <p:spPr bwMode="auto">
              <a:xfrm>
                <a:off x="1561" y="1010"/>
                <a:ext cx="87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09" name="Rectangle 25"/>
              <p:cNvSpPr>
                <a:spLocks/>
              </p:cNvSpPr>
              <p:nvPr/>
            </p:nvSpPr>
            <p:spPr bwMode="auto">
              <a:xfrm>
                <a:off x="2812" y="1001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1" name="Rectangle 27"/>
              <p:cNvSpPr>
                <a:spLocks/>
              </p:cNvSpPr>
              <p:nvPr/>
            </p:nvSpPr>
            <p:spPr bwMode="auto">
              <a:xfrm>
                <a:off x="3104" y="1796"/>
                <a:ext cx="86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2" name="Rectangle 28"/>
              <p:cNvSpPr>
                <a:spLocks/>
              </p:cNvSpPr>
              <p:nvPr/>
            </p:nvSpPr>
            <p:spPr bwMode="auto">
              <a:xfrm>
                <a:off x="3090" y="1030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3" name="Rectangle 29"/>
              <p:cNvSpPr>
                <a:spLocks/>
              </p:cNvSpPr>
              <p:nvPr/>
            </p:nvSpPr>
            <p:spPr bwMode="auto">
              <a:xfrm>
                <a:off x="4326" y="1049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4" name="Rectangle 30"/>
              <p:cNvSpPr>
                <a:spLocks/>
              </p:cNvSpPr>
              <p:nvPr/>
            </p:nvSpPr>
            <p:spPr bwMode="auto">
              <a:xfrm>
                <a:off x="4249" y="1772"/>
                <a:ext cx="87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5" name="Rectangle 31"/>
              <p:cNvSpPr>
                <a:spLocks/>
              </p:cNvSpPr>
              <p:nvPr/>
            </p:nvSpPr>
            <p:spPr bwMode="auto">
              <a:xfrm>
                <a:off x="4187" y="785"/>
                <a:ext cx="86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6" name="Rectangle 32"/>
              <p:cNvSpPr>
                <a:spLocks/>
              </p:cNvSpPr>
              <p:nvPr/>
            </p:nvSpPr>
            <p:spPr bwMode="auto">
              <a:xfrm>
                <a:off x="4273" y="28"/>
                <a:ext cx="87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7" name="Rectangle 33"/>
              <p:cNvSpPr>
                <a:spLocks/>
              </p:cNvSpPr>
              <p:nvPr/>
            </p:nvSpPr>
            <p:spPr bwMode="auto">
              <a:xfrm>
                <a:off x="3071" y="52"/>
                <a:ext cx="86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8" name="Rectangle 34"/>
              <p:cNvSpPr>
                <a:spLocks/>
              </p:cNvSpPr>
              <p:nvPr/>
            </p:nvSpPr>
            <p:spPr bwMode="auto">
              <a:xfrm>
                <a:off x="3090" y="790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19" name="Rectangle 35"/>
              <p:cNvSpPr>
                <a:spLocks/>
              </p:cNvSpPr>
              <p:nvPr/>
            </p:nvSpPr>
            <p:spPr bwMode="auto">
              <a:xfrm>
                <a:off x="2697" y="785"/>
                <a:ext cx="86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20" name="Rectangle 36"/>
              <p:cNvSpPr>
                <a:spLocks/>
              </p:cNvSpPr>
              <p:nvPr/>
            </p:nvSpPr>
            <p:spPr bwMode="auto">
              <a:xfrm>
                <a:off x="1629" y="780"/>
                <a:ext cx="86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21" name="Rectangle 37"/>
              <p:cNvSpPr>
                <a:spLocks/>
              </p:cNvSpPr>
              <p:nvPr/>
            </p:nvSpPr>
            <p:spPr bwMode="auto">
              <a:xfrm>
                <a:off x="1595" y="19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22" name="Rectangle 38"/>
              <p:cNvSpPr>
                <a:spLocks/>
              </p:cNvSpPr>
              <p:nvPr/>
            </p:nvSpPr>
            <p:spPr bwMode="auto">
              <a:xfrm>
                <a:off x="2754" y="33"/>
                <a:ext cx="87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23" name="Rectangle 39"/>
              <p:cNvSpPr>
                <a:spLocks/>
              </p:cNvSpPr>
              <p:nvPr/>
            </p:nvSpPr>
            <p:spPr bwMode="auto">
              <a:xfrm>
                <a:off x="1264" y="52"/>
                <a:ext cx="87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24" name="Rectangle 40"/>
              <p:cNvSpPr>
                <a:spLocks/>
              </p:cNvSpPr>
              <p:nvPr/>
            </p:nvSpPr>
            <p:spPr bwMode="auto">
              <a:xfrm>
                <a:off x="1183" y="776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25" name="Rectangle 41"/>
              <p:cNvSpPr>
                <a:spLocks/>
              </p:cNvSpPr>
              <p:nvPr/>
            </p:nvSpPr>
            <p:spPr bwMode="auto">
              <a:xfrm>
                <a:off x="632" y="1720"/>
                <a:ext cx="86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pic>
            <p:nvPicPr>
              <p:cNvPr id="42026" name="Picture 4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" y="38"/>
                <a:ext cx="96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27" name="Picture 4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006"/>
                <a:ext cx="95" cy="11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2028" name="Rectangle 44"/>
              <p:cNvSpPr>
                <a:spLocks/>
              </p:cNvSpPr>
              <p:nvPr/>
            </p:nvSpPr>
            <p:spPr bwMode="auto">
              <a:xfrm>
                <a:off x="311" y="1422"/>
                <a:ext cx="86" cy="149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29" name="Rectangle 45"/>
              <p:cNvSpPr>
                <a:spLocks/>
              </p:cNvSpPr>
              <p:nvPr/>
            </p:nvSpPr>
            <p:spPr bwMode="auto">
              <a:xfrm>
                <a:off x="642" y="1149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0" name="Rectangle 46"/>
              <p:cNvSpPr>
                <a:spLocks/>
              </p:cNvSpPr>
              <p:nvPr/>
            </p:nvSpPr>
            <p:spPr bwMode="auto">
              <a:xfrm>
                <a:off x="953" y="1456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1" name="Rectangle 47"/>
              <p:cNvSpPr>
                <a:spLocks/>
              </p:cNvSpPr>
              <p:nvPr/>
            </p:nvSpPr>
            <p:spPr bwMode="auto">
              <a:xfrm>
                <a:off x="2146" y="685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2" name="Rectangle 48"/>
              <p:cNvSpPr>
                <a:spLocks/>
              </p:cNvSpPr>
              <p:nvPr/>
            </p:nvSpPr>
            <p:spPr bwMode="auto">
              <a:xfrm>
                <a:off x="2433" y="426"/>
                <a:ext cx="87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3" name="Rectangle 49"/>
              <p:cNvSpPr>
                <a:spLocks/>
              </p:cNvSpPr>
              <p:nvPr/>
            </p:nvSpPr>
            <p:spPr bwMode="auto">
              <a:xfrm>
                <a:off x="2141" y="153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4" name="Rectangle 50"/>
              <p:cNvSpPr>
                <a:spLocks/>
              </p:cNvSpPr>
              <p:nvPr/>
            </p:nvSpPr>
            <p:spPr bwMode="auto">
              <a:xfrm>
                <a:off x="1873" y="436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5" name="Rectangle 51"/>
              <p:cNvSpPr>
                <a:spLocks/>
              </p:cNvSpPr>
              <p:nvPr/>
            </p:nvSpPr>
            <p:spPr bwMode="auto">
              <a:xfrm>
                <a:off x="953" y="431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pic>
            <p:nvPicPr>
              <p:cNvPr id="42036" name="Picture 5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29" y="455"/>
                <a:ext cx="96" cy="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2037" name="Rectangle 53"/>
              <p:cNvSpPr>
                <a:spLocks/>
              </p:cNvSpPr>
              <p:nvPr/>
            </p:nvSpPr>
            <p:spPr bwMode="auto">
              <a:xfrm>
                <a:off x="642" y="172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8" name="Rectangle 54"/>
              <p:cNvSpPr>
                <a:spLocks/>
              </p:cNvSpPr>
              <p:nvPr/>
            </p:nvSpPr>
            <p:spPr bwMode="auto">
              <a:xfrm>
                <a:off x="364" y="440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39" name="Rectangle 55"/>
              <p:cNvSpPr>
                <a:spLocks/>
              </p:cNvSpPr>
              <p:nvPr/>
            </p:nvSpPr>
            <p:spPr bwMode="auto">
              <a:xfrm>
                <a:off x="632" y="685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40" name="Rectangle 56"/>
              <p:cNvSpPr>
                <a:spLocks/>
              </p:cNvSpPr>
              <p:nvPr/>
            </p:nvSpPr>
            <p:spPr bwMode="auto">
              <a:xfrm>
                <a:off x="3358" y="450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41" name="Rectangle 57"/>
              <p:cNvSpPr>
                <a:spLocks/>
              </p:cNvSpPr>
              <p:nvPr/>
            </p:nvSpPr>
            <p:spPr bwMode="auto">
              <a:xfrm>
                <a:off x="3665" y="177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42" name="Rectangle 58"/>
              <p:cNvSpPr>
                <a:spLocks/>
              </p:cNvSpPr>
              <p:nvPr/>
            </p:nvSpPr>
            <p:spPr bwMode="auto">
              <a:xfrm>
                <a:off x="3957" y="450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43" name="Rectangle 59"/>
              <p:cNvSpPr>
                <a:spLocks/>
              </p:cNvSpPr>
              <p:nvPr/>
            </p:nvSpPr>
            <p:spPr bwMode="auto">
              <a:xfrm>
                <a:off x="3655" y="728"/>
                <a:ext cx="86" cy="9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pic>
            <p:nvPicPr>
              <p:cNvPr id="42044" name="Picture 6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61" y="124"/>
                <a:ext cx="86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45" name="Picture 61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40" y="440"/>
                <a:ext cx="96" cy="8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46" name="Picture 6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30" y="421"/>
                <a:ext cx="96" cy="8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47" name="Picture 6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472" y="431"/>
                <a:ext cx="96" cy="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48" name="Picture 6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329" y="445"/>
                <a:ext cx="87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49" name="Picture 65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957" y="450"/>
                <a:ext cx="105" cy="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0" name="Picture 6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636" y="158"/>
                <a:ext cx="96" cy="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1" name="Picture 67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18" y="1135"/>
                <a:ext cx="95" cy="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2" name="Picture 68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92" y="1456"/>
                <a:ext cx="105" cy="8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3" name="Picture 6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39" y="1422"/>
                <a:ext cx="86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4" name="Picture 7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207" y="790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5" name="Picture 7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274" y="9"/>
                <a:ext cx="96" cy="1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6" name="Picture 7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47" y="52"/>
                <a:ext cx="96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7" name="Picture 7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132" y="143"/>
                <a:ext cx="105" cy="8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8" name="Picture 7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774" y="0"/>
                <a:ext cx="95" cy="1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59" name="Picture 7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52" y="14"/>
                <a:ext cx="95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60" name="Picture 76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302" y="14"/>
                <a:ext cx="96" cy="1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2061" name="Rectangle 77"/>
              <p:cNvSpPr>
                <a:spLocks/>
              </p:cNvSpPr>
              <p:nvPr/>
            </p:nvSpPr>
            <p:spPr bwMode="auto">
              <a:xfrm>
                <a:off x="3679" y="1154"/>
                <a:ext cx="144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62" name="Rectangle 78"/>
              <p:cNvSpPr>
                <a:spLocks/>
              </p:cNvSpPr>
              <p:nvPr/>
            </p:nvSpPr>
            <p:spPr bwMode="auto">
              <a:xfrm>
                <a:off x="3947" y="1442"/>
                <a:ext cx="144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63" name="Rectangle 79"/>
              <p:cNvSpPr>
                <a:spLocks/>
              </p:cNvSpPr>
              <p:nvPr/>
            </p:nvSpPr>
            <p:spPr bwMode="auto">
              <a:xfrm>
                <a:off x="3305" y="1470"/>
                <a:ext cx="144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64" name="Rectangle 80"/>
              <p:cNvSpPr>
                <a:spLocks/>
              </p:cNvSpPr>
              <p:nvPr/>
            </p:nvSpPr>
            <p:spPr bwMode="auto">
              <a:xfrm>
                <a:off x="2165" y="1130"/>
                <a:ext cx="144" cy="106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42065" name="Rectangle 81"/>
              <p:cNvSpPr>
                <a:spLocks/>
              </p:cNvSpPr>
              <p:nvPr/>
            </p:nvSpPr>
            <p:spPr bwMode="auto">
              <a:xfrm>
                <a:off x="2486" y="1418"/>
                <a:ext cx="144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pic>
            <p:nvPicPr>
              <p:cNvPr id="42066" name="Picture 8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812" y="1001"/>
                <a:ext cx="96" cy="1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67" name="Picture 8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42" y="1034"/>
                <a:ext cx="96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68" name="Picture 8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355" y="1006"/>
                <a:ext cx="96" cy="1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69" name="Picture 8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73" y="1801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0" name="Picture 8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75" y="1787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1" name="Picture 87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69" y="1777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2" name="Picture 8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47" y="1015"/>
                <a:ext cx="96" cy="1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3" name="Picture 8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308" y="991"/>
                <a:ext cx="95" cy="158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4" name="Picture 9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247" y="1762"/>
                <a:ext cx="95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5" name="Picture 9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2" y="1791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6" name="Picture 9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8" y="1729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7" name="Picture 9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18" y="699"/>
                <a:ext cx="95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8" name="Picture 9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36" y="694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79" name="Picture 9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641" y="723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0" name="Picture 9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71" y="1782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1" name="Picture 97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141" y="1135"/>
                <a:ext cx="119" cy="9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2" name="Picture 98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453" y="1437"/>
                <a:ext cx="118" cy="9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2083" name="Rectangle 99"/>
              <p:cNvSpPr>
                <a:spLocks/>
              </p:cNvSpPr>
              <p:nvPr/>
            </p:nvSpPr>
            <p:spPr bwMode="auto">
              <a:xfrm>
                <a:off x="1825" y="1432"/>
                <a:ext cx="144" cy="10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endParaRPr lang="en-US" altLang="ko-KR" sz="4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endParaRPr>
              </a:p>
            </p:txBody>
          </p:sp>
          <p:pic>
            <p:nvPicPr>
              <p:cNvPr id="42084" name="Picture 100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54" y="1442"/>
                <a:ext cx="119" cy="9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5" name="Picture 10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962" y="1451"/>
                <a:ext cx="119" cy="9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6" name="Picture 10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353" y="1461"/>
                <a:ext cx="119" cy="9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7" name="Picture 103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674" y="1135"/>
                <a:ext cx="154" cy="9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8" name="Picture 10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2" y="790"/>
                <a:ext cx="95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89" name="Picture 10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30" y="785"/>
                <a:ext cx="96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90" name="Picture 10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21" y="790"/>
                <a:ext cx="95" cy="1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2091" name="Rectangle 107"/>
              <p:cNvSpPr>
                <a:spLocks/>
              </p:cNvSpPr>
              <p:nvPr/>
            </p:nvSpPr>
            <p:spPr bwMode="auto">
              <a:xfrm>
                <a:off x="2050" y="1720"/>
                <a:ext cx="345" cy="14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2092" name="Rectangle 108"/>
              <p:cNvSpPr>
                <a:spLocks/>
              </p:cNvSpPr>
              <p:nvPr/>
            </p:nvSpPr>
            <p:spPr bwMode="auto">
              <a:xfrm>
                <a:off x="3545" y="1739"/>
                <a:ext cx="345" cy="148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pic>
            <p:nvPicPr>
              <p:cNvPr id="42093" name="Picture 109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959" y="1715"/>
                <a:ext cx="470" cy="143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2094" name="Picture 110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468" y="1734"/>
                <a:ext cx="470" cy="14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42096" name="Rectangle 112"/>
            <p:cNvSpPr>
              <a:spLocks/>
            </p:cNvSpPr>
            <p:nvPr/>
          </p:nvSpPr>
          <p:spPr bwMode="auto">
            <a:xfrm>
              <a:off x="2088" y="1128"/>
              <a:ext cx="2077" cy="31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2400" dirty="0">
                  <a:solidFill>
                    <a:srgbClr val="A40800"/>
                  </a:solidFill>
                  <a:latin typeface="Arial" pitchFamily="34" charset="0"/>
                  <a:ea typeface="굴림" charset="-127"/>
                  <a:cs typeface="Arial" pitchFamily="34" charset="0"/>
                  <a:sym typeface="Times" charset="0"/>
                </a:rPr>
                <a:t>Most important term</a:t>
              </a:r>
            </a:p>
          </p:txBody>
        </p:sp>
        <p:sp>
          <p:nvSpPr>
            <p:cNvPr id="42097" name="Rectangle 113"/>
            <p:cNvSpPr>
              <a:spLocks/>
            </p:cNvSpPr>
            <p:nvPr/>
          </p:nvSpPr>
          <p:spPr bwMode="auto">
            <a:xfrm>
              <a:off x="1600" y="444"/>
              <a:ext cx="259" cy="45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4000">
                  <a:solidFill>
                    <a:schemeClr val="tx1"/>
                  </a:solidFill>
                  <a:ea typeface="굴림" charset="-127"/>
                </a:rPr>
                <a:t>=</a:t>
              </a:r>
            </a:p>
          </p:txBody>
        </p:sp>
        <p:sp>
          <p:nvSpPr>
            <p:cNvPr id="42098" name="Rectangle 114"/>
            <p:cNvSpPr>
              <a:spLocks/>
            </p:cNvSpPr>
            <p:nvPr/>
          </p:nvSpPr>
          <p:spPr bwMode="auto">
            <a:xfrm>
              <a:off x="165" y="2198"/>
              <a:ext cx="259" cy="45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4000">
                  <a:solidFill>
                    <a:schemeClr val="tx1"/>
                  </a:solidFill>
                  <a:ea typeface="굴림" charset="-127"/>
                </a:rPr>
                <a:t>+</a:t>
              </a:r>
            </a:p>
          </p:txBody>
        </p:sp>
        <p:sp>
          <p:nvSpPr>
            <p:cNvPr id="42099" name="Rectangle 115"/>
            <p:cNvSpPr>
              <a:spLocks/>
            </p:cNvSpPr>
            <p:nvPr/>
          </p:nvSpPr>
          <p:spPr bwMode="auto">
            <a:xfrm>
              <a:off x="1899" y="72"/>
              <a:ext cx="3353" cy="1324"/>
            </a:xfrm>
            <a:prstGeom prst="rect">
              <a:avLst/>
            </a:pr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43009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3010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Numerical results</a:t>
              </a:r>
            </a:p>
          </p:txBody>
        </p:sp>
      </p:grp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1273175"/>
            <a:ext cx="7251700" cy="48434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252663" y="5283200"/>
            <a:ext cx="3790950" cy="971550"/>
            <a:chOff x="0" y="0"/>
            <a:chExt cx="2388" cy="612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H="1">
              <a:off x="740" y="56"/>
              <a:ext cx="661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182" y="0"/>
              <a:ext cx="566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3015" name="Rectangle 7"/>
            <p:cNvSpPr>
              <a:spLocks/>
            </p:cNvSpPr>
            <p:nvPr/>
          </p:nvSpPr>
          <p:spPr bwMode="auto">
            <a:xfrm>
              <a:off x="0" y="116"/>
              <a:ext cx="738" cy="28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en-US" altLang="ko-KR" sz="2400">
                  <a:solidFill>
                    <a:srgbClr val="FF0000"/>
                  </a:solidFill>
                  <a:ea typeface="굴림" charset="-127"/>
                </a:rPr>
                <a:t>Hadrons</a:t>
              </a:r>
            </a:p>
          </p:txBody>
        </p:sp>
        <p:sp>
          <p:nvSpPr>
            <p:cNvPr id="43016" name="Rectangle 8"/>
            <p:cNvSpPr>
              <a:spLocks/>
            </p:cNvSpPr>
            <p:nvPr/>
          </p:nvSpPr>
          <p:spPr bwMode="auto">
            <a:xfrm>
              <a:off x="718" y="324"/>
              <a:ext cx="1670" cy="28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en-US" altLang="ko-KR" sz="2400">
                  <a:solidFill>
                    <a:srgbClr val="FF0000"/>
                  </a:solidFill>
                  <a:ea typeface="굴림" charset="-127"/>
                </a:rPr>
                <a:t>Hadrons + Pomeron</a:t>
              </a:r>
            </a:p>
          </p:txBody>
        </p:sp>
      </p:grpSp>
      <p:grpSp>
        <p:nvGrpSpPr>
          <p:cNvPr id="43022" name="Group 14"/>
          <p:cNvGrpSpPr>
            <a:grpSpLocks/>
          </p:cNvGrpSpPr>
          <p:nvPr/>
        </p:nvGrpSpPr>
        <p:grpSpPr bwMode="auto">
          <a:xfrm>
            <a:off x="812800" y="1847850"/>
            <a:ext cx="4178300" cy="5006975"/>
            <a:chOff x="0" y="0"/>
            <a:chExt cx="2632" cy="3153"/>
          </a:xfrm>
        </p:grpSpPr>
        <p:sp>
          <p:nvSpPr>
            <p:cNvPr id="43018" name="Oval 10"/>
            <p:cNvSpPr>
              <a:spLocks/>
            </p:cNvSpPr>
            <p:nvPr/>
          </p:nvSpPr>
          <p:spPr bwMode="auto">
            <a:xfrm>
              <a:off x="1118" y="0"/>
              <a:ext cx="963" cy="579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430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35"/>
              <a:ext cx="2632" cy="241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H="1">
              <a:off x="203" y="184"/>
              <a:ext cx="940" cy="62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2092" y="285"/>
              <a:ext cx="503" cy="552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44033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4034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Differential Cross Sections</a:t>
              </a:r>
            </a:p>
          </p:txBody>
        </p:sp>
      </p:grp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20638" y="1162050"/>
            <a:ext cx="9096375" cy="4533900"/>
            <a:chOff x="0" y="0"/>
            <a:chExt cx="5729" cy="2856"/>
          </a:xfrm>
        </p:grpSpPr>
        <p:grpSp>
          <p:nvGrpSpPr>
            <p:cNvPr id="44038" name="Group 6"/>
            <p:cNvGrpSpPr>
              <a:grpSpLocks/>
            </p:cNvGrpSpPr>
            <p:nvPr/>
          </p:nvGrpSpPr>
          <p:grpSpPr bwMode="auto">
            <a:xfrm>
              <a:off x="0" y="0"/>
              <a:ext cx="3039" cy="2856"/>
              <a:chOff x="0" y="0"/>
              <a:chExt cx="3039" cy="2856"/>
            </a:xfrm>
          </p:grpSpPr>
          <p:pic>
            <p:nvPicPr>
              <p:cNvPr id="4403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873" cy="285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4037" name="Rectangle 5"/>
              <p:cNvSpPr>
                <a:spLocks/>
              </p:cNvSpPr>
              <p:nvPr/>
            </p:nvSpPr>
            <p:spPr bwMode="auto">
              <a:xfrm>
                <a:off x="2743" y="81"/>
                <a:ext cx="296" cy="154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7" y="214"/>
              <a:ext cx="872" cy="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44040" name="Rectangle 8"/>
            <p:cNvSpPr>
              <a:spLocks/>
            </p:cNvSpPr>
            <p:nvPr/>
          </p:nvSpPr>
          <p:spPr bwMode="auto">
            <a:xfrm>
              <a:off x="2817" y="81"/>
              <a:ext cx="2912" cy="8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pPr algn="just"/>
              <a:r>
                <a:rPr lang="en-US" altLang="ko-KR" sz="2000">
                  <a:solidFill>
                    <a:schemeClr val="tx1"/>
                  </a:solidFill>
                  <a:latin typeface="Comic Sans MS" charset="0"/>
                  <a:ea typeface="굴림" charset="-127"/>
                  <a:sym typeface="Comic Sans MS" charset="0"/>
                </a:rPr>
                <a:t>No Pomeron contribution (E = 2 GeV). </a:t>
              </a:r>
              <a:br>
                <a:rPr lang="en-US" altLang="ko-KR" sz="2000">
                  <a:solidFill>
                    <a:schemeClr val="tx1"/>
                  </a:solidFill>
                  <a:latin typeface="Comic Sans MS" charset="0"/>
                  <a:ea typeface="굴림" charset="-127"/>
                  <a:sym typeface="Comic Sans MS" charset="0"/>
                </a:rPr>
              </a:br>
              <a:r>
                <a:rPr lang="en-US" altLang="ko-KR" sz="2000">
                  <a:solidFill>
                    <a:schemeClr val="tx1"/>
                  </a:solidFill>
                  <a:latin typeface="Comic Sans MS" charset="0"/>
                  <a:ea typeface="굴림" charset="-127"/>
                  <a:sym typeface="Comic Sans MS" charset="0"/>
                </a:rPr>
                <a:t>Hadronic process can explain the angular distribution.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45057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5058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Differential cross sections</a:t>
              </a:r>
            </a:p>
          </p:txBody>
        </p:sp>
      </p:grp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077913"/>
            <a:ext cx="7053263" cy="5029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/>
          </p:cNvSpPr>
          <p:nvPr/>
        </p:nvSpPr>
        <p:spPr bwMode="auto">
          <a:xfrm>
            <a:off x="4660900" y="6350000"/>
            <a:ext cx="3810000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>
              <a:spcBef>
                <a:spcPts val="713"/>
              </a:spcBef>
              <a:buSzPct val="125000"/>
              <a:buFont typeface="Arial" charset="0"/>
              <a:buChar char="•"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Mibe et al. PRL, </a:t>
            </a:r>
            <a:r>
              <a:rPr lang="en-US" altLang="ko-KR" sz="1800">
                <a:solidFill>
                  <a:schemeClr val="tx1"/>
                </a:solidFill>
                <a:latin typeface="Arial Bold" charset="0"/>
                <a:ea typeface="굴림" charset="-127"/>
                <a:cs typeface="Arial Bold" charset="0"/>
                <a:sym typeface="Arial Bold" charset="0"/>
              </a:rPr>
              <a:t>95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, 182001  (2005)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46081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Spin-density matrices</a:t>
              </a: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41313" y="1120775"/>
            <a:ext cx="8250237" cy="5040313"/>
            <a:chOff x="341313" y="1120775"/>
            <a:chExt cx="8250237" cy="5040313"/>
          </a:xfrm>
        </p:grpSpPr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341313" y="1120775"/>
              <a:ext cx="4521200" cy="3119438"/>
              <a:chOff x="0" y="0"/>
              <a:chExt cx="2848" cy="1965"/>
            </a:xfrm>
          </p:grpSpPr>
          <p:pic>
            <p:nvPicPr>
              <p:cNvPr id="4608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804" cy="163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608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" y="1678"/>
                <a:ext cx="1319" cy="28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46086" name="Rectangle 6"/>
              <p:cNvSpPr>
                <a:spLocks/>
              </p:cNvSpPr>
              <p:nvPr/>
            </p:nvSpPr>
            <p:spPr bwMode="auto">
              <a:xfrm>
                <a:off x="2694" y="884"/>
                <a:ext cx="154" cy="15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6087" name="Rectangle 7"/>
              <p:cNvSpPr>
                <a:spLocks/>
              </p:cNvSpPr>
              <p:nvPr/>
            </p:nvSpPr>
            <p:spPr bwMode="auto">
              <a:xfrm>
                <a:off x="2603" y="1295"/>
                <a:ext cx="154" cy="15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6088" name="Rectangle 8"/>
              <p:cNvSpPr>
                <a:spLocks/>
              </p:cNvSpPr>
              <p:nvPr/>
            </p:nvSpPr>
            <p:spPr bwMode="auto">
              <a:xfrm>
                <a:off x="1450" y="1804"/>
                <a:ext cx="154" cy="1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6089" name="Rectangle 9"/>
              <p:cNvSpPr>
                <a:spLocks/>
              </p:cNvSpPr>
              <p:nvPr/>
            </p:nvSpPr>
            <p:spPr bwMode="auto">
              <a:xfrm>
                <a:off x="2471" y="131"/>
                <a:ext cx="155" cy="1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46090" name="Rectangle 10"/>
              <p:cNvSpPr>
                <a:spLocks/>
              </p:cNvSpPr>
              <p:nvPr/>
            </p:nvSpPr>
            <p:spPr bwMode="auto">
              <a:xfrm>
                <a:off x="2551" y="513"/>
                <a:ext cx="155" cy="15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 flipH="1">
              <a:off x="654050" y="4271963"/>
              <a:ext cx="7588250" cy="0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 rot="10800000" flipH="1">
              <a:off x="5245100" y="4548188"/>
              <a:ext cx="0" cy="1539875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6094" name="AutoShape 14"/>
            <p:cNvSpPr>
              <a:spLocks/>
            </p:cNvSpPr>
            <p:nvPr/>
          </p:nvSpPr>
          <p:spPr bwMode="auto">
            <a:xfrm>
              <a:off x="8364538" y="4708525"/>
              <a:ext cx="209550" cy="80327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4609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0388" y="4594225"/>
              <a:ext cx="2722562" cy="50641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 rot="10800000" flipH="1">
              <a:off x="4714875" y="1285875"/>
              <a:ext cx="0" cy="2713038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0538" y="5257800"/>
              <a:ext cx="2847975" cy="51593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609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37113" y="1390650"/>
              <a:ext cx="3754437" cy="241776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6099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4350" y="4464050"/>
              <a:ext cx="4584700" cy="46196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6100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9575" y="5065713"/>
              <a:ext cx="4637087" cy="28892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6101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7038" y="5564188"/>
              <a:ext cx="4564062" cy="25241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46103" name="Rectangle 23"/>
            <p:cNvSpPr>
              <a:spLocks/>
            </p:cNvSpPr>
            <p:nvPr/>
          </p:nvSpPr>
          <p:spPr bwMode="auto">
            <a:xfrm>
              <a:off x="1403350" y="5805488"/>
              <a:ext cx="39878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2000" dirty="0" smtClean="0">
                  <a:solidFill>
                    <a:srgbClr val="FF0000"/>
                  </a:solidFill>
                  <a:ea typeface="굴림" charset="-127"/>
                </a:rPr>
                <a:t> </a:t>
              </a:r>
              <a:endParaRPr lang="en-US" altLang="ko-KR" sz="2000" dirty="0">
                <a:solidFill>
                  <a:srgbClr val="FF0000"/>
                </a:solidFill>
                <a:ea typeface="굴림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1691680" y="5904000"/>
              <a:ext cx="1224136" cy="244475"/>
              <a:chOff x="1691680" y="5904000"/>
              <a:chExt cx="1224136" cy="244475"/>
            </a:xfrm>
          </p:grpSpPr>
          <p:pic>
            <p:nvPicPr>
              <p:cNvPr id="46102" name="Picture 2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691680" y="5904000"/>
                <a:ext cx="314325" cy="24447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6104" name="Picture 24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123728" y="5913954"/>
                <a:ext cx="792088" cy="20995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47105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7106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Spin-density matrices</a:t>
              </a:r>
            </a:p>
          </p:txBody>
        </p:sp>
      </p:grp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887413"/>
            <a:ext cx="6894513" cy="54117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/>
          </p:cNvSpPr>
          <p:nvPr/>
        </p:nvSpPr>
        <p:spPr bwMode="auto">
          <a:xfrm>
            <a:off x="5468938" y="2870200"/>
            <a:ext cx="3606800" cy="876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713"/>
              </a:spcBef>
            </a:pPr>
            <a:r>
              <a:rPr lang="en-US" altLang="ko-KR" sz="1800" dirty="0">
                <a:solidFill>
                  <a:srgbClr val="001445"/>
                </a:solidFill>
                <a:latin typeface="Arial" pitchFamily="34" charset="0"/>
                <a:ea typeface="굴림" charset="-127"/>
                <a:cs typeface="Arial" pitchFamily="34" charset="0"/>
                <a:sym typeface="Lucida Grande" charset="0"/>
              </a:rPr>
              <a:t>In general, spin-density matrices near the threshold region are well described. 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596900" y="901700"/>
            <a:ext cx="4838700" cy="3314700"/>
            <a:chOff x="0" y="0"/>
            <a:chExt cx="3048" cy="2088"/>
          </a:xfrm>
        </p:grpSpPr>
        <p:sp>
          <p:nvSpPr>
            <p:cNvPr id="47110" name="Rectangle 6"/>
            <p:cNvSpPr>
              <a:spLocks/>
            </p:cNvSpPr>
            <p:nvPr/>
          </p:nvSpPr>
          <p:spPr bwMode="auto">
            <a:xfrm>
              <a:off x="1024" y="0"/>
              <a:ext cx="2024" cy="1040"/>
            </a:xfrm>
            <a:prstGeom prst="rect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7111" name="Rectangle 7"/>
            <p:cNvSpPr>
              <a:spLocks/>
            </p:cNvSpPr>
            <p:nvPr/>
          </p:nvSpPr>
          <p:spPr bwMode="auto">
            <a:xfrm>
              <a:off x="0" y="1048"/>
              <a:ext cx="1032" cy="1040"/>
            </a:xfrm>
            <a:prstGeom prst="rect">
              <a:avLst/>
            </a:prstGeom>
            <a:noFill/>
            <a:ln w="254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7493760" presetClass="entr" presetSubtype="11749217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7493760" presetClass="entr" presetSubtype="6520422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29697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060B3F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698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Motivation</a:t>
              </a:r>
            </a:p>
          </p:txBody>
        </p:sp>
      </p:grp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36513" y="962025"/>
            <a:ext cx="4648200" cy="5059363"/>
            <a:chOff x="0" y="0"/>
            <a:chExt cx="2928" cy="3187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928" cy="318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624" y="705"/>
              <a:ext cx="1827" cy="2057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1399" y="17325"/>
                </a:cxn>
                <a:cxn ang="0">
                  <a:pos x="3287" y="12400"/>
                </a:cxn>
                <a:cxn ang="0">
                  <a:pos x="6731" y="9105"/>
                </a:cxn>
                <a:cxn ang="0">
                  <a:pos x="10443" y="6012"/>
                </a:cxn>
                <a:cxn ang="0">
                  <a:pos x="14343" y="3232"/>
                </a:cxn>
                <a:cxn ang="0">
                  <a:pos x="17507" y="1492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99" y="17325"/>
                  </a:lnTo>
                  <a:lnTo>
                    <a:pt x="3287" y="12400"/>
                  </a:lnTo>
                  <a:lnTo>
                    <a:pt x="6731" y="9105"/>
                  </a:lnTo>
                  <a:lnTo>
                    <a:pt x="10443" y="6012"/>
                  </a:lnTo>
                  <a:lnTo>
                    <a:pt x="14343" y="3232"/>
                  </a:lnTo>
                  <a:lnTo>
                    <a:pt x="17507" y="1492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009803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4800600" y="1219200"/>
            <a:ext cx="3937000" cy="1841500"/>
            <a:chOff x="0" y="0"/>
            <a:chExt cx="2480" cy="1160"/>
          </a:xfrm>
        </p:grpSpPr>
        <p:grpSp>
          <p:nvGrpSpPr>
            <p:cNvPr id="29705" name="Group 9"/>
            <p:cNvGrpSpPr>
              <a:grpSpLocks/>
            </p:cNvGrpSpPr>
            <p:nvPr/>
          </p:nvGrpSpPr>
          <p:grpSpPr bwMode="auto">
            <a:xfrm>
              <a:off x="1345" y="524"/>
              <a:ext cx="240" cy="327"/>
              <a:chOff x="0" y="0"/>
              <a:chExt cx="240" cy="327"/>
            </a:xfrm>
          </p:grpSpPr>
          <p:sp>
            <p:nvSpPr>
              <p:cNvPr id="29703" name="Oval 7"/>
              <p:cNvSpPr>
                <a:spLocks/>
              </p:cNvSpPr>
              <p:nvPr/>
            </p:nvSpPr>
            <p:spPr bwMode="auto">
              <a:xfrm>
                <a:off x="37" y="80"/>
                <a:ext cx="111" cy="123"/>
              </a:xfrm>
              <a:prstGeom prst="ellipse">
                <a:avLst/>
              </a:prstGeom>
              <a:noFill/>
              <a:ln w="25400" cap="flat">
                <a:solidFill>
                  <a:srgbClr val="8811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sp>
            <p:nvSpPr>
              <p:cNvPr id="29704" name="AutoShape 8"/>
              <p:cNvSpPr>
                <a:spLocks/>
              </p:cNvSpPr>
              <p:nvPr/>
            </p:nvSpPr>
            <p:spPr bwMode="auto">
              <a:xfrm rot="10800000">
                <a:off x="0" y="0"/>
                <a:ext cx="240" cy="327"/>
              </a:xfrm>
              <a:prstGeom prst="rtTriangle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rot="10800000" flipH="1">
              <a:off x="117" y="863"/>
              <a:ext cx="2166" cy="0"/>
            </a:xfrm>
            <a:prstGeom prst="line">
              <a:avLst/>
            </a:pr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rot="10800000" flipH="1">
              <a:off x="117" y="987"/>
              <a:ext cx="2164" cy="0"/>
            </a:xfrm>
            <a:prstGeom prst="line">
              <a:avLst/>
            </a:pr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rot="10800000" flipH="1">
              <a:off x="123" y="1104"/>
              <a:ext cx="2163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2970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08"/>
              <a:ext cx="96" cy="8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971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" y="937"/>
              <a:ext cx="96" cy="8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971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" y="1048"/>
              <a:ext cx="77" cy="11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" y="121"/>
              <a:ext cx="623" cy="5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9713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" y="0"/>
              <a:ext cx="123" cy="15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 rot="10800000" flipH="1">
              <a:off x="1389" y="179"/>
              <a:ext cx="651" cy="450"/>
            </a:xfrm>
            <a:prstGeom prst="line">
              <a:avLst/>
            </a:prstGeom>
            <a:noFill/>
            <a:ln w="25400" cap="flat">
              <a:solidFill>
                <a:srgbClr val="8811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 rot="10800000" flipH="1">
              <a:off x="1462" y="267"/>
              <a:ext cx="666" cy="451"/>
            </a:xfrm>
            <a:prstGeom prst="line">
              <a:avLst/>
            </a:prstGeom>
            <a:noFill/>
            <a:ln w="25400" cap="flat">
              <a:solidFill>
                <a:srgbClr val="8811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rot="10800000" flipH="1">
              <a:off x="1585" y="346"/>
              <a:ext cx="213" cy="144"/>
            </a:xfrm>
            <a:prstGeom prst="line">
              <a:avLst/>
            </a:prstGeom>
            <a:noFill/>
            <a:ln w="25400" cap="flat">
              <a:solidFill>
                <a:srgbClr val="8811FF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flipH="1">
              <a:off x="1811" y="365"/>
              <a:ext cx="167" cy="116"/>
            </a:xfrm>
            <a:prstGeom prst="line">
              <a:avLst/>
            </a:prstGeom>
            <a:noFill/>
            <a:ln w="25400" cap="flat">
              <a:solidFill>
                <a:srgbClr val="8811FF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H="1">
              <a:off x="791" y="862"/>
              <a:ext cx="311" cy="0"/>
            </a:xfrm>
            <a:prstGeom prst="line">
              <a:avLst/>
            </a:pr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flipH="1">
              <a:off x="795" y="987"/>
              <a:ext cx="312" cy="0"/>
            </a:xfrm>
            <a:prstGeom prst="line">
              <a:avLst/>
            </a:prstGeom>
            <a:noFill/>
            <a:ln w="25400" cap="flat">
              <a:solidFill>
                <a:srgbClr val="0000FF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H="1">
              <a:off x="727" y="1104"/>
              <a:ext cx="377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29721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48" y="4"/>
              <a:ext cx="432" cy="20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9723" name="Rectangle 27"/>
          <p:cNvSpPr>
            <a:spLocks/>
          </p:cNvSpPr>
          <p:nvPr/>
        </p:nvSpPr>
        <p:spPr bwMode="auto">
          <a:xfrm>
            <a:off x="4508500" y="3213100"/>
            <a:ext cx="3937000" cy="546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altLang="ko-KR" sz="3000">
                <a:solidFill>
                  <a:srgbClr val="1B3A85"/>
                </a:solidFill>
                <a:ea typeface="굴림" charset="-127"/>
              </a:rPr>
              <a:t>OZI rule violation</a:t>
            </a:r>
          </a:p>
        </p:txBody>
      </p:sp>
      <p:sp>
        <p:nvSpPr>
          <p:cNvPr id="29724" name="Rectangle 28"/>
          <p:cNvSpPr>
            <a:spLocks/>
          </p:cNvSpPr>
          <p:nvPr/>
        </p:nvSpPr>
        <p:spPr bwMode="auto">
          <a:xfrm>
            <a:off x="4788024" y="3789040"/>
            <a:ext cx="3937000" cy="99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altLang="ko-KR" sz="2400" dirty="0">
                <a:solidFill>
                  <a:srgbClr val="FF0000"/>
                </a:solidFill>
                <a:ea typeface="굴림" charset="-127"/>
              </a:rPr>
              <a:t>- </a:t>
            </a:r>
            <a:r>
              <a:rPr lang="en-US" altLang="ko-KR" sz="2400" dirty="0" err="1">
                <a:solidFill>
                  <a:srgbClr val="FF0000"/>
                </a:solidFill>
                <a:ea typeface="굴림" charset="-127"/>
              </a:rPr>
              <a:t>Gluonic</a:t>
            </a:r>
            <a:r>
              <a:rPr lang="en-US" altLang="ko-KR" sz="2400" dirty="0">
                <a:solidFill>
                  <a:srgbClr val="FF0000"/>
                </a:solidFill>
                <a:ea typeface="굴림" charset="-127"/>
              </a:rPr>
              <a:t> dynamics (</a:t>
            </a:r>
            <a:r>
              <a:rPr lang="en-US" altLang="ko-KR" sz="2400" dirty="0" err="1">
                <a:solidFill>
                  <a:srgbClr val="FF0000"/>
                </a:solidFill>
                <a:ea typeface="굴림" charset="-127"/>
              </a:rPr>
              <a:t>Pomeron</a:t>
            </a:r>
            <a:r>
              <a:rPr lang="en-US" altLang="ko-KR" sz="2400" dirty="0">
                <a:solidFill>
                  <a:srgbClr val="FF0000"/>
                </a:solidFill>
                <a:ea typeface="굴림" charset="-127"/>
              </a:rPr>
              <a:t>)</a:t>
            </a:r>
          </a:p>
          <a:p>
            <a:pPr algn="l"/>
            <a:r>
              <a:rPr lang="en-US" altLang="ko-KR" sz="2400" dirty="0">
                <a:solidFill>
                  <a:srgbClr val="FF0000"/>
                </a:solidFill>
                <a:ea typeface="굴림" charset="-127"/>
              </a:rPr>
              <a:t>- Hidden strangeness</a:t>
            </a:r>
          </a:p>
        </p:txBody>
      </p:sp>
      <p:sp>
        <p:nvSpPr>
          <p:cNvPr id="29725" name="Rectangle 29"/>
          <p:cNvSpPr>
            <a:spLocks/>
          </p:cNvSpPr>
          <p:nvPr/>
        </p:nvSpPr>
        <p:spPr bwMode="auto">
          <a:xfrm>
            <a:off x="4800600" y="4889500"/>
            <a:ext cx="4152900" cy="1168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>
              <a:buSzPct val="125000"/>
              <a:buFont typeface="Gill Sans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ea typeface="굴림" charset="-127"/>
              </a:rPr>
              <a:t> Usual vector-meson exchanges are forbidden by the charge conjugation.</a:t>
            </a:r>
          </a:p>
          <a:p>
            <a:pPr marL="39688" algn="l">
              <a:buSzPct val="125000"/>
              <a:buFont typeface="Gill Sans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  <a:ea typeface="굴림" charset="-127"/>
              </a:rPr>
              <a:t> Hybrid exotic vector mesons (C=+1) are allowed but not much data.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D2D0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236538" y="125413"/>
            <a:ext cx="8661400" cy="482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950"/>
              </a:spcBef>
            </a:pPr>
            <a:r>
              <a:rPr lang="en-US" altLang="ko-KR" sz="3200" b="1">
                <a:solidFill>
                  <a:srgbClr val="FFFF33"/>
                </a:solidFill>
                <a:latin typeface="Lucida Grande" charset="0"/>
                <a:ea typeface="굴림" charset="-127"/>
                <a:cs typeface="Lucida Grande" charset="0"/>
                <a:sym typeface="Lucida Grande" charset="0"/>
              </a:rPr>
              <a:t>Decay angular distributions</a:t>
            </a:r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106363" y="822325"/>
            <a:ext cx="8520112" cy="5514975"/>
            <a:chOff x="0" y="0"/>
            <a:chExt cx="5366" cy="3473"/>
          </a:xfrm>
        </p:grpSpPr>
        <p:sp>
          <p:nvSpPr>
            <p:cNvPr id="48131" name="Line 3"/>
            <p:cNvSpPr>
              <a:spLocks noChangeShapeType="1"/>
            </p:cNvSpPr>
            <p:nvPr/>
          </p:nvSpPr>
          <p:spPr bwMode="auto">
            <a:xfrm rot="10800000" flipH="1">
              <a:off x="262" y="2221"/>
              <a:ext cx="4834" cy="1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48132" name="Rectangle 4"/>
            <p:cNvSpPr>
              <a:spLocks/>
            </p:cNvSpPr>
            <p:nvPr/>
          </p:nvSpPr>
          <p:spPr bwMode="auto">
            <a:xfrm>
              <a:off x="3921" y="1074"/>
              <a:ext cx="1125" cy="297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1800">
                  <a:solidFill>
                    <a:srgbClr val="8811FF"/>
                  </a:solidFill>
                  <a:ea typeface="굴림" charset="-127"/>
                </a:rPr>
                <a:t>C.M. system</a:t>
              </a:r>
            </a:p>
          </p:txBody>
        </p:sp>
        <p:sp>
          <p:nvSpPr>
            <p:cNvPr id="48133" name="Rectangle 5"/>
            <p:cNvSpPr>
              <a:spLocks/>
            </p:cNvSpPr>
            <p:nvPr/>
          </p:nvSpPr>
          <p:spPr bwMode="auto">
            <a:xfrm>
              <a:off x="3686" y="2511"/>
              <a:ext cx="1680" cy="2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1800">
                  <a:solidFill>
                    <a:srgbClr val="8811FF"/>
                  </a:solidFill>
                  <a:ea typeface="굴림" charset="-127"/>
                </a:rPr>
                <a:t>Gottfried-Jackson system</a:t>
              </a:r>
            </a:p>
          </p:txBody>
        </p:sp>
        <p:sp>
          <p:nvSpPr>
            <p:cNvPr id="48134" name="Rectangle 6"/>
            <p:cNvSpPr>
              <a:spLocks/>
            </p:cNvSpPr>
            <p:nvPr/>
          </p:nvSpPr>
          <p:spPr bwMode="auto">
            <a:xfrm>
              <a:off x="0" y="0"/>
              <a:ext cx="2344" cy="28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2400" b="1">
                  <a:solidFill>
                    <a:srgbClr val="001F67"/>
                  </a:solidFill>
                  <a:ea typeface="굴림" charset="-127"/>
                </a:rPr>
                <a:t>Definition of angles</a:t>
              </a:r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 rot="10800000" flipH="1">
              <a:off x="273" y="371"/>
              <a:ext cx="4834" cy="0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4813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" y="2467"/>
              <a:ext cx="1121" cy="95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813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8" y="2899"/>
              <a:ext cx="429" cy="18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813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4" y="1397"/>
              <a:ext cx="813" cy="2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813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8" y="3144"/>
              <a:ext cx="511" cy="21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814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" y="501"/>
              <a:ext cx="3228" cy="164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814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1" y="2258"/>
              <a:ext cx="1210" cy="121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48142" name="AutoShape 14"/>
            <p:cNvSpPr>
              <a:spLocks/>
            </p:cNvSpPr>
            <p:nvPr/>
          </p:nvSpPr>
          <p:spPr bwMode="auto">
            <a:xfrm rot="5400000">
              <a:off x="4335" y="1837"/>
              <a:ext cx="440" cy="224"/>
            </a:xfrm>
            <a:prstGeom prst="rightArrow">
              <a:avLst>
                <a:gd name="adj1" fmla="val 47898"/>
                <a:gd name="adj2" fmla="val 80499"/>
              </a:avLst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D2D0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236538" y="125413"/>
            <a:ext cx="8661400" cy="482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950"/>
              </a:spcBef>
            </a:pPr>
            <a:r>
              <a:rPr lang="en-US" altLang="ko-KR" sz="3200" b="1">
                <a:solidFill>
                  <a:srgbClr val="FFFF33"/>
                </a:solidFill>
                <a:latin typeface="Lucida Grande" charset="0"/>
                <a:ea typeface="굴림" charset="-127"/>
                <a:cs typeface="Lucida Grande" charset="0"/>
                <a:sym typeface="Lucida Grande" charset="0"/>
              </a:rPr>
              <a:t>Decay angular distributions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863600"/>
            <a:ext cx="5399087" cy="48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 flipH="1">
            <a:off x="642938" y="1447800"/>
            <a:ext cx="11618912" cy="0"/>
          </a:xfrm>
          <a:prstGeom prst="line">
            <a:avLst/>
          </a:prstGeom>
          <a:noFill/>
          <a:ln w="25400" cap="flat">
            <a:solidFill>
              <a:srgbClr val="7F552B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1438275"/>
            <a:ext cx="4424362" cy="58213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3" y="1487488"/>
            <a:ext cx="4418012" cy="57816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4668838" y="1731963"/>
            <a:ext cx="4394200" cy="561975"/>
            <a:chOff x="0" y="0"/>
            <a:chExt cx="2768" cy="354"/>
          </a:xfrm>
        </p:grpSpPr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0" y="0"/>
              <a:ext cx="2768" cy="354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4916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" y="33"/>
              <a:ext cx="2730" cy="27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49165" name="Group 13"/>
          <p:cNvGrpSpPr>
            <a:grpSpLocks/>
          </p:cNvGrpSpPr>
          <p:nvPr/>
        </p:nvGrpSpPr>
        <p:grpSpPr bwMode="auto">
          <a:xfrm>
            <a:off x="4940301" y="2578100"/>
            <a:ext cx="3554413" cy="787400"/>
            <a:chOff x="3776" y="1528"/>
            <a:chExt cx="2239" cy="496"/>
          </a:xfrm>
        </p:grpSpPr>
        <p:pic>
          <p:nvPicPr>
            <p:cNvPr id="49163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6" y="1528"/>
              <a:ext cx="731" cy="19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9164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6" y="1832"/>
              <a:ext cx="2229" cy="19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49166" name="Rectangle 14"/>
          <p:cNvSpPr>
            <a:spLocks/>
          </p:cNvSpPr>
          <p:nvPr/>
        </p:nvSpPr>
        <p:spPr bwMode="auto">
          <a:xfrm>
            <a:off x="-1054100" y="-165100"/>
            <a:ext cx="12230100" cy="9093200"/>
          </a:xfrm>
          <a:prstGeom prst="rect">
            <a:avLst/>
          </a:prstGeom>
          <a:noFill/>
          <a:ln w="25400" cap="flat">
            <a:solidFill>
              <a:srgbClr val="7F552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4900" y="3581400"/>
            <a:ext cx="1244600" cy="279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7450" y="4062413"/>
            <a:ext cx="3492500" cy="2809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9169" name="Rectangle 17"/>
          <p:cNvSpPr>
            <a:spLocks/>
          </p:cNvSpPr>
          <p:nvPr/>
        </p:nvSpPr>
        <p:spPr bwMode="auto">
          <a:xfrm>
            <a:off x="-1054100" y="-533400"/>
            <a:ext cx="12230100" cy="9093200"/>
          </a:xfrm>
          <a:prstGeom prst="rect">
            <a:avLst/>
          </a:prstGeom>
          <a:noFill/>
          <a:ln w="25400" cap="flat">
            <a:solidFill>
              <a:srgbClr val="7F552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40300" y="4521200"/>
            <a:ext cx="1160463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49171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8088" y="4965700"/>
            <a:ext cx="2490787" cy="304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D2D0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236538" y="125413"/>
            <a:ext cx="8661400" cy="482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950"/>
              </a:spcBef>
            </a:pPr>
            <a:r>
              <a:rPr lang="en-US" altLang="ko-KR" sz="3200" b="1">
                <a:solidFill>
                  <a:srgbClr val="FFFF33"/>
                </a:solidFill>
                <a:latin typeface="Lucida Grande" charset="0"/>
                <a:ea typeface="굴림" charset="-127"/>
                <a:cs typeface="Lucida Grande" charset="0"/>
                <a:sym typeface="Lucida Grande" charset="0"/>
              </a:rPr>
              <a:t>Decay angular distributions</a:t>
            </a:r>
          </a:p>
        </p:txBody>
      </p: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0" y="908050"/>
            <a:ext cx="8621713" cy="5700713"/>
            <a:chOff x="0" y="28"/>
            <a:chExt cx="5431" cy="3591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8"/>
              <a:ext cx="2767" cy="318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2741" y="165"/>
              <a:ext cx="0" cy="3454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50181" name="Rectangle 5"/>
            <p:cNvSpPr>
              <a:spLocks/>
            </p:cNvSpPr>
            <p:nvPr/>
          </p:nvSpPr>
          <p:spPr bwMode="auto">
            <a:xfrm>
              <a:off x="3753" y="193"/>
              <a:ext cx="1052" cy="15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50182" name="Rectangle 6"/>
            <p:cNvSpPr>
              <a:spLocks/>
            </p:cNvSpPr>
            <p:nvPr/>
          </p:nvSpPr>
          <p:spPr bwMode="auto">
            <a:xfrm>
              <a:off x="3401" y="590"/>
              <a:ext cx="1594" cy="2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50183" name="Rectangle 7"/>
            <p:cNvSpPr>
              <a:spLocks/>
            </p:cNvSpPr>
            <p:nvPr/>
          </p:nvSpPr>
          <p:spPr bwMode="auto">
            <a:xfrm>
              <a:off x="2780" y="237"/>
              <a:ext cx="2651" cy="616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5018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2" y="858"/>
              <a:ext cx="1584" cy="55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8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3" y="1451"/>
              <a:ext cx="1905" cy="26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8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3" y="1757"/>
              <a:ext cx="2093" cy="26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 flipH="1">
              <a:off x="2959" y="2115"/>
              <a:ext cx="2268" cy="0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50188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3" y="2162"/>
              <a:ext cx="69" cy="5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8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60" y="2251"/>
              <a:ext cx="53" cy="5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90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20" y="2173"/>
              <a:ext cx="20" cy="12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91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21" y="2173"/>
              <a:ext cx="20" cy="12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92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4" y="2266"/>
              <a:ext cx="878" cy="13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 rot="10800000" flipH="1">
              <a:off x="4092" y="2562"/>
              <a:ext cx="0" cy="1035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50194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38" y="3398"/>
              <a:ext cx="571" cy="15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95" name="Picture 1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85" y="3398"/>
              <a:ext cx="741" cy="15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96" name="Picture 2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23" y="2950"/>
              <a:ext cx="1157" cy="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197" name="Picture 2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25" y="2967"/>
              <a:ext cx="1047" cy="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 flipH="1">
              <a:off x="2976" y="2486"/>
              <a:ext cx="2268" cy="0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50199" name="Picture 2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97" y="2251"/>
              <a:ext cx="1496" cy="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200" name="Picture 2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53" y="2587"/>
              <a:ext cx="920" cy="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201" name="Picture 2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12" y="2587"/>
              <a:ext cx="1092" cy="29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202" name="Picture 2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847" y="327"/>
              <a:ext cx="2521" cy="15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203" name="Picture 2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847" y="579"/>
              <a:ext cx="2521" cy="13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50204" name="Rectangle 28"/>
            <p:cNvSpPr>
              <a:spLocks/>
            </p:cNvSpPr>
            <p:nvPr/>
          </p:nvSpPr>
          <p:spPr bwMode="auto">
            <a:xfrm>
              <a:off x="476" y="28"/>
              <a:ext cx="2176" cy="38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50800" tIns="50800" rIns="50800" bIns="50800" anchor="ctr"/>
            <a:lstStyle/>
            <a:p>
              <a:r>
                <a:rPr lang="en-US" altLang="ko-KR" sz="1600" dirty="0">
                  <a:solidFill>
                    <a:schemeClr val="tx1"/>
                  </a:solidFill>
                  <a:ea typeface="굴림" charset="-127"/>
                </a:rPr>
                <a:t>T. </a:t>
              </a:r>
              <a:r>
                <a:rPr lang="en-US" altLang="ko-KR" sz="1600" dirty="0" err="1">
                  <a:solidFill>
                    <a:schemeClr val="tx1"/>
                  </a:solidFill>
                  <a:ea typeface="굴림" charset="-127"/>
                </a:rPr>
                <a:t>Mibe</a:t>
              </a:r>
              <a:r>
                <a:rPr lang="en-US" altLang="ko-KR" sz="1600" dirty="0">
                  <a:solidFill>
                    <a:schemeClr val="tx1"/>
                  </a:solidFill>
                  <a:ea typeface="굴림" charset="-127"/>
                </a:rPr>
                <a:t> et al. [LEPS Collaboration], PRL 95, 182001 (2005)</a:t>
              </a:r>
            </a:p>
          </p:txBody>
        </p:sp>
        <p:sp>
          <p:nvSpPr>
            <p:cNvPr id="50205" name="Rectangle 29"/>
            <p:cNvSpPr>
              <a:spLocks/>
            </p:cNvSpPr>
            <p:nvPr/>
          </p:nvSpPr>
          <p:spPr bwMode="auto">
            <a:xfrm>
              <a:off x="665" y="3348"/>
              <a:ext cx="543" cy="184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50206" name="Rectangle 30"/>
            <p:cNvSpPr>
              <a:spLocks/>
            </p:cNvSpPr>
            <p:nvPr/>
          </p:nvSpPr>
          <p:spPr bwMode="auto">
            <a:xfrm>
              <a:off x="1935" y="3353"/>
              <a:ext cx="543" cy="185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50207" name="Picture 3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62" y="3409"/>
              <a:ext cx="531" cy="15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0208" name="Picture 3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98" y="3409"/>
              <a:ext cx="531" cy="15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29265-F1D7-44F9-9954-0D9A70F040E4}" type="slidenum">
              <a:rPr lang="en-US" altLang="ko-KR"/>
              <a:pPr/>
              <a:t>23</a:t>
            </a:fld>
            <a:endParaRPr lang="en-US" altLang="ko-KR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6376" cy="528"/>
          </a:xfrm>
        </p:grpSpPr>
        <p:sp>
          <p:nvSpPr>
            <p:cNvPr id="51201" name="Rectangle 1"/>
            <p:cNvSpPr>
              <a:spLocks/>
            </p:cNvSpPr>
            <p:nvPr/>
          </p:nvSpPr>
          <p:spPr bwMode="auto">
            <a:xfrm>
              <a:off x="0" y="0"/>
              <a:ext cx="6376" cy="528"/>
            </a:xfrm>
            <a:prstGeom prst="rect">
              <a:avLst/>
            </a:prstGeom>
            <a:solidFill>
              <a:schemeClr val="accent1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51202" name="Rectangle 2"/>
            <p:cNvSpPr>
              <a:spLocks/>
            </p:cNvSpPr>
            <p:nvPr/>
          </p:nvSpPr>
          <p:spPr bwMode="auto">
            <a:xfrm>
              <a:off x="572" y="90"/>
              <a:ext cx="4816" cy="37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ts val="2150"/>
                </a:spcBef>
              </a:pPr>
              <a:r>
                <a:rPr lang="en-US" altLang="ko-KR" sz="36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old" charset="0"/>
                  <a:ea typeface="굴림" charset="-127"/>
                  <a:cs typeface="Arial Bold" charset="0"/>
                  <a:sym typeface="Arial Bold" charset="0"/>
                </a:rPr>
                <a:t>Summary and Outlook</a:t>
              </a:r>
            </a:p>
          </p:txBody>
        </p:sp>
      </p:grpSp>
      <p:sp>
        <p:nvSpPr>
          <p:cNvPr id="51204" name="Rectangle 4"/>
          <p:cNvSpPr>
            <a:spLocks/>
          </p:cNvSpPr>
          <p:nvPr/>
        </p:nvSpPr>
        <p:spPr bwMode="auto">
          <a:xfrm>
            <a:off x="-1588" y="1257300"/>
            <a:ext cx="8850313" cy="412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Lucida Grande" charset="0"/>
              <a:buChar char="•"/>
            </a:pPr>
            <a:r>
              <a:rPr lang="en-US" altLang="ko-KR" sz="2400">
                <a:solidFill>
                  <a:schemeClr val="tx1"/>
                </a:solidFill>
                <a:latin typeface="Lucida Grande" charset="0"/>
                <a:ea typeface="굴림" charset="-127"/>
                <a:cs typeface="Lucida Grande" charset="0"/>
                <a:sym typeface="Lucida Grande" charset="0"/>
              </a:rPr>
              <a:t> </a:t>
            </a:r>
            <a:r>
              <a:rPr lang="en-US" altLang="ko-KR" sz="2400">
                <a:solidFill>
                  <a:schemeClr val="tx1"/>
                </a:solidFill>
                <a:latin typeface="Comic Sans MS" charset="0"/>
                <a:ea typeface="굴림" charset="-127"/>
                <a:sym typeface="Comic Sans MS" charset="0"/>
              </a:rPr>
              <a:t>We investigated phi photoproduction, emphasizing the significance of the rescattering contributions, in particular, the </a:t>
            </a:r>
            <a:r>
              <a:rPr lang="en-US" altLang="ko-KR" sz="2400">
                <a:solidFill>
                  <a:srgbClr val="002D99"/>
                </a:solidFill>
                <a:latin typeface="Comic Sans MS Bold" charset="0"/>
                <a:ea typeface="굴림" charset="-127"/>
                <a:sym typeface="Comic Sans MS Bold" charset="0"/>
              </a:rPr>
              <a:t>K Lambda</a:t>
            </a:r>
            <a:r>
              <a:rPr lang="en-US" altLang="ko-KR" sz="2400">
                <a:solidFill>
                  <a:srgbClr val="002D99"/>
                </a:solidFill>
                <a:latin typeface="Comic Sans MS" charset="0"/>
                <a:ea typeface="굴림" charset="-127"/>
                <a:sym typeface="Comic Sans MS" charset="0"/>
              </a:rPr>
              <a:t>(1520) channel</a:t>
            </a:r>
            <a:r>
              <a:rPr lang="en-US" altLang="ko-KR" sz="2400">
                <a:solidFill>
                  <a:schemeClr val="tx1"/>
                </a:solidFill>
                <a:latin typeface="Comic Sans MS" charset="0"/>
                <a:ea typeface="굴림" charset="-127"/>
                <a:sym typeface="Comic Sans MS" charset="0"/>
              </a:rPr>
              <a:t>.</a:t>
            </a:r>
          </a:p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Lucida Grande" charset="0"/>
              <a:buChar char="•"/>
            </a:pPr>
            <a:r>
              <a:rPr lang="en-US" altLang="ko-KR" sz="2400">
                <a:solidFill>
                  <a:schemeClr val="tx1"/>
                </a:solidFill>
                <a:latin typeface="Comic Sans MS" charset="0"/>
                <a:ea typeface="굴림" charset="-127"/>
                <a:sym typeface="Comic Sans MS" charset="0"/>
              </a:rPr>
              <a:t> The K Lambda (1520) plays a dominant role. </a:t>
            </a:r>
          </a:p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Lucida Grande" charset="0"/>
              <a:buChar char="•"/>
            </a:pPr>
            <a:r>
              <a:rPr lang="en-US" altLang="ko-KR" sz="2400">
                <a:solidFill>
                  <a:schemeClr val="tx1"/>
                </a:solidFill>
                <a:latin typeface="Comic Sans MS" charset="0"/>
                <a:ea typeface="굴림" charset="-127"/>
                <a:sym typeface="Comic Sans MS" charset="0"/>
              </a:rPr>
              <a:t> However, we have considered here only the imaginary part of the rescattering amplitudes, to see their importance.</a:t>
            </a:r>
          </a:p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Lucida Grande" charset="0"/>
              <a:buChar char="•"/>
            </a:pPr>
            <a:r>
              <a:rPr lang="en-US" altLang="ko-KR" sz="2400">
                <a:solidFill>
                  <a:schemeClr val="tx1"/>
                </a:solidFill>
                <a:latin typeface="Comic Sans MS" charset="0"/>
                <a:ea typeface="굴림" charset="-127"/>
                <a:sym typeface="Comic Sans MS" charset="0"/>
              </a:rPr>
              <a:t> The real part of the rescattering amplitudes are under investigation, and </a:t>
            </a:r>
            <a:r>
              <a:rPr lang="en-US" altLang="ko-KR" sz="2400">
                <a:solidFill>
                  <a:srgbClr val="002D99"/>
                </a:solidFill>
                <a:latin typeface="Comic Sans MS" charset="0"/>
                <a:ea typeface="굴림" charset="-127"/>
                <a:sym typeface="Comic Sans MS" charset="0"/>
              </a:rPr>
              <a:t>it seems even more important</a:t>
            </a:r>
            <a:r>
              <a:rPr lang="en-US" altLang="ko-KR" sz="2400">
                <a:solidFill>
                  <a:schemeClr val="tx1"/>
                </a:solidFill>
                <a:latin typeface="Comic Sans MS" charset="0"/>
                <a:ea typeface="굴림" charset="-127"/>
                <a:sym typeface="Comic Sans MS" charset="0"/>
              </a:rPr>
              <a:t>. The corresponding work will soon appear.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1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536575" y="4154488"/>
            <a:ext cx="7677150" cy="1130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>
              <a:spcBef>
                <a:spcPts val="3600"/>
              </a:spcBef>
            </a:pPr>
            <a:r>
              <a:rPr lang="en-US" altLang="ko-KR" sz="6000">
                <a:solidFill>
                  <a:srgbClr val="FFFF33"/>
                </a:solidFill>
                <a:latin typeface="Comic Sans MS" charset="0"/>
                <a:ea typeface="굴림" charset="-127"/>
                <a:sym typeface="Comic Sans MS" charset="0"/>
              </a:rPr>
              <a:t>Thank you very much!</a:t>
            </a:r>
          </a:p>
        </p:txBody>
      </p:sp>
      <p:sp>
        <p:nvSpPr>
          <p:cNvPr id="522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274638"/>
            <a:ext cx="8229600" cy="1439862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ko-KR" sz="4800">
                <a:solidFill>
                  <a:srgbClr val="FFFF66"/>
                </a:solidFill>
                <a:latin typeface="Times New Roman Italic" charset="0"/>
                <a:ea typeface="굴림" charset="-127"/>
                <a:cs typeface="Times New Roman Italic" charset="0"/>
                <a:sym typeface="Times New Roman Italic" charset="0"/>
              </a:rPr>
              <a:t>Though this be madness,</a:t>
            </a:r>
            <a:r>
              <a:rPr lang="en-US" altLang="ko-KR" sz="4800">
                <a:solidFill>
                  <a:srgbClr val="FFFF66"/>
                </a:solidFill>
                <a:latin typeface="Times New Roman Italic" charset="0"/>
                <a:ea typeface="굴림" charset="-127"/>
                <a:sym typeface="Times New Roman Italic" charset="0"/>
              </a:rPr>
              <a:t/>
            </a:r>
            <a:br>
              <a:rPr lang="en-US" altLang="ko-KR" sz="4800">
                <a:solidFill>
                  <a:srgbClr val="FFFF66"/>
                </a:solidFill>
                <a:latin typeface="Times New Roman Italic" charset="0"/>
                <a:ea typeface="굴림" charset="-127"/>
                <a:sym typeface="Times New Roman Italic" charset="0"/>
              </a:rPr>
            </a:br>
            <a:r>
              <a:rPr lang="en-US" altLang="ko-KR" sz="4800">
                <a:solidFill>
                  <a:srgbClr val="FFFF66"/>
                </a:solidFill>
                <a:latin typeface="Times New Roman Italic" charset="0"/>
                <a:ea typeface="굴림" charset="-127"/>
                <a:cs typeface="Times New Roman Italic" charset="0"/>
                <a:sym typeface="Times New Roman Italic" charset="0"/>
              </a:rPr>
              <a:t>yet there is method in it.</a:t>
            </a:r>
            <a:endParaRPr lang="en-US" altLang="ko-KR" sz="4800">
              <a:solidFill>
                <a:srgbClr val="FFFF66"/>
              </a:solidFill>
              <a:latin typeface="Times New Roman Italic" charset="0"/>
              <a:ea typeface="굴림" charset="-127"/>
              <a:sym typeface="Times New Roman Italic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3840163" y="2028825"/>
            <a:ext cx="4611687" cy="5969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ts val="2150"/>
              </a:spcBef>
            </a:pPr>
            <a:r>
              <a:rPr lang="en-US" altLang="ko-KR" sz="3600">
                <a:solidFill>
                  <a:srgbClr val="E5E5E5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Hamlet Act 2, Scene 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0721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060B3F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Motivation</a:t>
              </a:r>
            </a:p>
          </p:txBody>
        </p:sp>
      </p:grp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962025"/>
            <a:ext cx="5273675" cy="5740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0725" name="Freeform 5"/>
          <p:cNvSpPr>
            <a:spLocks/>
          </p:cNvSpPr>
          <p:nvPr/>
        </p:nvSpPr>
        <p:spPr bwMode="auto">
          <a:xfrm>
            <a:off x="1323975" y="2166938"/>
            <a:ext cx="3243263" cy="31623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2639" y="14270"/>
              </a:cxn>
              <a:cxn ang="0">
                <a:pos x="3748" y="17249"/>
              </a:cxn>
              <a:cxn ang="0">
                <a:pos x="4942" y="18764"/>
              </a:cxn>
              <a:cxn ang="0">
                <a:pos x="6089" y="13700"/>
              </a:cxn>
              <a:cxn ang="0">
                <a:pos x="7498" y="9901"/>
              </a:cxn>
              <a:cxn ang="0">
                <a:pos x="12266" y="4864"/>
              </a:cxn>
              <a:cxn ang="0">
                <a:pos x="18455" y="790"/>
              </a:cxn>
              <a:cxn ang="0">
                <a:pos x="21600" y="0"/>
              </a:cxn>
              <a:cxn ang="0">
                <a:pos x="20641" y="35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639" y="14270"/>
                </a:lnTo>
                <a:lnTo>
                  <a:pt x="3748" y="17249"/>
                </a:lnTo>
                <a:lnTo>
                  <a:pt x="4942" y="18764"/>
                </a:lnTo>
                <a:lnTo>
                  <a:pt x="6089" y="13700"/>
                </a:lnTo>
                <a:lnTo>
                  <a:pt x="7498" y="9901"/>
                </a:lnTo>
                <a:lnTo>
                  <a:pt x="12266" y="4864"/>
                </a:lnTo>
                <a:lnTo>
                  <a:pt x="18455" y="790"/>
                </a:lnTo>
                <a:lnTo>
                  <a:pt x="21600" y="0"/>
                </a:lnTo>
                <a:lnTo>
                  <a:pt x="20641" y="350"/>
                </a:lnTo>
              </a:path>
            </a:pathLst>
          </a:custGeom>
          <a:noFill/>
          <a:ln w="50800" cap="flat">
            <a:solidFill>
              <a:srgbClr val="C51A10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4292600" y="3276600"/>
            <a:ext cx="549275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 algn="l"/>
            <a:r>
              <a:rPr lang="ko-KR" altLang="en-US" sz="1200">
                <a:solidFill>
                  <a:schemeClr val="tx1"/>
                </a:solidFill>
                <a:ea typeface="굴림" charset="-127"/>
              </a:rPr>
              <a:t>텍스트</a:t>
            </a:r>
          </a:p>
        </p:txBody>
      </p:sp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1270000" y="1739900"/>
            <a:ext cx="7708900" cy="3505200"/>
            <a:chOff x="0" y="0"/>
            <a:chExt cx="4856" cy="2208"/>
          </a:xfrm>
        </p:grpSpPr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>
              <a:off x="-24" y="1384"/>
              <a:ext cx="848" cy="848"/>
              <a:chOff x="0" y="0"/>
              <a:chExt cx="848" cy="848"/>
            </a:xfrm>
          </p:grpSpPr>
          <p:sp>
            <p:nvSpPr>
              <p:cNvPr id="30727" name="AutoShape 7"/>
              <p:cNvSpPr>
                <a:spLocks/>
              </p:cNvSpPr>
              <p:nvPr/>
            </p:nvSpPr>
            <p:spPr bwMode="auto">
              <a:xfrm>
                <a:off x="24" y="24"/>
                <a:ext cx="800" cy="800"/>
              </a:xfrm>
              <a:prstGeom prst="roundRect">
                <a:avLst>
                  <a:gd name="adj" fmla="val 15000"/>
                </a:avLst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  <p:pic>
            <p:nvPicPr>
              <p:cNvPr id="30728" name="Picture 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848" cy="848"/>
              </a:xfrm>
              <a:prstGeom prst="rect">
                <a:avLst/>
              </a:prstGeom>
              <a:noFill/>
              <a:ln w="25400" cap="flat">
                <a:noFill/>
                <a:round/>
                <a:headEnd/>
                <a:tailEnd/>
              </a:ln>
            </p:spPr>
          </p:pic>
        </p:grpSp>
        <p:pic>
          <p:nvPicPr>
            <p:cNvPr id="30730" name="Picture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" y="77"/>
              <a:ext cx="1424" cy="1432"/>
            </a:xfrm>
            <a:prstGeom prst="rect">
              <a:avLst/>
            </a:prstGeom>
            <a:noFill/>
            <a:ln w="25400" cap="flat">
              <a:noFill/>
              <a:round/>
              <a:headEnd/>
              <a:tailEnd/>
            </a:ln>
          </p:spPr>
        </p:pic>
        <p:grpSp>
          <p:nvGrpSpPr>
            <p:cNvPr id="30733" name="Group 13"/>
            <p:cNvGrpSpPr>
              <a:grpSpLocks/>
            </p:cNvGrpSpPr>
            <p:nvPr/>
          </p:nvGrpSpPr>
          <p:grpSpPr bwMode="auto">
            <a:xfrm>
              <a:off x="2208" y="-24"/>
              <a:ext cx="2672" cy="944"/>
              <a:chOff x="0" y="0"/>
              <a:chExt cx="2672" cy="944"/>
            </a:xfrm>
          </p:grpSpPr>
          <p:sp>
            <p:nvSpPr>
              <p:cNvPr id="30731" name="Rectangle 11"/>
              <p:cNvSpPr>
                <a:spLocks/>
              </p:cNvSpPr>
              <p:nvPr/>
            </p:nvSpPr>
            <p:spPr bwMode="auto">
              <a:xfrm>
                <a:off x="24" y="24"/>
                <a:ext cx="2624" cy="89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 algn="just"/>
                <a:r>
                  <a:rPr lang="en-US" altLang="ko-KR" sz="2400">
                    <a:solidFill>
                      <a:srgbClr val="001F67"/>
                    </a:solidFill>
                    <a:ea typeface="굴림" charset="-127"/>
                  </a:rPr>
                  <a:t>This bump structure cannot be explained by the pomeron and one meson-exchange picture!</a:t>
                </a:r>
              </a:p>
              <a:p>
                <a:pPr marL="39688" algn="just"/>
                <a:endParaRPr lang="en-US" altLang="ko-KR" sz="1200">
                  <a:solidFill>
                    <a:srgbClr val="001F67"/>
                  </a:solidFill>
                  <a:ea typeface="굴림" charset="-127"/>
                </a:endParaRPr>
              </a:p>
            </p:txBody>
          </p:sp>
          <p:pic>
            <p:nvPicPr>
              <p:cNvPr id="30732" name="Picture 12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2672" cy="944"/>
              </a:xfrm>
              <a:prstGeom prst="rect">
                <a:avLst/>
              </a:prstGeom>
              <a:noFill/>
              <a:ln w="25400" cap="flat">
                <a:noFill/>
                <a:round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1745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060B3F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Motivation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962025"/>
            <a:ext cx="5273675" cy="5740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1749" name="Freeform 5"/>
          <p:cNvSpPr>
            <a:spLocks/>
          </p:cNvSpPr>
          <p:nvPr/>
        </p:nvSpPr>
        <p:spPr bwMode="auto">
          <a:xfrm>
            <a:off x="1323975" y="2166938"/>
            <a:ext cx="3243263" cy="31623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2639" y="14270"/>
              </a:cxn>
              <a:cxn ang="0">
                <a:pos x="3748" y="17249"/>
              </a:cxn>
              <a:cxn ang="0">
                <a:pos x="4942" y="18764"/>
              </a:cxn>
              <a:cxn ang="0">
                <a:pos x="6089" y="13700"/>
              </a:cxn>
              <a:cxn ang="0">
                <a:pos x="7498" y="9901"/>
              </a:cxn>
              <a:cxn ang="0">
                <a:pos x="12266" y="4864"/>
              </a:cxn>
              <a:cxn ang="0">
                <a:pos x="18455" y="790"/>
              </a:cxn>
              <a:cxn ang="0">
                <a:pos x="21600" y="0"/>
              </a:cxn>
              <a:cxn ang="0">
                <a:pos x="20641" y="35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639" y="14270"/>
                </a:lnTo>
                <a:lnTo>
                  <a:pt x="3748" y="17249"/>
                </a:lnTo>
                <a:lnTo>
                  <a:pt x="4942" y="18764"/>
                </a:lnTo>
                <a:lnTo>
                  <a:pt x="6089" y="13700"/>
                </a:lnTo>
                <a:lnTo>
                  <a:pt x="7498" y="9901"/>
                </a:lnTo>
                <a:lnTo>
                  <a:pt x="12266" y="4864"/>
                </a:lnTo>
                <a:lnTo>
                  <a:pt x="18455" y="790"/>
                </a:lnTo>
                <a:lnTo>
                  <a:pt x="21600" y="0"/>
                </a:lnTo>
                <a:lnTo>
                  <a:pt x="20641" y="350"/>
                </a:lnTo>
              </a:path>
            </a:pathLst>
          </a:custGeom>
          <a:noFill/>
          <a:ln w="50800" cap="flat">
            <a:solidFill>
              <a:srgbClr val="C51A10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231900" y="3937000"/>
            <a:ext cx="1346200" cy="1346200"/>
            <a:chOff x="0" y="0"/>
            <a:chExt cx="848" cy="848"/>
          </a:xfrm>
        </p:grpSpPr>
        <p:sp>
          <p:nvSpPr>
            <p:cNvPr id="31750" name="AutoShape 6"/>
            <p:cNvSpPr>
              <a:spLocks/>
            </p:cNvSpPr>
            <p:nvPr/>
          </p:nvSpPr>
          <p:spPr bwMode="auto">
            <a:xfrm>
              <a:off x="24" y="24"/>
              <a:ext cx="800" cy="800"/>
            </a:xfrm>
            <a:prstGeom prst="roundRect">
              <a:avLst>
                <a:gd name="adj" fmla="val 15000"/>
              </a:avLst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1751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8" cy="848"/>
            </a:xfrm>
            <a:prstGeom prst="rect">
              <a:avLst/>
            </a:prstGeom>
            <a:noFill/>
            <a:ln w="25400" cap="flat">
              <a:noFill/>
              <a:round/>
              <a:headEnd/>
              <a:tailEnd/>
            </a:ln>
          </p:spPr>
        </p:pic>
      </p:grp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900" y="3867150"/>
            <a:ext cx="3841750" cy="30099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3488" y="927100"/>
            <a:ext cx="3848100" cy="27051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31755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1900" y="3205163"/>
            <a:ext cx="2336800" cy="9271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4800600" y="914400"/>
            <a:ext cx="4102100" cy="5880100"/>
            <a:chOff x="0" y="0"/>
            <a:chExt cx="2584" cy="3704"/>
          </a:xfrm>
        </p:grpSpPr>
        <p:sp>
          <p:nvSpPr>
            <p:cNvPr id="31756" name="Rectangle 12"/>
            <p:cNvSpPr>
              <a:spLocks/>
            </p:cNvSpPr>
            <p:nvPr/>
          </p:nvSpPr>
          <p:spPr bwMode="auto">
            <a:xfrm>
              <a:off x="16" y="16"/>
              <a:ext cx="2552" cy="367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1757" name="Picture 1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2584" cy="3704"/>
            </a:xfrm>
            <a:prstGeom prst="rect">
              <a:avLst/>
            </a:prstGeom>
            <a:noFill/>
            <a:ln w="25400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2769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060B3F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2770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Motivation</a:t>
              </a:r>
            </a:p>
          </p:txBody>
        </p:sp>
      </p:grpSp>
      <p:sp>
        <p:nvSpPr>
          <p:cNvPr id="32772" name="Rectangle 4"/>
          <p:cNvSpPr>
            <a:spLocks/>
          </p:cNvSpPr>
          <p:nvPr/>
        </p:nvSpPr>
        <p:spPr bwMode="auto">
          <a:xfrm>
            <a:off x="266700" y="1206500"/>
            <a:ext cx="8877300" cy="2705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>
              <a:buSzPct val="125000"/>
              <a:buFont typeface="Gill Sans" charset="0"/>
              <a:buChar char="•"/>
            </a:pPr>
            <a:r>
              <a:rPr lang="en-US" altLang="ko-KR" sz="3600" dirty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3200" dirty="0">
                <a:solidFill>
                  <a:srgbClr val="002D99"/>
                </a:solidFill>
                <a:ea typeface="굴림" charset="-127"/>
              </a:rPr>
              <a:t>How to explain the bump structure around the K Lambda(1520) threshold.</a:t>
            </a:r>
            <a:br>
              <a:rPr lang="en-US" altLang="ko-KR" sz="3200" dirty="0">
                <a:solidFill>
                  <a:srgbClr val="002D99"/>
                </a:solidFill>
                <a:ea typeface="굴림" charset="-127"/>
              </a:rPr>
            </a:br>
            <a:endParaRPr lang="en-US" altLang="ko-KR" sz="3200" dirty="0">
              <a:solidFill>
                <a:srgbClr val="002D99"/>
              </a:solidFill>
              <a:ea typeface="굴림" charset="-127"/>
            </a:endParaRPr>
          </a:p>
          <a:p>
            <a:pPr marL="39688" algn="l">
              <a:buSzPct val="125000"/>
              <a:buFont typeface="Gill Sans" charset="0"/>
              <a:buChar char="•"/>
            </a:pPr>
            <a:r>
              <a:rPr lang="en-US" altLang="ko-KR" sz="3200" dirty="0">
                <a:solidFill>
                  <a:srgbClr val="002D99"/>
                </a:solidFill>
                <a:ea typeface="굴림" charset="-127"/>
              </a:rPr>
              <a:t> How to describe the production mechanism near the threshold in place of the </a:t>
            </a:r>
            <a:r>
              <a:rPr lang="en-US" altLang="ko-KR" sz="3200" dirty="0" err="1">
                <a:solidFill>
                  <a:srgbClr val="002D99"/>
                </a:solidFill>
                <a:ea typeface="굴림" charset="-127"/>
              </a:rPr>
              <a:t>pomeron</a:t>
            </a:r>
            <a:r>
              <a:rPr lang="en-US" altLang="ko-KR" sz="3200" dirty="0">
                <a:solidFill>
                  <a:srgbClr val="002D99"/>
                </a:solidFill>
                <a:ea typeface="굴림" charset="-127"/>
              </a:rPr>
              <a:t>. 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3500" y="4279900"/>
            <a:ext cx="9017000" cy="222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/>
            <a:r>
              <a:rPr lang="en-US" altLang="ko-KR" sz="3200" dirty="0">
                <a:solidFill>
                  <a:srgbClr val="340047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In the present talk, we propose </a:t>
            </a:r>
            <a:r>
              <a:rPr lang="en-US" altLang="ko-KR" sz="3200" dirty="0">
                <a:solidFill>
                  <a:srgbClr val="D90B00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possible coupled-channel effects </a:t>
            </a:r>
            <a:r>
              <a:rPr lang="en-US" altLang="ko-KR" sz="3200" dirty="0">
                <a:solidFill>
                  <a:srgbClr val="340047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that may explain the phi </a:t>
            </a:r>
            <a:r>
              <a:rPr lang="en-US" altLang="ko-KR" sz="3200" dirty="0" err="1">
                <a:solidFill>
                  <a:srgbClr val="340047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photoproduction</a:t>
            </a:r>
            <a:r>
              <a:rPr lang="en-US" altLang="ko-KR" sz="3200" dirty="0">
                <a:solidFill>
                  <a:srgbClr val="340047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mechanism near the threshold region.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236538" y="125413"/>
            <a:ext cx="8661400" cy="482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950"/>
              </a:spcBef>
            </a:pPr>
            <a:r>
              <a:rPr lang="en-US" altLang="ko-KR" sz="3200" b="1">
                <a:solidFill>
                  <a:srgbClr val="FFFF33"/>
                </a:solidFill>
                <a:latin typeface="Lucida Grande" charset="0"/>
                <a:ea typeface="굴림" charset="-127"/>
                <a:cs typeface="Lucida Grande" charset="0"/>
                <a:sym typeface="Lucida Grande" charset="0"/>
              </a:rPr>
              <a:t>Summary of previous works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674813"/>
            <a:ext cx="4279900" cy="4889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/>
          </p:cNvSpPr>
          <p:nvPr/>
        </p:nvSpPr>
        <p:spPr bwMode="auto">
          <a:xfrm>
            <a:off x="165100" y="977900"/>
            <a:ext cx="86614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713"/>
              </a:spcBef>
            </a:pPr>
            <a:r>
              <a:rPr lang="en-US" altLang="ko-KR" sz="2000">
                <a:solidFill>
                  <a:srgbClr val="001F67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Titov et al. PRC </a:t>
            </a:r>
            <a:r>
              <a:rPr lang="en-US" altLang="ko-KR" sz="2000">
                <a:solidFill>
                  <a:srgbClr val="001F67"/>
                </a:solidFill>
                <a:latin typeface="Arial Bold" charset="0"/>
                <a:ea typeface="굴림" charset="-127"/>
                <a:cs typeface="Arial Bold" charset="0"/>
                <a:sym typeface="Arial Bold" charset="0"/>
              </a:rPr>
              <a:t>60, </a:t>
            </a:r>
            <a:r>
              <a:rPr lang="en-US" altLang="ko-KR" sz="2000">
                <a:solidFill>
                  <a:srgbClr val="001F67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035205   (1999): Structure of the phi photoproduction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584700" y="1765300"/>
            <a:ext cx="4305300" cy="381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ko-KR" sz="2400">
                <a:solidFill>
                  <a:srgbClr val="4D0069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Ordinary vector-meson exchange is forbidden.</a:t>
            </a:r>
            <a:br>
              <a:rPr lang="en-US" altLang="ko-KR" sz="2400">
                <a:solidFill>
                  <a:srgbClr val="4D0069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</a:br>
            <a:endParaRPr lang="en-US" altLang="ko-KR" sz="2400">
              <a:solidFill>
                <a:srgbClr val="4D0069"/>
              </a:solidFill>
              <a:latin typeface="Arial" charset="0"/>
              <a:ea typeface="굴림" charset="-127"/>
              <a:cs typeface="Arial" charset="0"/>
              <a:sym typeface="Arial" charset="0"/>
            </a:endParaRPr>
          </a:p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ko-KR" sz="24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</a:t>
            </a:r>
            <a:r>
              <a:rPr lang="en-US" altLang="ko-KR" sz="2400">
                <a:solidFill>
                  <a:srgbClr val="001445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The pomeron governs the energy dependence of the differential cross section, though it is theoretically plausible only at higher energies.</a:t>
            </a:r>
            <a:endParaRPr lang="en-US" altLang="ko-KR" sz="2400">
              <a:solidFill>
                <a:schemeClr val="tx1"/>
              </a:solidFill>
              <a:latin typeface="Arial" charset="0"/>
              <a:ea typeface="굴림" charset="-127"/>
              <a:cs typeface="Arial" charset="0"/>
              <a:sym typeface="Arial" charset="0"/>
            </a:endParaRPr>
          </a:p>
          <a:p>
            <a:pPr algn="just">
              <a:spcBef>
                <a:spcPts val="713"/>
              </a:spcBef>
            </a:pPr>
            <a:endParaRPr lang="en-US" altLang="ko-KR" sz="2400">
              <a:solidFill>
                <a:srgbClr val="4D0069"/>
              </a:solidFill>
              <a:latin typeface="Arial" charset="0"/>
              <a:ea typeface="굴림" charset="-127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236538" y="125413"/>
            <a:ext cx="8661400" cy="482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950"/>
              </a:spcBef>
            </a:pPr>
            <a:r>
              <a:rPr lang="en-US" altLang="ko-KR" sz="3200" b="1">
                <a:solidFill>
                  <a:srgbClr val="FFFF33"/>
                </a:solidFill>
                <a:latin typeface="Lucida Grande" charset="0"/>
                <a:ea typeface="굴림" charset="-127"/>
                <a:cs typeface="Lucida Grande" charset="0"/>
                <a:sym typeface="Lucida Grande" charset="0"/>
              </a:rPr>
              <a:t>Summary of previous works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88900" y="889000"/>
            <a:ext cx="9004300" cy="167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spcBef>
                <a:spcPts val="713"/>
              </a:spcBef>
              <a:buSzPct val="125000"/>
              <a:buFont typeface="Arial" charset="0"/>
              <a:buChar char="•"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Mibe et al. PRL, </a:t>
            </a:r>
            <a:r>
              <a:rPr lang="en-US" altLang="ko-KR" sz="1800">
                <a:solidFill>
                  <a:schemeClr val="tx1"/>
                </a:solidFill>
                <a:latin typeface="Arial Bold" charset="0"/>
                <a:ea typeface="굴림" charset="-127"/>
                <a:cs typeface="Arial Bold" charset="0"/>
                <a:sym typeface="Arial Bold" charset="0"/>
              </a:rPr>
              <a:t>95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, 182001  (2005): phi diffractive photoproduction near the threshold </a:t>
            </a:r>
          </a:p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ko-KR" sz="1800">
                <a:solidFill>
                  <a:srgbClr val="002D99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Ozaki et al. 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PRC </a:t>
            </a:r>
            <a:r>
              <a:rPr lang="en-US" altLang="ko-KR" sz="1800">
                <a:solidFill>
                  <a:schemeClr val="tx1"/>
                </a:solidFill>
                <a:latin typeface="Arial Bold" charset="0"/>
                <a:ea typeface="굴림" charset="-127"/>
                <a:cs typeface="Arial Bold" charset="0"/>
                <a:sym typeface="Arial Bold" charset="0"/>
              </a:rPr>
              <a:t>80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, 035201 </a:t>
            </a:r>
            <a:r>
              <a:rPr lang="en-US" altLang="ko-KR" sz="1800">
                <a:solidFill>
                  <a:srgbClr val="002D99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(2009):  K-matrix method (Coupled-channel)</a:t>
            </a:r>
          </a:p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Chang et al. PRC </a:t>
            </a:r>
            <a:r>
              <a:rPr lang="en-US" altLang="ko-KR" sz="1800">
                <a:solidFill>
                  <a:schemeClr val="tx1"/>
                </a:solidFill>
                <a:latin typeface="Arial Bold" charset="0"/>
                <a:ea typeface="굴림" charset="-127"/>
                <a:cs typeface="Arial Bold" charset="0"/>
                <a:sym typeface="Arial Bold" charset="0"/>
              </a:rPr>
              <a:t>82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, 015205 (2010): Measurement of the spin-density matrices</a:t>
            </a:r>
          </a:p>
          <a:p>
            <a:pPr algn="l">
              <a:spcBef>
                <a:spcPts val="713"/>
              </a:spcBef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ko-KR" sz="1800">
                <a:solidFill>
                  <a:srgbClr val="4A00E6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 Kiswandhi et al. 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PLB </a:t>
            </a:r>
            <a:r>
              <a:rPr lang="en-US" altLang="ko-KR" sz="1800">
                <a:solidFill>
                  <a:schemeClr val="tx1"/>
                </a:solidFill>
                <a:latin typeface="Arial Bold" charset="0"/>
                <a:ea typeface="굴림" charset="-127"/>
                <a:cs typeface="Arial Bold" charset="0"/>
                <a:sym typeface="Arial Bold" charset="0"/>
              </a:rPr>
              <a:t>691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, 214 </a:t>
            </a:r>
            <a:r>
              <a:rPr lang="en-US" altLang="ko-KR" sz="1800">
                <a:solidFill>
                  <a:srgbClr val="4A00E6"/>
                </a:solidFill>
                <a:latin typeface="Arial" charset="0"/>
                <a:ea typeface="굴림" charset="-127"/>
                <a:cs typeface="Arial" charset="0"/>
                <a:sym typeface="Arial" charset="0"/>
              </a:rPr>
              <a:t>(2010): Possible N*(2080) resonance with large strangeness</a:t>
            </a: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0" y="2616200"/>
            <a:ext cx="3630613" cy="4173538"/>
            <a:chOff x="0" y="0"/>
            <a:chExt cx="2288" cy="2629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288" cy="262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4821" name="Freeform 5"/>
            <p:cNvSpPr>
              <a:spLocks/>
            </p:cNvSpPr>
            <p:nvPr/>
          </p:nvSpPr>
          <p:spPr bwMode="auto">
            <a:xfrm>
              <a:off x="442" y="644"/>
              <a:ext cx="1628" cy="1358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019" y="14489"/>
                </a:cxn>
                <a:cxn ang="0">
                  <a:pos x="2540" y="14200"/>
                </a:cxn>
                <a:cxn ang="0">
                  <a:pos x="3507" y="15429"/>
                </a:cxn>
                <a:cxn ang="0">
                  <a:pos x="4082" y="13603"/>
                </a:cxn>
                <a:cxn ang="0">
                  <a:pos x="5549" y="10934"/>
                </a:cxn>
                <a:cxn ang="0">
                  <a:pos x="7927" y="8553"/>
                </a:cxn>
                <a:cxn ang="0">
                  <a:pos x="10783" y="5643"/>
                </a:cxn>
                <a:cxn ang="0">
                  <a:pos x="14346" y="2910"/>
                </a:cxn>
                <a:cxn ang="0">
                  <a:pos x="18257" y="1288"/>
                </a:cxn>
                <a:cxn ang="0">
                  <a:pos x="20912" y="66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019" y="14489"/>
                  </a:lnTo>
                  <a:lnTo>
                    <a:pt x="2540" y="14200"/>
                  </a:lnTo>
                  <a:lnTo>
                    <a:pt x="3507" y="15429"/>
                  </a:lnTo>
                  <a:lnTo>
                    <a:pt x="4082" y="13603"/>
                  </a:lnTo>
                  <a:lnTo>
                    <a:pt x="5549" y="10934"/>
                  </a:lnTo>
                  <a:lnTo>
                    <a:pt x="7927" y="8553"/>
                  </a:lnTo>
                  <a:lnTo>
                    <a:pt x="10783" y="5643"/>
                  </a:lnTo>
                  <a:lnTo>
                    <a:pt x="14346" y="2910"/>
                  </a:lnTo>
                  <a:lnTo>
                    <a:pt x="18257" y="1288"/>
                  </a:lnTo>
                  <a:lnTo>
                    <a:pt x="20912" y="66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5841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02212F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42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Effective Lagrangian methods</a:t>
              </a:r>
            </a:p>
          </p:txBody>
        </p:sp>
      </p:grpSp>
      <p:grpSp>
        <p:nvGrpSpPr>
          <p:cNvPr id="35858" name="Group 18"/>
          <p:cNvGrpSpPr>
            <a:grpSpLocks/>
          </p:cNvGrpSpPr>
          <p:nvPr/>
        </p:nvGrpSpPr>
        <p:grpSpPr bwMode="auto">
          <a:xfrm>
            <a:off x="6870700" y="2433638"/>
            <a:ext cx="1993900" cy="2882900"/>
            <a:chOff x="0" y="0"/>
            <a:chExt cx="1256" cy="1816"/>
          </a:xfrm>
        </p:grpSpPr>
        <p:sp>
          <p:nvSpPr>
            <p:cNvPr id="35844" name="Rectangle 4"/>
            <p:cNvSpPr>
              <a:spLocks/>
            </p:cNvSpPr>
            <p:nvPr/>
          </p:nvSpPr>
          <p:spPr bwMode="auto">
            <a:xfrm>
              <a:off x="0" y="0"/>
              <a:ext cx="1256" cy="1816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grpSp>
          <p:nvGrpSpPr>
            <p:cNvPr id="35857" name="Group 17"/>
            <p:cNvGrpSpPr>
              <a:grpSpLocks/>
            </p:cNvGrpSpPr>
            <p:nvPr/>
          </p:nvGrpSpPr>
          <p:grpSpPr bwMode="auto">
            <a:xfrm>
              <a:off x="109" y="98"/>
              <a:ext cx="1032" cy="1632"/>
              <a:chOff x="0" y="0"/>
              <a:chExt cx="1032" cy="1631"/>
            </a:xfrm>
          </p:grpSpPr>
          <p:pic>
            <p:nvPicPr>
              <p:cNvPr id="35845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04" cy="162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4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" y="296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4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4" y="53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48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" y="995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49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2" y="1518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50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84" y="1"/>
                <a:ext cx="143" cy="1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51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0" y="481"/>
                <a:ext cx="142" cy="1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52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5" y="1242"/>
                <a:ext cx="142" cy="1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53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2" y="728"/>
                <a:ext cx="143" cy="11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54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64" y="267"/>
                <a:ext cx="168" cy="1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55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4" y="974"/>
                <a:ext cx="168" cy="1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5856" name="Picture 1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9" y="1507"/>
                <a:ext cx="167" cy="1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5907" name="Group 67"/>
          <p:cNvGrpSpPr>
            <a:grpSpLocks/>
          </p:cNvGrpSpPr>
          <p:nvPr/>
        </p:nvGrpSpPr>
        <p:grpSpPr bwMode="auto">
          <a:xfrm>
            <a:off x="257175" y="1708150"/>
            <a:ext cx="5930900" cy="4781550"/>
            <a:chOff x="0" y="0"/>
            <a:chExt cx="3735" cy="3011"/>
          </a:xfrm>
        </p:grpSpPr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0" y="2102"/>
              <a:ext cx="654" cy="659"/>
              <a:chOff x="0" y="0"/>
              <a:chExt cx="654" cy="659"/>
            </a:xfrm>
          </p:grpSpPr>
          <p:pic>
            <p:nvPicPr>
              <p:cNvPr id="35859" name="Picture 1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" y="64"/>
                <a:ext cx="600" cy="59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35860" name="Rectangle 20"/>
              <p:cNvSpPr>
                <a:spLocks/>
              </p:cNvSpPr>
              <p:nvPr/>
            </p:nvSpPr>
            <p:spPr bwMode="auto">
              <a:xfrm>
                <a:off x="0" y="0"/>
                <a:ext cx="369" cy="44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  <p:grpSp>
          <p:nvGrpSpPr>
            <p:cNvPr id="35864" name="Group 24"/>
            <p:cNvGrpSpPr>
              <a:grpSpLocks/>
            </p:cNvGrpSpPr>
            <p:nvPr/>
          </p:nvGrpSpPr>
          <p:grpSpPr bwMode="auto">
            <a:xfrm>
              <a:off x="584" y="0"/>
              <a:ext cx="205" cy="549"/>
              <a:chOff x="0" y="0"/>
              <a:chExt cx="204" cy="549"/>
            </a:xfrm>
          </p:grpSpPr>
          <p:pic>
            <p:nvPicPr>
              <p:cNvPr id="35862" name="Picture 2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" y="24"/>
                <a:ext cx="75" cy="52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35863" name="Rectangle 23"/>
              <p:cNvSpPr>
                <a:spLocks/>
              </p:cNvSpPr>
              <p:nvPr/>
            </p:nvSpPr>
            <p:spPr bwMode="auto">
              <a:xfrm>
                <a:off x="0" y="0"/>
                <a:ext cx="204" cy="20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659" y="1672"/>
              <a:ext cx="0" cy="3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 flipH="1">
              <a:off x="446" y="1962"/>
              <a:ext cx="213" cy="2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657" y="1962"/>
              <a:ext cx="209" cy="21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5868" name="Picture 2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43" y="1862"/>
              <a:ext cx="2013" cy="29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69" name="Picture 2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9" y="2112"/>
              <a:ext cx="130" cy="11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70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8" y="2097"/>
              <a:ext cx="155" cy="12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71" name="Picture 3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9" y="1752"/>
              <a:ext cx="129" cy="11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 flipH="1">
              <a:off x="519" y="2048"/>
              <a:ext cx="55" cy="54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 rot="10800000" flipH="1">
              <a:off x="654" y="1817"/>
              <a:ext cx="0" cy="42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 rot="10800000">
              <a:off x="739" y="2042"/>
              <a:ext cx="50" cy="5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 flipH="1">
              <a:off x="444" y="544"/>
              <a:ext cx="213" cy="2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659" y="544"/>
              <a:ext cx="210" cy="21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5877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9" y="694"/>
              <a:ext cx="130" cy="11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5878" name="Line 38"/>
            <p:cNvSpPr>
              <a:spLocks noChangeShapeType="1"/>
            </p:cNvSpPr>
            <p:nvPr/>
          </p:nvSpPr>
          <p:spPr bwMode="auto">
            <a:xfrm flipH="1">
              <a:off x="519" y="629"/>
              <a:ext cx="54" cy="54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 rot="10800000" flipH="1">
              <a:off x="654" y="399"/>
              <a:ext cx="0" cy="42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 rot="10800000">
              <a:off x="739" y="624"/>
              <a:ext cx="50" cy="5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5881" name="Picture 4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03" y="689"/>
              <a:ext cx="130" cy="11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82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9" y="244"/>
              <a:ext cx="105" cy="13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83" name="Picture 4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43" y="319"/>
              <a:ext cx="2393" cy="34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 flipH="1">
              <a:off x="639" y="2527"/>
              <a:ext cx="227" cy="2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 flipH="1">
              <a:off x="429" y="2746"/>
              <a:ext cx="213" cy="2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86" name="Line 46"/>
            <p:cNvSpPr>
              <a:spLocks noChangeShapeType="1"/>
            </p:cNvSpPr>
            <p:nvPr/>
          </p:nvSpPr>
          <p:spPr bwMode="auto">
            <a:xfrm>
              <a:off x="644" y="2746"/>
              <a:ext cx="210" cy="21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5887" name="Picture 4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4" y="2901"/>
              <a:ext cx="130" cy="11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88" name="Picture 4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3" y="2881"/>
              <a:ext cx="155" cy="12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889" name="Picture 4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93" y="2536"/>
              <a:ext cx="130" cy="11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5890" name="Line 50"/>
            <p:cNvSpPr>
              <a:spLocks noChangeShapeType="1"/>
            </p:cNvSpPr>
            <p:nvPr/>
          </p:nvSpPr>
          <p:spPr bwMode="auto">
            <a:xfrm flipH="1">
              <a:off x="504" y="2831"/>
              <a:ext cx="54" cy="54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 rot="10800000" flipH="1">
              <a:off x="729" y="2636"/>
              <a:ext cx="27" cy="27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92" name="Line 52"/>
            <p:cNvSpPr>
              <a:spLocks noChangeShapeType="1"/>
            </p:cNvSpPr>
            <p:nvPr/>
          </p:nvSpPr>
          <p:spPr bwMode="auto">
            <a:xfrm rot="10800000">
              <a:off x="724" y="2826"/>
              <a:ext cx="50" cy="5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93" name="Line 53"/>
            <p:cNvSpPr>
              <a:spLocks noChangeShapeType="1"/>
            </p:cNvSpPr>
            <p:nvPr/>
          </p:nvSpPr>
          <p:spPr bwMode="auto">
            <a:xfrm flipH="1">
              <a:off x="509" y="2550"/>
              <a:ext cx="19" cy="6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5894" name="Picture 5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48" y="2521"/>
              <a:ext cx="2387" cy="3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35897" name="Group 57"/>
            <p:cNvGrpSpPr>
              <a:grpSpLocks/>
            </p:cNvGrpSpPr>
            <p:nvPr/>
          </p:nvGrpSpPr>
          <p:grpSpPr bwMode="auto">
            <a:xfrm>
              <a:off x="574" y="749"/>
              <a:ext cx="205" cy="549"/>
              <a:chOff x="0" y="0"/>
              <a:chExt cx="204" cy="549"/>
            </a:xfrm>
          </p:grpSpPr>
          <p:pic>
            <p:nvPicPr>
              <p:cNvPr id="35895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" y="24"/>
                <a:ext cx="75" cy="52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35896" name="Rectangle 56"/>
              <p:cNvSpPr>
                <a:spLocks/>
              </p:cNvSpPr>
              <p:nvPr/>
            </p:nvSpPr>
            <p:spPr bwMode="auto">
              <a:xfrm>
                <a:off x="0" y="0"/>
                <a:ext cx="204" cy="204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flipH="1">
              <a:off x="434" y="1293"/>
              <a:ext cx="213" cy="21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>
              <a:off x="649" y="1293"/>
              <a:ext cx="210" cy="21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 flipH="1">
              <a:off x="509" y="1378"/>
              <a:ext cx="54" cy="54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 rot="10800000" flipH="1">
              <a:off x="644" y="1148"/>
              <a:ext cx="0" cy="42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 rot="10800000">
              <a:off x="729" y="1373"/>
              <a:ext cx="50" cy="50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5903" name="Picture 6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9" y="993"/>
              <a:ext cx="105" cy="13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904" name="Picture 6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9" y="1478"/>
              <a:ext cx="190" cy="11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905" name="Picture 6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58" y="1473"/>
              <a:ext cx="190" cy="11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5906" name="Picture 6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43" y="1198"/>
              <a:ext cx="2480" cy="17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5908" name="Rectangle 68"/>
          <p:cNvSpPr>
            <a:spLocks/>
          </p:cNvSpPr>
          <p:nvPr/>
        </p:nvSpPr>
        <p:spPr bwMode="auto">
          <a:xfrm>
            <a:off x="0" y="908720"/>
            <a:ext cx="8940800" cy="1168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/>
            <a:r>
              <a:rPr lang="en-US" altLang="ko-KR" sz="2000" dirty="0">
                <a:solidFill>
                  <a:srgbClr val="002D99"/>
                </a:solidFill>
                <a:latin typeface="Arial" pitchFamily="34" charset="0"/>
                <a:ea typeface="굴림" charset="-127"/>
                <a:cs typeface="Arial" pitchFamily="34" charset="0"/>
                <a:sym typeface="Comic Sans MS" charset="0"/>
              </a:rPr>
              <a:t>Describe </a:t>
            </a:r>
            <a:r>
              <a:rPr lang="en-US" altLang="ko-KR" sz="2000" dirty="0" err="1">
                <a:solidFill>
                  <a:srgbClr val="002D99"/>
                </a:solidFill>
                <a:latin typeface="Arial" pitchFamily="34" charset="0"/>
                <a:ea typeface="굴림" charset="-127"/>
                <a:cs typeface="Arial" pitchFamily="34" charset="0"/>
                <a:sym typeface="Comic Sans MS" charset="0"/>
              </a:rPr>
              <a:t>hadron</a:t>
            </a:r>
            <a:r>
              <a:rPr lang="en-US" altLang="ko-KR" sz="2000" dirty="0">
                <a:solidFill>
                  <a:srgbClr val="002D99"/>
                </a:solidFill>
                <a:latin typeface="Arial" pitchFamily="34" charset="0"/>
                <a:ea typeface="굴림" charset="-127"/>
                <a:cs typeface="Arial" pitchFamily="34" charset="0"/>
                <a:sym typeface="Comic Sans MS" charset="0"/>
              </a:rPr>
              <a:t> processes in terms of effective degrees of freedom: </a:t>
            </a:r>
            <a:br>
              <a:rPr lang="en-US" altLang="ko-KR" sz="2000" dirty="0">
                <a:solidFill>
                  <a:srgbClr val="002D99"/>
                </a:solidFill>
                <a:latin typeface="Arial" pitchFamily="34" charset="0"/>
                <a:ea typeface="굴림" charset="-127"/>
                <a:cs typeface="Arial" pitchFamily="34" charset="0"/>
                <a:sym typeface="Comic Sans MS" charset="0"/>
              </a:rPr>
            </a:br>
            <a:r>
              <a:rPr lang="en-US" altLang="ko-KR" sz="2000" dirty="0">
                <a:solidFill>
                  <a:srgbClr val="002D99"/>
                </a:solidFill>
                <a:latin typeface="Arial" pitchFamily="34" charset="0"/>
                <a:ea typeface="굴림" charset="-127"/>
                <a:cs typeface="Arial" pitchFamily="34" charset="0"/>
                <a:sym typeface="Comic Sans MS" charset="0"/>
              </a:rPr>
              <a:t>Quark-gluon dynamics are encoded in the coupling constants and form factors.</a:t>
            </a:r>
          </a:p>
        </p:txBody>
      </p:sp>
      <p:sp>
        <p:nvSpPr>
          <p:cNvPr id="35909" name="Rectangle 69"/>
          <p:cNvSpPr>
            <a:spLocks/>
          </p:cNvSpPr>
          <p:nvPr/>
        </p:nvSpPr>
        <p:spPr bwMode="auto">
          <a:xfrm>
            <a:off x="4381500" y="6210300"/>
            <a:ext cx="4762500" cy="571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ko-KR" sz="1400">
                <a:solidFill>
                  <a:schemeClr val="tx1"/>
                </a:solidFill>
                <a:latin typeface="Times" charset="0"/>
                <a:ea typeface="굴림" charset="-127"/>
                <a:cs typeface="Times" charset="0"/>
                <a:sym typeface="Times" charset="0"/>
              </a:rPr>
              <a:t>S.i.  Nam, A. Hosaka, HChK, Phys. Rev. D </a:t>
            </a:r>
            <a:r>
              <a:rPr lang="en-US" altLang="ko-KR" sz="1400" b="1">
                <a:solidFill>
                  <a:schemeClr val="tx1"/>
                </a:solidFill>
                <a:latin typeface="Times" charset="0"/>
                <a:ea typeface="굴림" charset="-127"/>
                <a:cs typeface="Times" charset="0"/>
                <a:sym typeface="Times" charset="0"/>
              </a:rPr>
              <a:t>71, </a:t>
            </a:r>
            <a:r>
              <a:rPr lang="en-US" altLang="ko-KR" sz="1400">
                <a:solidFill>
                  <a:schemeClr val="tx1"/>
                </a:solidFill>
                <a:latin typeface="Times" charset="0"/>
                <a:ea typeface="굴림" charset="-127"/>
                <a:cs typeface="Times" charset="0"/>
                <a:sym typeface="Times" charset="0"/>
              </a:rPr>
              <a:t>114012 (2005) 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ko-KR" sz="1400">
                <a:solidFill>
                  <a:schemeClr val="tx1"/>
                </a:solidFill>
                <a:latin typeface="Times" charset="0"/>
                <a:ea typeface="굴림" charset="-127"/>
                <a:cs typeface="Times" charset="0"/>
                <a:sym typeface="Times" charset="0"/>
              </a:rPr>
              <a:t>S.i.  Nam, K.S. Choi, A. Hosaka, HChK,  D 75, 014027 (2005)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7424384" presetClass="entr" presetSubtype="649108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0" y="0"/>
            <a:ext cx="9144000" cy="836613"/>
            <a:chOff x="0" y="0"/>
            <a:chExt cx="5760" cy="527"/>
          </a:xfrm>
        </p:grpSpPr>
        <p:sp>
          <p:nvSpPr>
            <p:cNvPr id="36865" name="Rectangle 1"/>
            <p:cNvSpPr>
              <a:spLocks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solidFill>
              <a:srgbClr val="02212F"/>
            </a:solidFill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6866" name="Rectangle 2"/>
            <p:cNvSpPr>
              <a:spLocks/>
            </p:cNvSpPr>
            <p:nvPr/>
          </p:nvSpPr>
          <p:spPr bwMode="auto">
            <a:xfrm>
              <a:off x="149" y="79"/>
              <a:ext cx="5456" cy="304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0639" bIns="0"/>
            <a:lstStyle/>
            <a:p>
              <a:pPr marL="39688">
                <a:spcBef>
                  <a:spcPts val="1950"/>
                </a:spcBef>
              </a:pPr>
              <a:r>
                <a:rPr lang="en-US" altLang="ko-KR" sz="3200" b="1">
                  <a:solidFill>
                    <a:srgbClr val="FFFF33"/>
                  </a:solidFill>
                  <a:latin typeface="Lucida Grande" charset="0"/>
                  <a:ea typeface="굴림" charset="-127"/>
                  <a:cs typeface="Lucida Grande" charset="0"/>
                  <a:sym typeface="Lucida Grande" charset="0"/>
                </a:rPr>
                <a:t>Effective Lagrangian methods</a:t>
              </a:r>
            </a:p>
          </p:txBody>
        </p:sp>
      </p:grpSp>
      <p:sp>
        <p:nvSpPr>
          <p:cNvPr id="36868" name="Rectangle 4"/>
          <p:cNvSpPr>
            <a:spLocks/>
          </p:cNvSpPr>
          <p:nvPr/>
        </p:nvSpPr>
        <p:spPr bwMode="auto">
          <a:xfrm>
            <a:off x="187325" y="876300"/>
            <a:ext cx="3238500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altLang="ko-KR" sz="2400" b="1">
                <a:solidFill>
                  <a:srgbClr val="200063"/>
                </a:solidFill>
                <a:ea typeface="굴림" charset="-127"/>
              </a:rPr>
              <a:t>Invariant amplitude</a:t>
            </a:r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323850" y="1433513"/>
            <a:ext cx="8461375" cy="5384800"/>
            <a:chOff x="0" y="0"/>
            <a:chExt cx="5330" cy="3392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" y="131"/>
              <a:ext cx="3226" cy="78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5330" cy="0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rot="10800000" flipH="1">
              <a:off x="91" y="1850"/>
              <a:ext cx="5168" cy="1"/>
            </a:xfrm>
            <a:prstGeom prst="line">
              <a:avLst/>
            </a:prstGeom>
            <a:noFill/>
            <a:ln w="25400" cap="flat">
              <a:solidFill>
                <a:srgbClr val="7F552B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948"/>
              <a:ext cx="1599" cy="144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687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" y="2034"/>
              <a:ext cx="3185" cy="43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36876" name="Group 12"/>
            <p:cNvGrpSpPr>
              <a:grpSpLocks/>
            </p:cNvGrpSpPr>
            <p:nvPr/>
          </p:nvGrpSpPr>
          <p:grpSpPr bwMode="auto">
            <a:xfrm>
              <a:off x="367" y="2558"/>
              <a:ext cx="3099" cy="799"/>
              <a:chOff x="0" y="0"/>
              <a:chExt cx="3099" cy="799"/>
            </a:xfrm>
          </p:grpSpPr>
          <p:pic>
            <p:nvPicPr>
              <p:cNvPr id="36874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2944" cy="79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36875" name="Rectangle 11"/>
              <p:cNvSpPr>
                <a:spLocks/>
              </p:cNvSpPr>
              <p:nvPr/>
            </p:nvSpPr>
            <p:spPr bwMode="auto">
              <a:xfrm>
                <a:off x="2840" y="40"/>
                <a:ext cx="259" cy="66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ko-KR" altLang="en-US"/>
              </a:p>
            </p:txBody>
          </p:sp>
        </p:grpSp>
        <p:pic>
          <p:nvPicPr>
            <p:cNvPr id="36877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" y="901"/>
              <a:ext cx="2715" cy="69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6893" name="Group 29"/>
          <p:cNvGrpSpPr>
            <a:grpSpLocks/>
          </p:cNvGrpSpPr>
          <p:nvPr/>
        </p:nvGrpSpPr>
        <p:grpSpPr bwMode="auto">
          <a:xfrm>
            <a:off x="6311900" y="1430338"/>
            <a:ext cx="1993900" cy="2882900"/>
            <a:chOff x="0" y="0"/>
            <a:chExt cx="1256" cy="1816"/>
          </a:xfrm>
        </p:grpSpPr>
        <p:sp>
          <p:nvSpPr>
            <p:cNvPr id="36879" name="Rectangle 15"/>
            <p:cNvSpPr>
              <a:spLocks/>
            </p:cNvSpPr>
            <p:nvPr/>
          </p:nvSpPr>
          <p:spPr bwMode="auto">
            <a:xfrm>
              <a:off x="0" y="0"/>
              <a:ext cx="1256" cy="1816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grpSp>
          <p:nvGrpSpPr>
            <p:cNvPr id="36892" name="Group 28"/>
            <p:cNvGrpSpPr>
              <a:grpSpLocks/>
            </p:cNvGrpSpPr>
            <p:nvPr/>
          </p:nvGrpSpPr>
          <p:grpSpPr bwMode="auto">
            <a:xfrm>
              <a:off x="109" y="98"/>
              <a:ext cx="1032" cy="1632"/>
              <a:chOff x="0" y="0"/>
              <a:chExt cx="1032" cy="1631"/>
            </a:xfrm>
          </p:grpSpPr>
          <p:pic>
            <p:nvPicPr>
              <p:cNvPr id="36880" name="Picture 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0"/>
                <a:ext cx="904" cy="162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1" name="Picture 1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" y="296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2" name="Picture 1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4" y="53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3" name="Picture 1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8" y="995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4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2" y="1518"/>
                <a:ext cx="87" cy="10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5" name="Picture 2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84" y="1"/>
                <a:ext cx="143" cy="1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6" name="Picture 2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80" y="481"/>
                <a:ext cx="142" cy="1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7" name="Picture 2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85" y="1242"/>
                <a:ext cx="142" cy="1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8" name="Picture 2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82" y="728"/>
                <a:ext cx="143" cy="11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89" name="Picture 25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64" y="267"/>
                <a:ext cx="168" cy="1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90" name="Picture 2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94" y="974"/>
                <a:ext cx="168" cy="1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6891" name="Picture 2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9" y="1507"/>
                <a:ext cx="167" cy="12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제목 및 구분점">
  <a:themeElements>
    <a:clrScheme name="">
      <a:dk1>
        <a:srgbClr val="000000"/>
      </a:dk1>
      <a:lt1>
        <a:srgbClr val="FFFFFF"/>
      </a:lt1>
      <a:dk2>
        <a:srgbClr val="000000"/>
      </a:dk2>
      <a:lt2>
        <a:srgbClr val="DCEAAA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구분점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사진 - 수평으로 반사">
  <a:themeElements>
    <a:clrScheme name="사진 - 수평으로 반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평으로 반사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평으로 반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사진 - 수직">
  <a:themeElements>
    <a:clrScheme name="사진 - 수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직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사진 - 수직으로 반사">
  <a:themeElements>
    <a:clrScheme name="사진 - 수직으로 반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직으로 반사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직으로 반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제목 - 상단">
  <a:themeElements>
    <a:clrScheme name="제목 - 상단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- 상단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- 상단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빈 페이지">
  <a:themeElements>
    <a:clrScheme name="빈 페이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빈 페이지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빈 페이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제목 및 구분점 - 왼쪽">
  <a:themeElements>
    <a:clrScheme name="제목 및 구분점 - 왼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구분점 - 왼쪽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- 왼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제목 및 구분점 - 2열">
  <a:themeElements>
    <a:clrScheme name="제목 및 구분점 - 2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구분점 - 2열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- 2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제목 및 구분점 - 오른쪽">
  <a:themeElements>
    <a:clrScheme name="제목 및 구분점 - 오른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구분점 - 오른쪽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구분점 - 오른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제목, 구분점 및 사진">
  <a:themeElements>
    <a:clrScheme name="제목, 구분점 및 사진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, 구분점 및 사진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, 구분점 및 사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제목 - 중앙">
  <a:themeElements>
    <a:clrScheme name="제목 - 중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- 중앙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- 중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84D6D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2BA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Default - 제목 및 내용">
  <a:themeElements>
    <a:clrScheme name="Default - 제목 및 내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제목 및 내용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제목 및 내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Default - 빈 화면">
  <a:themeElements>
    <a:clrScheme name="Default - 빈 화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빈 화면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빈 화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Default - 제목 슬라이드">
  <a:themeElements>
    <a:clrScheme name="Default - 제목 슬라이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제목 슬라이드">
      <a:majorFont>
        <a:latin typeface="Comic Sans MS"/>
        <a:ea typeface="ヒラギノ明朝 ProN W3"/>
        <a:cs typeface="ヒラギノ明朝 ProN W3"/>
      </a:majorFont>
      <a:minorFont>
        <a:latin typeface="Comic Sans M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제목 슬라이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구분점">
  <a:themeElements>
    <a:clrScheme name="구분점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구분점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구분점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Default - 내용">
  <a:themeElements>
    <a:clrScheme name="Default - 내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내용">
      <a:majorFont>
        <a:latin typeface="Comic Sans MS"/>
        <a:ea typeface="ヒラギノ明朝 ProN W3"/>
        <a:cs typeface="ヒラギノ明朝 ProN W3"/>
      </a:majorFont>
      <a:minorFont>
        <a:latin typeface="Comic Sans M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내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Default - 빈 화면 복사 3">
  <a:themeElements>
    <a:clrScheme name="Default - 빈 화면 복사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빈 화면 복사 3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빈 화면 복사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efault - 제목 및 내용 복사">
  <a:themeElements>
    <a:clrScheme name="Default - 제목 및 내용 복사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제목 및 내용 복사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제목 및 내용 복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제목 및 부제">
  <a:themeElements>
    <a:clrScheme name="제목 및 부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 및 부제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제목 및 부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제목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2212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BAD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제목만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제목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빈 화면 복사 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2212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BAD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빈 화면 복사 2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빈 화면 복사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- 빈 화면 복사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2212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BAD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빈 화면 복사 1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빈 화면 복사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- 빈 화면 복사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2212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BAD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빈 화면 복사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빈 화면 복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- 제목 및 내용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003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AA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제목 및 내용">
      <a:majorFont>
        <a:latin typeface="Comic Sans MS"/>
        <a:ea typeface="ヒラギノ明朝 ProN W3"/>
        <a:cs typeface="ヒラギノ明朝 ProN W3"/>
      </a:majorFont>
      <a:minorFont>
        <a:latin typeface="Comic Sans M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제목 및 내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- 빈 화면">
  <a:themeElements>
    <a:clrScheme name="Default - 빈 화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빈 화면">
      <a:majorFont>
        <a:latin typeface="Comic Sans MS"/>
        <a:ea typeface="ヒラギノ明朝 ProN W3"/>
        <a:cs typeface="ヒラギノ明朝 ProN W3"/>
      </a:majorFont>
      <a:minorFont>
        <a:latin typeface="Comic Sans M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빈 화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사진 - 수평">
  <a:themeElements>
    <a:clrScheme name="사진 - 수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진 - 수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사진 - 수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Pages>0</Pages>
  <Words>552</Words>
  <Characters>0</Characters>
  <Application>Microsoft Office PowerPoint</Application>
  <PresentationFormat>화면 슬라이드 쇼(4:3)</PresentationFormat>
  <Lines>0</Lines>
  <Paragraphs>82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27</vt:i4>
      </vt:variant>
      <vt:variant>
        <vt:lpstr>슬라이드 제목</vt:lpstr>
      </vt:variant>
      <vt:variant>
        <vt:i4>24</vt:i4>
      </vt:variant>
    </vt:vector>
  </HeadingPairs>
  <TitlesOfParts>
    <vt:vector size="65" baseType="lpstr">
      <vt:lpstr>Gill Sans</vt:lpstr>
      <vt:lpstr>ヒラギノ角ゴ ProN W3</vt:lpstr>
      <vt:lpstr>Lucida Grande</vt:lpstr>
      <vt:lpstr>Thonburi</vt:lpstr>
      <vt:lpstr>Geeza Pro</vt:lpstr>
      <vt:lpstr>Arial</vt:lpstr>
      <vt:lpstr>Comic Sans MS</vt:lpstr>
      <vt:lpstr>ヒラギノ明朝 ProN W3</vt:lpstr>
      <vt:lpstr>Comic Sans MS Bold</vt:lpstr>
      <vt:lpstr>Times</vt:lpstr>
      <vt:lpstr>Arial Bold</vt:lpstr>
      <vt:lpstr>Apple SD 산돌고딕 Neo 일반체</vt:lpstr>
      <vt:lpstr>Arial Italic</vt:lpstr>
      <vt:lpstr>Times New Roman Italic</vt:lpstr>
      <vt:lpstr>제목 및 구분점</vt:lpstr>
      <vt:lpstr>기본 디자인</vt:lpstr>
      <vt:lpstr>Default - 제목만</vt:lpstr>
      <vt:lpstr>Default - 빈 화면 복사 2</vt:lpstr>
      <vt:lpstr>Default - 빈 화면 복사 1</vt:lpstr>
      <vt:lpstr>Default - 빈 화면 복사</vt:lpstr>
      <vt:lpstr>Default - 제목 및 내용</vt:lpstr>
      <vt:lpstr>Default - 빈 화면</vt:lpstr>
      <vt:lpstr>사진 - 수평</vt:lpstr>
      <vt:lpstr>사진 - 수평으로 반사</vt:lpstr>
      <vt:lpstr>사진 - 수직</vt:lpstr>
      <vt:lpstr>사진 - 수직으로 반사</vt:lpstr>
      <vt:lpstr>제목 - 상단</vt:lpstr>
      <vt:lpstr>빈 페이지</vt:lpstr>
      <vt:lpstr>제목 및 구분점 - 왼쪽</vt:lpstr>
      <vt:lpstr>제목 및 구분점 - 2열</vt:lpstr>
      <vt:lpstr>제목 및 구분점 - 오른쪽</vt:lpstr>
      <vt:lpstr>제목, 구분점 및 사진</vt:lpstr>
      <vt:lpstr>제목 - 중앙</vt:lpstr>
      <vt:lpstr>Default - 제목 및 내용</vt:lpstr>
      <vt:lpstr>Default - 빈 화면</vt:lpstr>
      <vt:lpstr>Default - 제목 슬라이드</vt:lpstr>
      <vt:lpstr>구분점</vt:lpstr>
      <vt:lpstr>Default - 내용</vt:lpstr>
      <vt:lpstr>Default - 빈 화면 복사 3</vt:lpstr>
      <vt:lpstr>Default - 제목 및 내용 복사</vt:lpstr>
      <vt:lpstr>제목 및 부제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Though this be madness, yet there is method in it.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the baryon antidecuplet</dc:title>
  <dc:subject/>
  <dc:creator>hchkim</dc:creator>
  <cp:keywords/>
  <dc:description/>
  <cp:lastModifiedBy>Hyun-Chul Kim</cp:lastModifiedBy>
  <cp:revision>2</cp:revision>
  <dcterms:modified xsi:type="dcterms:W3CDTF">2013-09-10T15:37:05Z</dcterms:modified>
</cp:coreProperties>
</file>