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4"/>
  </p:notesMasterIdLst>
  <p:sldIdLst>
    <p:sldId id="478" r:id="rId2"/>
    <p:sldId id="479" r:id="rId3"/>
    <p:sldId id="487" r:id="rId4"/>
    <p:sldId id="427" r:id="rId5"/>
    <p:sldId id="428" r:id="rId6"/>
    <p:sldId id="429" r:id="rId7"/>
    <p:sldId id="430" r:id="rId8"/>
    <p:sldId id="431" r:id="rId9"/>
    <p:sldId id="434" r:id="rId10"/>
    <p:sldId id="433" r:id="rId11"/>
    <p:sldId id="451" r:id="rId12"/>
    <p:sldId id="445" r:id="rId13"/>
    <p:sldId id="396" r:id="rId14"/>
    <p:sldId id="311" r:id="rId15"/>
    <p:sldId id="312" r:id="rId16"/>
    <p:sldId id="397" r:id="rId17"/>
    <p:sldId id="449" r:id="rId18"/>
    <p:sldId id="435" r:id="rId19"/>
    <p:sldId id="382" r:id="rId20"/>
    <p:sldId id="353" r:id="rId21"/>
    <p:sldId id="506" r:id="rId22"/>
    <p:sldId id="504" r:id="rId23"/>
    <p:sldId id="399" r:id="rId24"/>
    <p:sldId id="508" r:id="rId25"/>
    <p:sldId id="509" r:id="rId26"/>
    <p:sldId id="510" r:id="rId27"/>
    <p:sldId id="351" r:id="rId28"/>
    <p:sldId id="512" r:id="rId29"/>
    <p:sldId id="322" r:id="rId30"/>
    <p:sldId id="496" r:id="rId31"/>
    <p:sldId id="507" r:id="rId32"/>
    <p:sldId id="343" r:id="rId33"/>
    <p:sldId id="345" r:id="rId34"/>
    <p:sldId id="516" r:id="rId35"/>
    <p:sldId id="495" r:id="rId36"/>
    <p:sldId id="459" r:id="rId37"/>
    <p:sldId id="511" r:id="rId38"/>
    <p:sldId id="500" r:id="rId39"/>
    <p:sldId id="515" r:id="rId40"/>
    <p:sldId id="514" r:id="rId41"/>
    <p:sldId id="513" r:id="rId42"/>
    <p:sldId id="50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CCFF"/>
    <a:srgbClr val="FF99FF"/>
    <a:srgbClr val="FF00FF"/>
    <a:srgbClr val="008000"/>
    <a:srgbClr val="CCFF33"/>
    <a:srgbClr val="FFCC66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4" autoAdjust="0"/>
    <p:restoredTop sz="93419" autoAdjust="0"/>
  </p:normalViewPr>
  <p:slideViewPr>
    <p:cSldViewPr>
      <p:cViewPr varScale="1">
        <p:scale>
          <a:sx n="86" d="100"/>
          <a:sy n="86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216AB39-4724-4B9F-937F-09475E2C38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introducing you to people</a:t>
            </a:r>
            <a:r>
              <a:rPr lang="en-US" baseline="0" dirty="0" smtClean="0"/>
              <a:t> I shall meet you with atoms.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Molecule is possible when the bound state in the closed channel is lower in energy than the </a:t>
            </a:r>
            <a:r>
              <a:rPr lang="en-US" smtClean="0"/>
              <a:t>scattering continuum.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– the number of atoms</a:t>
            </a:r>
            <a:r>
              <a:rPr lang="en-US" baseline="0" dirty="0" smtClean="0"/>
              <a:t> lost per 3-body recombination. I hope to convince you that this is a wrong number in most cases for the large scattering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looks like a magic:</a:t>
            </a:r>
            <a:r>
              <a:rPr lang="en-US" baseline="0" dirty="0" smtClean="0"/>
              <a:t> having a single laser to perform cooling (dissipative force) and trapping (conservative force)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these results qualitatively</a:t>
            </a:r>
            <a:r>
              <a:rPr lang="en-US" baseline="0" dirty="0" smtClean="0"/>
              <a:t> established the </a:t>
            </a:r>
            <a:r>
              <a:rPr lang="en-US" baseline="0" dirty="0" err="1" smtClean="0"/>
              <a:t>Efimov</a:t>
            </a:r>
            <a:r>
              <a:rPr lang="en-US" baseline="0" dirty="0" smtClean="0"/>
              <a:t> effect. But no quantitative understanding. Let us</a:t>
            </a:r>
            <a:r>
              <a:rPr lang="en-US" dirty="0" smtClean="0"/>
              <a:t> concentrate only on the negative scattering length side for</a:t>
            </a:r>
            <a:r>
              <a:rPr lang="en-US" baseline="0" dirty="0" smtClean="0"/>
              <a:t> sometime.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Underling (short-range) molecular</a:t>
            </a:r>
            <a:r>
              <a:rPr lang="en-US" baseline="0" dirty="0" smtClean="0"/>
              <a:t> structure is </a:t>
            </a:r>
            <a:r>
              <a:rPr lang="en-US" baseline="0" dirty="0" err="1" smtClean="0"/>
              <a:t>nonuniversal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lifetime of </a:t>
            </a:r>
            <a:r>
              <a:rPr lang="en-US" dirty="0" err="1" smtClean="0"/>
              <a:t>trimers</a:t>
            </a:r>
            <a:r>
              <a:rPr lang="en-US" dirty="0" smtClean="0"/>
              <a:t> is expected</a:t>
            </a:r>
            <a:r>
              <a:rPr lang="en-US" baseline="0" dirty="0" smtClean="0"/>
              <a:t> to be short.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universal</a:t>
            </a:r>
            <a:r>
              <a:rPr lang="en-US" baseline="0" dirty="0" smtClean="0"/>
              <a:t> theory is not completely wrong! It predicts correctly the depth of the </a:t>
            </a:r>
            <a:r>
              <a:rPr lang="en-US" baseline="0" dirty="0" err="1" smtClean="0"/>
              <a:t>Efimov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trimer</a:t>
            </a:r>
            <a:r>
              <a:rPr lang="en-US" baseline="0" dirty="0" smtClean="0"/>
              <a:t>. However the tail is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9A6A80-13E0-4EA7-88F7-6136CA5AE8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107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E336-F0B5-49EC-A93A-DBA166F8D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B0CF-BE93-47D1-80CE-CA52B733EC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180F-0E90-42A4-A5DD-8C77A1B37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30EF-FE48-46F3-AB36-4689C21A79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F34EE-6B48-4CB8-81D5-7800306F5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A20F-2962-48AA-82F6-AD5B14D748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617F-7903-41D4-B7DA-4604519481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22B26-1EC6-47AE-A972-C4C8F8E7FA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CDFBC-43E9-43F3-8864-D3468EB104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E936-B17B-448B-B17E-B049097355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A2D6EDF-A6DA-4E8F-9F2B-0E633664A8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0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6.png"/><Relationship Id="rId4" Type="http://schemas.openxmlformats.org/officeDocument/2006/relationships/oleObject" Target="../embeddings/oleObject7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848600" cy="2209800"/>
          </a:xfrm>
        </p:spPr>
        <p:txBody>
          <a:bodyPr/>
          <a:lstStyle/>
          <a:p>
            <a:pPr algn="ctr"/>
            <a:r>
              <a:rPr lang="en-US" sz="4800" dirty="0" smtClean="0"/>
              <a:t>Experimental study of </a:t>
            </a:r>
            <a:br>
              <a:rPr lang="en-US" sz="4800" dirty="0" smtClean="0"/>
            </a:br>
            <a:r>
              <a:rPr lang="en-US" sz="4800" dirty="0" smtClean="0"/>
              <a:t>universal </a:t>
            </a:r>
            <a:r>
              <a:rPr lang="en-US" sz="4800" dirty="0" smtClean="0"/>
              <a:t>few-body physics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with </a:t>
            </a:r>
            <a:r>
              <a:rPr lang="en-US" sz="4800" dirty="0" err="1" smtClean="0"/>
              <a:t>ultracold</a:t>
            </a:r>
            <a:r>
              <a:rPr lang="en-US" sz="4800" dirty="0" smtClean="0"/>
              <a:t> atoms 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038600"/>
            <a:ext cx="6553200" cy="1600200"/>
          </a:xfrm>
        </p:spPr>
        <p:txBody>
          <a:bodyPr/>
          <a:lstStyle/>
          <a:p>
            <a:r>
              <a:rPr lang="en-US" sz="2400" dirty="0"/>
              <a:t>Lev </a:t>
            </a:r>
            <a:r>
              <a:rPr lang="en-US" sz="2400" dirty="0" err="1"/>
              <a:t>Khaykovich</a:t>
            </a:r>
            <a:endParaRPr lang="en-US" sz="2400" dirty="0"/>
          </a:p>
          <a:p>
            <a:r>
              <a:rPr lang="en-US" sz="1600" i="1" dirty="0"/>
              <a:t>Physics Department, Bar-</a:t>
            </a:r>
            <a:r>
              <a:rPr lang="en-US" sz="1600" i="1" dirty="0" err="1"/>
              <a:t>Ilan</a:t>
            </a:r>
            <a:r>
              <a:rPr lang="en-US" sz="1600" i="1" dirty="0"/>
              <a:t> University, </a:t>
            </a:r>
            <a:r>
              <a:rPr lang="en-US" sz="1600" i="1" dirty="0" smtClean="0"/>
              <a:t>52900 </a:t>
            </a:r>
            <a:r>
              <a:rPr lang="en-US" sz="1600" i="1" dirty="0"/>
              <a:t>Ramat </a:t>
            </a:r>
            <a:r>
              <a:rPr lang="en-US" sz="1600" i="1" dirty="0" err="1"/>
              <a:t>Gan</a:t>
            </a:r>
            <a:r>
              <a:rPr lang="en-US" sz="1600" i="1" dirty="0"/>
              <a:t>, </a:t>
            </a:r>
            <a:r>
              <a:rPr lang="en-US" sz="1600" i="1" dirty="0" smtClean="0"/>
              <a:t>Israel</a:t>
            </a:r>
          </a:p>
          <a:p>
            <a:endParaRPr lang="en-US" sz="800" i="1" dirty="0" smtClean="0"/>
          </a:p>
          <a:p>
            <a:r>
              <a:rPr lang="en-US" sz="1600" i="1" dirty="0" err="1" smtClean="0"/>
              <a:t>Laboratoire</a:t>
            </a:r>
            <a:r>
              <a:rPr lang="en-US" sz="1600" i="1" dirty="0" smtClean="0"/>
              <a:t> Kastler </a:t>
            </a:r>
            <a:r>
              <a:rPr lang="en-US" sz="1600" i="1" dirty="0" err="1" smtClean="0"/>
              <a:t>Brossel</a:t>
            </a:r>
            <a:r>
              <a:rPr lang="en-US" sz="1600" i="1" dirty="0" smtClean="0"/>
              <a:t>, ENS, 24, rue </a:t>
            </a:r>
            <a:r>
              <a:rPr lang="en-US" sz="1600" i="1" dirty="0" err="1" smtClean="0"/>
              <a:t>Lhomond</a:t>
            </a:r>
            <a:r>
              <a:rPr lang="en-US" sz="1600" i="1" dirty="0" smtClean="0"/>
              <a:t>, 75231 Paris, France</a:t>
            </a:r>
            <a:endParaRPr lang="en-US" sz="1600" i="1" dirty="0"/>
          </a:p>
        </p:txBody>
      </p:sp>
      <p:pic>
        <p:nvPicPr>
          <p:cNvPr id="2052" name="Picture 4" descr="logo%20bar-ilan%20version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2" y="6084887"/>
            <a:ext cx="39957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27153" y="5605046"/>
            <a:ext cx="2540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EFB22, Krakow, 13/09/2013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Three-body domain: </a:t>
            </a:r>
            <a:b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lgerian" pitchFamily="82" charset="0"/>
              </a:rPr>
              <a:t>Efimov</a:t>
            </a:r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lgerian" pitchFamily="82" charset="0"/>
              </a:rPr>
              <a:t>qunatum</a:t>
            </a:r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 states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800600" y="2057400"/>
            <a:ext cx="2819400" cy="266700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scenario – universality window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761997" y="2057400"/>
            <a:ext cx="4038603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925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H="1">
            <a:off x="758437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 flipH="1">
            <a:off x="4007659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 flipH="1">
            <a:off x="2374629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 flipH="1">
            <a:off x="1552939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7299325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76288" y="1554163"/>
          <a:ext cx="579437" cy="549275"/>
        </p:xfrm>
        <a:graphic>
          <a:graphicData uri="http://schemas.openxmlformats.org/presentationml/2006/ole">
            <p:oleObj spid="_x0000_s722946" name="Equation" r:id="rId3" imgW="241200" imgH="2286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2422525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3725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60325" y="1752600"/>
          <a:ext cx="549275" cy="488950"/>
        </p:xfrm>
        <a:graphic>
          <a:graphicData uri="http://schemas.openxmlformats.org/presentationml/2006/ole">
            <p:oleObj spid="_x0000_s722947" name="Equation" r:id="rId4" imgW="228600" imgH="203040" progId="Equation.3">
              <p:embed/>
            </p:oleObj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8366125" y="1508125"/>
          <a:ext cx="579437" cy="549275"/>
        </p:xfrm>
        <a:graphic>
          <a:graphicData uri="http://schemas.openxmlformats.org/presentationml/2006/ole">
            <p:oleObj spid="_x0000_s722948" name="Equation" r:id="rId5" imgW="2412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13525" y="3773269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lowest </a:t>
            </a:r>
          </a:p>
          <a:p>
            <a:pPr algn="ctr"/>
            <a:r>
              <a:rPr lang="en-US" dirty="0" smtClean="0">
                <a:latin typeface="+mn-lt"/>
              </a:rPr>
              <a:t>level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4953" y="28956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first excited </a:t>
            </a:r>
          </a:p>
          <a:p>
            <a:pPr algn="ctr"/>
            <a:r>
              <a:rPr lang="en-US" dirty="0" smtClean="0">
                <a:latin typeface="+mn-lt"/>
              </a:rPr>
              <a:t>level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03925" y="2360612"/>
            <a:ext cx="12954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46325" y="2362200"/>
            <a:ext cx="16764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318022" y="3085703"/>
            <a:ext cx="2057400" cy="79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519507" y="1546860"/>
            <a:ext cx="1406236" cy="205740"/>
            <a:chOff x="2001982" y="1623060"/>
            <a:chExt cx="1406236" cy="205740"/>
          </a:xfrm>
        </p:grpSpPr>
        <p:sp>
          <p:nvSpPr>
            <p:cNvPr id="23" name="Oval 67"/>
            <p:cNvSpPr>
              <a:spLocks noChangeArrowheads="1"/>
            </p:cNvSpPr>
            <p:nvPr/>
          </p:nvSpPr>
          <p:spPr bwMode="auto">
            <a:xfrm>
              <a:off x="2001982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67"/>
            <p:cNvSpPr>
              <a:spLocks noChangeArrowheads="1"/>
            </p:cNvSpPr>
            <p:nvPr/>
          </p:nvSpPr>
          <p:spPr bwMode="auto">
            <a:xfrm>
              <a:off x="25908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7"/>
            <p:cNvSpPr>
              <a:spLocks noChangeArrowheads="1"/>
            </p:cNvSpPr>
            <p:nvPr/>
          </p:nvSpPr>
          <p:spPr bwMode="auto">
            <a:xfrm>
              <a:off x="32004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3089" y="1546860"/>
            <a:ext cx="1406236" cy="205740"/>
            <a:chOff x="2001982" y="1623060"/>
            <a:chExt cx="1406236" cy="205740"/>
          </a:xfrm>
        </p:grpSpPr>
        <p:sp>
          <p:nvSpPr>
            <p:cNvPr id="27" name="Oval 67"/>
            <p:cNvSpPr>
              <a:spLocks noChangeArrowheads="1"/>
            </p:cNvSpPr>
            <p:nvPr/>
          </p:nvSpPr>
          <p:spPr bwMode="auto">
            <a:xfrm>
              <a:off x="2001982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25908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7"/>
            <p:cNvSpPr>
              <a:spLocks noChangeArrowheads="1"/>
            </p:cNvSpPr>
            <p:nvPr/>
          </p:nvSpPr>
          <p:spPr bwMode="auto">
            <a:xfrm>
              <a:off x="32004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125" y="2667000"/>
            <a:ext cx="588818" cy="609600"/>
            <a:chOff x="7162800" y="4038600"/>
            <a:chExt cx="588818" cy="609600"/>
          </a:xfrm>
        </p:grpSpPr>
        <p:sp>
          <p:nvSpPr>
            <p:cNvPr id="31" name="Line 63"/>
            <p:cNvSpPr>
              <a:spLocks noChangeShapeType="1"/>
            </p:cNvSpPr>
            <p:nvPr/>
          </p:nvSpPr>
          <p:spPr bwMode="auto">
            <a:xfrm flipH="1">
              <a:off x="7301346" y="417576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64"/>
            <p:cNvSpPr>
              <a:spLocks noChangeArrowheads="1"/>
            </p:cNvSpPr>
            <p:nvPr/>
          </p:nvSpPr>
          <p:spPr bwMode="auto">
            <a:xfrm>
              <a:off x="7162800" y="424434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7509164" y="403860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5"/>
            <p:cNvSpPr>
              <a:spLocks noChangeArrowheads="1"/>
            </p:cNvSpPr>
            <p:nvPr/>
          </p:nvSpPr>
          <p:spPr bwMode="auto">
            <a:xfrm>
              <a:off x="7543800" y="44424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46525" y="4038600"/>
            <a:ext cx="554182" cy="548640"/>
            <a:chOff x="907473" y="2354580"/>
            <a:chExt cx="554182" cy="548640"/>
          </a:xfrm>
        </p:grpSpPr>
        <p:sp>
          <p:nvSpPr>
            <p:cNvPr id="36" name="Line 63"/>
            <p:cNvSpPr>
              <a:spLocks noChangeShapeType="1"/>
            </p:cNvSpPr>
            <p:nvPr/>
          </p:nvSpPr>
          <p:spPr bwMode="auto">
            <a:xfrm flipH="1">
              <a:off x="1046019" y="249174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907473" y="256032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1253837" y="235458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6"/>
            <p:cNvSpPr>
              <a:spLocks noChangeShapeType="1"/>
            </p:cNvSpPr>
            <p:nvPr/>
          </p:nvSpPr>
          <p:spPr bwMode="auto">
            <a:xfrm>
              <a:off x="1184564" y="2560320"/>
              <a:ext cx="138546" cy="205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67"/>
            <p:cNvSpPr>
              <a:spLocks noChangeArrowheads="1"/>
            </p:cNvSpPr>
            <p:nvPr/>
          </p:nvSpPr>
          <p:spPr bwMode="auto">
            <a:xfrm>
              <a:off x="1253837" y="269748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394511">
            <a:off x="3090826" y="3064447"/>
            <a:ext cx="554182" cy="411480"/>
            <a:chOff x="7031182" y="4495800"/>
            <a:chExt cx="554182" cy="411480"/>
          </a:xfrm>
        </p:grpSpPr>
        <p:sp>
          <p:nvSpPr>
            <p:cNvPr id="42" name="Line 63"/>
            <p:cNvSpPr>
              <a:spLocks noChangeShapeType="1"/>
            </p:cNvSpPr>
            <p:nvPr/>
          </p:nvSpPr>
          <p:spPr bwMode="auto">
            <a:xfrm flipH="1">
              <a:off x="7169728" y="463296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64"/>
            <p:cNvSpPr>
              <a:spLocks noChangeArrowheads="1"/>
            </p:cNvSpPr>
            <p:nvPr/>
          </p:nvSpPr>
          <p:spPr bwMode="auto">
            <a:xfrm>
              <a:off x="7031182" y="470154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7377546" y="449580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5400000" flipH="1" flipV="1">
            <a:off x="3679031" y="2400300"/>
            <a:ext cx="685800" cy="158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297613" y="2338388"/>
          <a:ext cx="847725" cy="328612"/>
        </p:xfrm>
        <a:graphic>
          <a:graphicData uri="http://schemas.openxmlformats.org/presentationml/2006/ole">
            <p:oleObj spid="_x0000_s722949" name="Equation" r:id="rId6" imgW="660240" imgH="253800" progId="Equation.3">
              <p:embed/>
            </p:oleObj>
          </a:graphicData>
        </a:graphic>
      </p:graphicFrame>
      <p:graphicFrame>
        <p:nvGraphicFramePr>
          <p:cNvPr id="47" name="Object 20"/>
          <p:cNvGraphicFramePr>
            <a:graphicFrameLocks noChangeAspect="1"/>
          </p:cNvGraphicFramePr>
          <p:nvPr/>
        </p:nvGraphicFramePr>
        <p:xfrm>
          <a:off x="2868613" y="2362200"/>
          <a:ext cx="846137" cy="328613"/>
        </p:xfrm>
        <a:graphic>
          <a:graphicData uri="http://schemas.openxmlformats.org/presentationml/2006/ole">
            <p:oleObj spid="_x0000_s722950" name="Equation" r:id="rId7" imgW="660240" imgH="253800" progId="Equation.3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746125" y="-1905000"/>
            <a:ext cx="7924800" cy="7924800"/>
            <a:chOff x="228600" y="-1905000"/>
            <a:chExt cx="7924800" cy="7924800"/>
          </a:xfrm>
        </p:grpSpPr>
        <p:sp>
          <p:nvSpPr>
            <p:cNvPr id="49" name="Arc 48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 flipH="1" flipV="1">
            <a:off x="4366419" y="3694906"/>
            <a:ext cx="9906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2"/>
          <p:cNvGraphicFramePr>
            <a:graphicFrameLocks noChangeAspect="1"/>
          </p:cNvGraphicFramePr>
          <p:nvPr/>
        </p:nvGraphicFramePr>
        <p:xfrm>
          <a:off x="4929188" y="3581400"/>
          <a:ext cx="846137" cy="328613"/>
        </p:xfrm>
        <a:graphic>
          <a:graphicData uri="http://schemas.openxmlformats.org/presentationml/2006/ole">
            <p:oleObj spid="_x0000_s722951" name="Equation" r:id="rId8" imgW="660240" imgH="253800" progId="Equation.3">
              <p:embed/>
            </p:oleObj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4175125" y="1524000"/>
            <a:ext cx="1143000" cy="1066800"/>
            <a:chOff x="3657600" y="1524000"/>
            <a:chExt cx="1143000" cy="1066800"/>
          </a:xfrm>
        </p:grpSpPr>
        <p:sp>
          <p:nvSpPr>
            <p:cNvPr id="54" name="Arc 53"/>
            <p:cNvSpPr/>
            <p:nvPr/>
          </p:nvSpPr>
          <p:spPr>
            <a:xfrm rot="10800000">
              <a:off x="3668590" y="1534258"/>
              <a:ext cx="1132010" cy="1056542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5400000">
              <a:off x="3695700" y="1485900"/>
              <a:ext cx="1066800" cy="11430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4648200"/>
            <a:ext cx="187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Tw Cen MT" pitchFamily="34" charset="0"/>
              </a:rPr>
              <a:t>Borromean</a:t>
            </a:r>
            <a:r>
              <a:rPr lang="en-US" dirty="0" smtClean="0">
                <a:solidFill>
                  <a:srgbClr val="008000"/>
                </a:solidFill>
                <a:latin typeface="Tw Cen MT" pitchFamily="34" charset="0"/>
              </a:rPr>
              <a:t> region:</a:t>
            </a:r>
          </a:p>
          <a:p>
            <a:r>
              <a:rPr lang="en-US" dirty="0" err="1" smtClean="0">
                <a:solidFill>
                  <a:srgbClr val="008000"/>
                </a:solidFill>
                <a:latin typeface="Tw Cen MT" pitchFamily="34" charset="0"/>
              </a:rPr>
              <a:t>trimers</a:t>
            </a:r>
            <a:r>
              <a:rPr lang="en-US" dirty="0" smtClean="0">
                <a:solidFill>
                  <a:srgbClr val="008000"/>
                </a:solidFill>
                <a:latin typeface="Tw Cen MT" pitchFamily="34" charset="0"/>
              </a:rPr>
              <a:t> without </a:t>
            </a:r>
          </a:p>
          <a:p>
            <a:r>
              <a:rPr lang="en-US" dirty="0" err="1" smtClean="0">
                <a:solidFill>
                  <a:srgbClr val="008000"/>
                </a:solidFill>
                <a:latin typeface="Tw Cen MT" pitchFamily="34" charset="0"/>
              </a:rPr>
              <a:t>pairwise</a:t>
            </a:r>
            <a:r>
              <a:rPr lang="en-US" dirty="0" smtClean="0">
                <a:solidFill>
                  <a:srgbClr val="008000"/>
                </a:solidFill>
                <a:latin typeface="Tw Cen MT" pitchFamily="34" charset="0"/>
              </a:rPr>
              <a:t> binding </a:t>
            </a:r>
            <a:endParaRPr lang="en-US" dirty="0">
              <a:solidFill>
                <a:srgbClr val="008000"/>
              </a:solidFill>
              <a:latin typeface="Tw Cen MT" pitchFamily="34" charset="0"/>
            </a:endParaRPr>
          </a:p>
        </p:txBody>
      </p:sp>
      <p:graphicFrame>
        <p:nvGraphicFramePr>
          <p:cNvPr id="722953" name="Object 3"/>
          <p:cNvGraphicFramePr>
            <a:graphicFrameLocks noChangeAspect="1"/>
          </p:cNvGraphicFramePr>
          <p:nvPr/>
        </p:nvGraphicFramePr>
        <p:xfrm>
          <a:off x="3600450" y="6324599"/>
          <a:ext cx="2647950" cy="409033"/>
        </p:xfrm>
        <a:graphic>
          <a:graphicData uri="http://schemas.openxmlformats.org/presentationml/2006/ole">
            <p:oleObj spid="_x0000_s722953" name="Equation" r:id="rId9" imgW="1562040" imgH="241200" progId="Equation.3">
              <p:embed/>
            </p:oleObj>
          </a:graphicData>
        </a:graphic>
      </p:graphicFrame>
      <p:graphicFrame>
        <p:nvGraphicFramePr>
          <p:cNvPr id="722954" name="Object 3"/>
          <p:cNvGraphicFramePr>
            <a:graphicFrameLocks noChangeAspect="1"/>
          </p:cNvGraphicFramePr>
          <p:nvPr/>
        </p:nvGraphicFramePr>
        <p:xfrm>
          <a:off x="6705600" y="5638800"/>
          <a:ext cx="2217420" cy="457200"/>
        </p:xfrm>
        <a:graphic>
          <a:graphicData uri="http://schemas.openxmlformats.org/presentationml/2006/ole">
            <p:oleObj spid="_x0000_s722954" name="Equation" r:id="rId10" imgW="1231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831" name="Object 7"/>
          <p:cNvGraphicFramePr>
            <a:graphicFrameLocks noChangeAspect="1"/>
          </p:cNvGraphicFramePr>
          <p:nvPr/>
        </p:nvGraphicFramePr>
        <p:xfrm>
          <a:off x="6053138" y="1028700"/>
          <a:ext cx="3090862" cy="2590800"/>
        </p:xfrm>
        <a:graphic>
          <a:graphicData uri="http://schemas.openxmlformats.org/presentationml/2006/ole">
            <p:oleObj spid="_x0000_s679940" name="Graph" r:id="rId3" imgW="3160800" imgH="2649600" progId="Origin50.Grap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scenario and real molecules</a:t>
            </a:r>
            <a:endParaRPr lang="en-US" dirty="0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/>
        </p:nvGraphicFramePr>
        <p:xfrm>
          <a:off x="5562600" y="1415891"/>
          <a:ext cx="2775055" cy="2394109"/>
        </p:xfrm>
        <a:graphic>
          <a:graphicData uri="http://schemas.openxmlformats.org/presentationml/2006/ole">
            <p:oleObj spid="_x0000_s679938" name="Graph" r:id="rId4" imgW="3507840" imgH="2901600" progId="Origin50.Graph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48400" y="2589212"/>
            <a:ext cx="63240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1828" name="Object 4"/>
          <p:cNvGraphicFramePr>
            <a:graphicFrameLocks noChangeAspect="1"/>
          </p:cNvGraphicFramePr>
          <p:nvPr/>
        </p:nvGraphicFramePr>
        <p:xfrm>
          <a:off x="3429000" y="3429000"/>
          <a:ext cx="3508375" cy="2901950"/>
        </p:xfrm>
        <a:graphic>
          <a:graphicData uri="http://schemas.openxmlformats.org/presentationml/2006/ole">
            <p:oleObj spid="_x0000_s679939" name="Graph" r:id="rId5" imgW="3507840" imgH="2901600" progId="Origin50.Graph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267200" y="47244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67200" y="49530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200" y="4800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5181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3400" y="541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71800" y="1447800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No 2-body bound states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2831068"/>
            <a:ext cx="24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One 2-body bound state</a:t>
            </a:r>
            <a:endParaRPr lang="en-US" dirty="0">
              <a:latin typeface="Tw Cen MT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276600" y="18288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017814" y="2373586"/>
            <a:ext cx="304800" cy="739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4572000"/>
            <a:ext cx="2545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w Cen MT" pitchFamily="34" charset="0"/>
              </a:rPr>
              <a:t>Real molecules:</a:t>
            </a:r>
          </a:p>
          <a:p>
            <a:r>
              <a:rPr lang="en-US" i="1" dirty="0" smtClean="0">
                <a:latin typeface="Tw Cen MT" pitchFamily="34" charset="0"/>
              </a:rPr>
              <a:t>many deeply bound states </a:t>
            </a:r>
            <a:endParaRPr lang="en-US" i="1" dirty="0">
              <a:latin typeface="Tw Cen MT" pitchFamily="34" charset="0"/>
            </a:endParaRP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304800" y="1447800"/>
          <a:ext cx="2945289" cy="2438400"/>
        </p:xfrm>
        <a:graphic>
          <a:graphicData uri="http://schemas.openxmlformats.org/presentationml/2006/ole">
            <p:oleObj spid="_x0000_s679942" name="Graph" r:id="rId6" imgW="3504960" imgH="2901600" progId="Origin50.Graph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14400" y="1066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&lt; 0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10784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 &gt;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</a:t>
            </a: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752600" y="1962758"/>
          <a:ext cx="3429000" cy="1987974"/>
        </p:xfrm>
        <a:graphic>
          <a:graphicData uri="http://schemas.openxmlformats.org/presentationml/2006/ole">
            <p:oleObj spid="_x0000_s598018" name="Graph" r:id="rId4" imgW="3160800" imgH="2649600" progId="Origin50.Graph">
              <p:embed/>
            </p:oleObj>
          </a:graphicData>
        </a:graphic>
      </p:graphicFrame>
      <p:sp>
        <p:nvSpPr>
          <p:cNvPr id="5" name="Oval 67"/>
          <p:cNvSpPr>
            <a:spLocks noChangeArrowheads="1"/>
          </p:cNvSpPr>
          <p:nvPr/>
        </p:nvSpPr>
        <p:spPr bwMode="auto">
          <a:xfrm>
            <a:off x="3124200" y="26553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3733800" y="28839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7"/>
          <p:cNvSpPr>
            <a:spLocks noChangeArrowheads="1"/>
          </p:cNvSpPr>
          <p:nvPr/>
        </p:nvSpPr>
        <p:spPr bwMode="auto">
          <a:xfrm>
            <a:off x="3200400" y="31125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276600" y="2807732"/>
            <a:ext cx="152400" cy="152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505200" y="2960132"/>
            <a:ext cx="228600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7"/>
          </p:cNvCxnSpPr>
          <p:nvPr/>
        </p:nvCxnSpPr>
        <p:spPr>
          <a:xfrm rot="5400000" flipH="1" flipV="1">
            <a:off x="3368582" y="2998232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953000" y="1969532"/>
          <a:ext cx="3429000" cy="1981200"/>
        </p:xfrm>
        <a:graphic>
          <a:graphicData uri="http://schemas.openxmlformats.org/presentationml/2006/ole">
            <p:oleObj spid="_x0000_s598019" name="Graph" r:id="rId5" imgW="3160800" imgH="2649600" progId="Origin50.Graph">
              <p:embed/>
            </p:oleObj>
          </a:graphicData>
        </a:graphic>
      </p:graphicFrame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6248400" y="25791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7"/>
          <p:cNvSpPr>
            <a:spLocks noChangeArrowheads="1"/>
          </p:cNvSpPr>
          <p:nvPr/>
        </p:nvSpPr>
        <p:spPr bwMode="auto">
          <a:xfrm>
            <a:off x="6324600" y="25029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67"/>
          <p:cNvSpPr>
            <a:spLocks noChangeArrowheads="1"/>
          </p:cNvSpPr>
          <p:nvPr/>
        </p:nvSpPr>
        <p:spPr bwMode="auto">
          <a:xfrm>
            <a:off x="7086600" y="24267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867401" y="2350532"/>
            <a:ext cx="457201" cy="228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62800" y="2198132"/>
            <a:ext cx="381000" cy="30480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204573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E</a:t>
            </a:r>
            <a:r>
              <a:rPr lang="en-US" baseline="-25000" dirty="0" err="1" smtClean="0">
                <a:latin typeface="Tw Cen MT" pitchFamily="34" charset="0"/>
              </a:rPr>
              <a:t>b</a:t>
            </a:r>
            <a:r>
              <a:rPr lang="en-US" dirty="0" smtClean="0">
                <a:latin typeface="Tw Cen MT" pitchFamily="34" charset="0"/>
              </a:rPr>
              <a:t>/3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74093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2E</a:t>
            </a:r>
            <a:r>
              <a:rPr lang="en-US" baseline="-25000" dirty="0" smtClean="0">
                <a:latin typeface="Tw Cen MT" pitchFamily="34" charset="0"/>
              </a:rPr>
              <a:t>b</a:t>
            </a:r>
            <a:r>
              <a:rPr lang="en-US" dirty="0" smtClean="0">
                <a:latin typeface="Tw Cen MT" pitchFamily="34" charset="0"/>
              </a:rPr>
              <a:t>/3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4038600"/>
            <a:ext cx="710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Release of the binding energy causes loss of atoms from a </a:t>
            </a:r>
            <a:r>
              <a:rPr lang="en-US" b="1" i="1" u="sng" dirty="0" smtClean="0">
                <a:latin typeface="Tw Cen MT" pitchFamily="34" charset="0"/>
              </a:rPr>
              <a:t>finite depth trap</a:t>
            </a:r>
          </a:p>
          <a:p>
            <a:pPr algn="ctr"/>
            <a:r>
              <a:rPr lang="en-US" dirty="0" smtClean="0">
                <a:latin typeface="Tw Cen MT" pitchFamily="34" charset="0"/>
              </a:rPr>
              <a:t>which probes 3-body physics.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465" y="1219200"/>
            <a:ext cx="718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Three body inelastic collisions result in a weakly (or deeply) bound molecule.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19213" y="5486400"/>
          <a:ext cx="1706562" cy="457200"/>
        </p:xfrm>
        <a:graphic>
          <a:graphicData uri="http://schemas.openxmlformats.org/presentationml/2006/ole">
            <p:oleObj spid="_x0000_s598020" name="Equation" r:id="rId6" imgW="1041120" imgH="279360" progId="Equation.3">
              <p:embed/>
            </p:oleObj>
          </a:graphicData>
        </a:graphic>
      </p:graphicFrame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505200" y="5497512"/>
            <a:ext cx="4428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– 3-body loss </a:t>
            </a:r>
            <a:r>
              <a:rPr lang="en-US" dirty="0" smtClean="0">
                <a:latin typeface="+mn-lt"/>
              </a:rPr>
              <a:t>rate coefficient </a:t>
            </a:r>
            <a:r>
              <a:rPr lang="en-US" dirty="0">
                <a:latin typeface="+mn-lt"/>
              </a:rPr>
              <a:t>[cm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/sec]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9200" y="504031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n-lt"/>
              </a:rPr>
              <a:t>Loss rate from a trap: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09600" y="2971800"/>
            <a:ext cx="1523206" cy="7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1720" y="275486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 pitchFamily="34" charset="0"/>
              </a:rPr>
              <a:t>U</a:t>
            </a:r>
            <a:r>
              <a:rPr lang="en-US" i="1" baseline="-25000" dirty="0" smtClean="0">
                <a:latin typeface="Tw Cen MT" pitchFamily="34" charset="0"/>
              </a:rPr>
              <a:t>0</a:t>
            </a:r>
            <a:endParaRPr lang="en-US" i="1" baseline="-25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/>
          <p:cNvSpPr/>
          <p:nvPr/>
        </p:nvSpPr>
        <p:spPr>
          <a:xfrm rot="10800000" flipH="1">
            <a:off x="762001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observables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421263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22"/>
          <p:cNvSpPr>
            <a:spLocks noChangeShapeType="1"/>
          </p:cNvSpPr>
          <p:nvPr/>
        </p:nvSpPr>
        <p:spPr bwMode="auto">
          <a:xfrm flipH="1">
            <a:off x="774312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 flipH="1">
            <a:off x="4038600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 flipH="1">
            <a:off x="2390504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2"/>
          <p:cNvSpPr>
            <a:spLocks/>
          </p:cNvSpPr>
          <p:nvPr/>
        </p:nvSpPr>
        <p:spPr bwMode="auto">
          <a:xfrm flipH="1">
            <a:off x="1568814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92163" y="1554163"/>
          <a:ext cx="579437" cy="549275"/>
        </p:xfrm>
        <a:graphic>
          <a:graphicData uri="http://schemas.openxmlformats.org/presentationml/2006/ole">
            <p:oleObj spid="_x0000_s290818" name="Equation" r:id="rId3" imgW="241200" imgH="22860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24384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12598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096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76200" y="1752600"/>
          <a:ext cx="549275" cy="488950"/>
        </p:xfrm>
        <a:graphic>
          <a:graphicData uri="http://schemas.openxmlformats.org/presentationml/2006/ole">
            <p:oleObj spid="_x0000_s290819" name="Equation" r:id="rId4" imgW="228600" imgH="203040" progId="Equation.3">
              <p:embed/>
            </p:oleObj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2133600" y="1524000"/>
          <a:ext cx="639762" cy="519113"/>
        </p:xfrm>
        <a:graphic>
          <a:graphicData uri="http://schemas.openxmlformats.org/presentationml/2006/ole">
            <p:oleObj spid="_x0000_s290820" name="Equation" r:id="rId5" imgW="266400" imgH="215640" progId="Equation.3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7010400" y="1524000"/>
          <a:ext cx="671513" cy="519113"/>
        </p:xfrm>
        <a:graphic>
          <a:graphicData uri="http://schemas.openxmlformats.org/presentationml/2006/ole">
            <p:oleObj spid="_x0000_s290821" name="Equation" r:id="rId6" imgW="279360" imgH="215640" progId="Equation.3">
              <p:embed/>
            </p:oleObj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8382000" y="1508125"/>
          <a:ext cx="579437" cy="549275"/>
        </p:xfrm>
        <a:graphic>
          <a:graphicData uri="http://schemas.openxmlformats.org/presentationml/2006/ole">
            <p:oleObj spid="_x0000_s290822" name="Equation" r:id="rId7" imgW="241200" imgH="2286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381000" y="2057400"/>
            <a:ext cx="8686800" cy="1588"/>
          </a:xfrm>
          <a:prstGeom prst="straightConnector1">
            <a:avLst/>
          </a:prstGeom>
          <a:ln w="50800">
            <a:solidFill>
              <a:srgbClr val="0000CC"/>
            </a:solidFill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62154" y="62600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Experimental observable -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enhanced</a:t>
            </a:r>
            <a:r>
              <a:rPr lang="en-US" dirty="0" smtClean="0">
                <a:latin typeface="+mn-lt"/>
              </a:rPr>
              <a:t> three-body recombination.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0" y="-1905000"/>
            <a:ext cx="7924800" cy="7924800"/>
            <a:chOff x="228600" y="-1905000"/>
            <a:chExt cx="7924800" cy="7924800"/>
          </a:xfrm>
        </p:grpSpPr>
        <p:sp>
          <p:nvSpPr>
            <p:cNvPr id="32" name="Arc 31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73152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9762" y="2286000"/>
            <a:ext cx="2865438" cy="1752602"/>
            <a:chOff x="106362" y="2362200"/>
            <a:chExt cx="2865438" cy="1752602"/>
          </a:xfrm>
        </p:grpSpPr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106362" y="2362200"/>
              <a:ext cx="286543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One atom and a </a:t>
              </a:r>
              <a:r>
                <a:rPr lang="en-US" dirty="0" err="1">
                  <a:latin typeface="+mn-lt"/>
                </a:rPr>
                <a:t>dimer</a:t>
              </a:r>
              <a:r>
                <a:rPr lang="en-US" dirty="0">
                  <a:latin typeface="+mn-lt"/>
                </a:rPr>
                <a:t> </a:t>
              </a:r>
            </a:p>
            <a:p>
              <a:pPr algn="l" rtl="0"/>
              <a:r>
                <a:rPr lang="en-US" dirty="0">
                  <a:latin typeface="+mn-lt"/>
                </a:rPr>
                <a:t>couple 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1161256" y="3447256"/>
              <a:ext cx="1030290" cy="30480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91000" y="1524000"/>
            <a:ext cx="1143000" cy="1066800"/>
            <a:chOff x="228600" y="-1905000"/>
            <a:chExt cx="7924800" cy="7924800"/>
          </a:xfrm>
        </p:grpSpPr>
        <p:sp>
          <p:nvSpPr>
            <p:cNvPr id="36" name="Arc 3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38912" y="2133600"/>
            <a:ext cx="2224088" cy="1103313"/>
            <a:chOff x="1066800" y="2209800"/>
            <a:chExt cx="2224088" cy="1103313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1828801" y="2209800"/>
              <a:ext cx="4572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222408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Three atoms couple</a:t>
              </a:r>
            </a:p>
            <a:p>
              <a:pPr algn="l" rtl="0"/>
              <a:r>
                <a:rPr lang="en-US" dirty="0">
                  <a:latin typeface="+mn-lt"/>
                </a:rPr>
                <a:t>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Triangle 25"/>
          <p:cNvSpPr/>
          <p:nvPr/>
        </p:nvSpPr>
        <p:spPr>
          <a:xfrm rot="10800000" flipH="1">
            <a:off x="762001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observables</a:t>
            </a:r>
            <a:endParaRPr lang="en-US" dirty="0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H="1">
            <a:off x="774312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28"/>
          <p:cNvSpPr>
            <a:spLocks/>
          </p:cNvSpPr>
          <p:nvPr/>
        </p:nvSpPr>
        <p:spPr bwMode="auto">
          <a:xfrm flipH="1">
            <a:off x="4038600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 flipH="1">
            <a:off x="2390504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32"/>
          <p:cNvSpPr>
            <a:spLocks/>
          </p:cNvSpPr>
          <p:nvPr/>
        </p:nvSpPr>
        <p:spPr bwMode="auto">
          <a:xfrm flipH="1">
            <a:off x="1568814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92163" y="1554163"/>
          <a:ext cx="579437" cy="549275"/>
        </p:xfrm>
        <a:graphic>
          <a:graphicData uri="http://schemas.openxmlformats.org/presentationml/2006/ole">
            <p:oleObj spid="_x0000_s319490" name="Equation" r:id="rId3" imgW="241200" imgH="2286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24384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12598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96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76200" y="1752600"/>
          <a:ext cx="549275" cy="488950"/>
        </p:xfrm>
        <a:graphic>
          <a:graphicData uri="http://schemas.openxmlformats.org/presentationml/2006/ole">
            <p:oleObj spid="_x0000_s319491" name="Equation" r:id="rId4" imgW="228600" imgH="203040" progId="Equation.3">
              <p:embed/>
            </p:oleObj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7010400" y="1524000"/>
          <a:ext cx="671513" cy="519113"/>
        </p:xfrm>
        <a:graphic>
          <a:graphicData uri="http://schemas.openxmlformats.org/presentationml/2006/ole">
            <p:oleObj spid="_x0000_s319493" name="Equation" r:id="rId5" imgW="279360" imgH="215640" progId="Equation.3">
              <p:embed/>
            </p:oleObj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8382000" y="1508125"/>
          <a:ext cx="579437" cy="549275"/>
        </p:xfrm>
        <a:graphic>
          <a:graphicData uri="http://schemas.openxmlformats.org/presentationml/2006/ole">
            <p:oleObj spid="_x0000_s319494" name="Equation" r:id="rId6" imgW="241200" imgH="22860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81000" y="2057400"/>
            <a:ext cx="8686800" cy="1588"/>
          </a:xfrm>
          <a:prstGeom prst="straightConnector1">
            <a:avLst/>
          </a:prstGeom>
          <a:ln w="50800">
            <a:solidFill>
              <a:srgbClr val="0000CC"/>
            </a:solidFill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705100" y="2171700"/>
            <a:ext cx="533400" cy="4572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590801" y="2743199"/>
            <a:ext cx="1371599" cy="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2895600" y="1447800"/>
          <a:ext cx="669925" cy="641350"/>
        </p:xfrm>
        <a:graphic>
          <a:graphicData uri="http://schemas.openxmlformats.org/presentationml/2006/ole">
            <p:oleObj spid="_x0000_s319495" name="Equation" r:id="rId7" imgW="279360" imgH="266400" progId="Equation.3">
              <p:embed/>
            </p:oleObj>
          </a:graphicData>
        </a:graphic>
      </p:graphicFrame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76400" y="6260068"/>
            <a:ext cx="558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Experimental observable – </a:t>
            </a:r>
            <a:r>
              <a:rPr lang="en-US" dirty="0">
                <a:latin typeface="+mn-lt"/>
              </a:rPr>
              <a:t>recombination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minimum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2000" y="-1905000"/>
            <a:ext cx="7924800" cy="7924800"/>
            <a:chOff x="228600" y="-1905000"/>
            <a:chExt cx="7924800" cy="7924800"/>
          </a:xfrm>
        </p:grpSpPr>
        <p:sp>
          <p:nvSpPr>
            <p:cNvPr id="31" name="Arc 30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914400" y="2667000"/>
            <a:ext cx="2286000" cy="1477328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Two </a:t>
            </a:r>
            <a:r>
              <a:rPr lang="en-US" dirty="0">
                <a:latin typeface="+mn-lt"/>
              </a:rPr>
              <a:t>paths for the 3- body recombination</a:t>
            </a:r>
          </a:p>
          <a:p>
            <a:pPr algn="ctr" rtl="0"/>
            <a:r>
              <a:rPr lang="en-US" dirty="0">
                <a:latin typeface="+mn-lt"/>
              </a:rPr>
              <a:t>towards </a:t>
            </a:r>
            <a:r>
              <a:rPr lang="en-US" dirty="0" smtClean="0">
                <a:latin typeface="+mn-lt"/>
              </a:rPr>
              <a:t>weakly </a:t>
            </a:r>
            <a:r>
              <a:rPr lang="en-US" dirty="0">
                <a:latin typeface="+mn-lt"/>
              </a:rPr>
              <a:t>bound state </a:t>
            </a:r>
            <a:r>
              <a:rPr lang="en-US" dirty="0" smtClean="0">
                <a:latin typeface="+mn-lt"/>
              </a:rPr>
              <a:t>interfere destructively.</a:t>
            </a:r>
            <a:endParaRPr lang="en-US" dirty="0">
              <a:latin typeface="+mn-lt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73152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191000" y="1524000"/>
            <a:ext cx="1143000" cy="1066800"/>
            <a:chOff x="228600" y="-1905000"/>
            <a:chExt cx="7924800" cy="7924800"/>
          </a:xfrm>
        </p:grpSpPr>
        <p:sp>
          <p:nvSpPr>
            <p:cNvPr id="36" name="Arc 3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38912" y="2133600"/>
            <a:ext cx="2224088" cy="1103313"/>
            <a:chOff x="1066800" y="2209800"/>
            <a:chExt cx="2224088" cy="1103313"/>
          </a:xfrm>
        </p:grpSpPr>
        <p:cxnSp>
          <p:nvCxnSpPr>
            <p:cNvPr id="42" name="Straight Arrow Connector 41"/>
            <p:cNvCxnSpPr/>
            <p:nvPr/>
          </p:nvCxnSpPr>
          <p:spPr>
            <a:xfrm rot="10800000">
              <a:off x="1828801" y="2209800"/>
              <a:ext cx="4572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222408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Three atoms couple</a:t>
              </a:r>
            </a:p>
            <a:p>
              <a:pPr algn="l" rtl="0"/>
              <a:r>
                <a:rPr lang="en-US" dirty="0">
                  <a:latin typeface="+mn-lt"/>
                </a:rPr>
                <a:t>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/>
              <a:t>LO EFT for 3-body recombination</a:t>
            </a:r>
            <a:endParaRPr lang="en-US" dirty="0"/>
          </a:p>
        </p:txBody>
      </p:sp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3352800" y="1711325"/>
          <a:ext cx="1828800" cy="727075"/>
        </p:xfrm>
        <a:graphic>
          <a:graphicData uri="http://schemas.openxmlformats.org/presentationml/2006/ole">
            <p:oleObj spid="_x0000_s599044" name="Equation" r:id="rId3" imgW="1054080" imgH="419040" progId="Equation.3">
              <p:embed/>
            </p:oleObj>
          </a:graphicData>
        </a:graphic>
      </p:graphicFrame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04800" y="1265793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u="sng" dirty="0" smtClean="0">
                <a:latin typeface="+mn-lt"/>
              </a:rPr>
              <a:t>Dimensional analysis:</a:t>
            </a:r>
            <a:endParaRPr lang="en-US" u="sng" dirty="0">
              <a:latin typeface="+mn-lt"/>
            </a:endParaRPr>
          </a:p>
        </p:txBody>
      </p:sp>
      <p:graphicFrame>
        <p:nvGraphicFramePr>
          <p:cNvPr id="599045" name="Object 5"/>
          <p:cNvGraphicFramePr>
            <a:graphicFrameLocks noChangeAspect="1"/>
          </p:cNvGraphicFramePr>
          <p:nvPr/>
        </p:nvGraphicFramePr>
        <p:xfrm>
          <a:off x="2971800" y="1216025"/>
          <a:ext cx="903287" cy="419100"/>
        </p:xfrm>
        <a:graphic>
          <a:graphicData uri="http://schemas.openxmlformats.org/presentationml/2006/ole">
            <p:oleObj spid="_x0000_s599045" name="Equation" r:id="rId4" imgW="520560" imgH="241200" progId="Equation.3">
              <p:embed/>
            </p:oleObj>
          </a:graphicData>
        </a:graphic>
      </p:graphicFrame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4800" y="1910318"/>
            <a:ext cx="287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u="sng" dirty="0" smtClean="0">
                <a:latin typeface="+mn-lt"/>
              </a:rPr>
              <a:t>Including </a:t>
            </a:r>
            <a:r>
              <a:rPr lang="en-US" u="sng" dirty="0" err="1" smtClean="0">
                <a:latin typeface="+mn-lt"/>
              </a:rPr>
              <a:t>Efimov</a:t>
            </a:r>
            <a:r>
              <a:rPr lang="en-US" u="sng" dirty="0" smtClean="0">
                <a:latin typeface="+mn-lt"/>
              </a:rPr>
              <a:t> scenario:</a:t>
            </a:r>
            <a:endParaRPr lang="en-US" u="sng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917358"/>
            <a:ext cx="8686800" cy="5940642"/>
            <a:chOff x="304800" y="917358"/>
            <a:chExt cx="8686800" cy="5940642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5913" y="917358"/>
              <a:ext cx="3595687" cy="2664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81000" y="3923772"/>
            <a:ext cx="6477000" cy="422275"/>
          </p:xfrm>
          <a:graphic>
            <a:graphicData uri="http://schemas.openxmlformats.org/presentationml/2006/ole">
              <p:oleObj spid="_x0000_s599042" name="Equation" r:id="rId6" imgW="3708360" imgH="241200" progId="Equation.3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14400" y="5359422"/>
            <a:ext cx="3429000" cy="695325"/>
          </p:xfrm>
          <a:graphic>
            <a:graphicData uri="http://schemas.openxmlformats.org/presentationml/2006/ole">
              <p:oleObj spid="_x0000_s599043" name="Equation" r:id="rId7" imgW="2197080" imgH="444240" progId="Equation.3">
                <p:embed/>
              </p:oleObj>
            </a:graphicData>
          </a:graphic>
        </p:graphicFrame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828800" y="3466572"/>
              <a:ext cx="20462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dirty="0">
                  <a:latin typeface="+mn-lt"/>
                </a:rPr>
                <a:t>Loss into shallow </a:t>
              </a:r>
              <a:r>
                <a:rPr lang="en-US" sz="1400" dirty="0" err="1">
                  <a:latin typeface="+mn-lt"/>
                </a:rPr>
                <a:t>dimer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86200" y="3695172"/>
              <a:ext cx="3810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6934200" y="3810000"/>
              <a:ext cx="381000" cy="26617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438516" y="3907866"/>
              <a:ext cx="500066" cy="50006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00368" y="5595934"/>
              <a:ext cx="500066" cy="50006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757734" y="3907866"/>
              <a:ext cx="500066" cy="50006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00434" y="5238744"/>
              <a:ext cx="500066" cy="50006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5043488" y="3502025"/>
              <a:ext cx="28813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dirty="0">
                  <a:latin typeface="+mn-lt"/>
                </a:rPr>
                <a:t>Loss into deeply bound molecules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304800" y="2971800"/>
              <a:ext cx="33009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u="sng" dirty="0" smtClean="0">
                  <a:latin typeface="+mn-lt"/>
                </a:rPr>
                <a:t>Positive scattering length side:</a:t>
              </a:r>
              <a:endParaRPr lang="en-US" u="sng" dirty="0">
                <a:latin typeface="+mn-lt"/>
              </a:endParaRP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813896" y="4736068"/>
              <a:ext cx="34034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u="sng" dirty="0" smtClean="0">
                  <a:latin typeface="+mn-lt"/>
                </a:rPr>
                <a:t>Negative scattering length side:</a:t>
              </a:r>
              <a:endParaRPr lang="en-US" u="sng" dirty="0">
                <a:latin typeface="+mn-lt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143000" y="6324600"/>
              <a:ext cx="3454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200" dirty="0" err="1">
                  <a:latin typeface="+mn-lt"/>
                </a:rPr>
                <a:t>Braaten</a:t>
              </a:r>
              <a:r>
                <a:rPr lang="en-US" sz="1200" dirty="0">
                  <a:latin typeface="+mn-lt"/>
                </a:rPr>
                <a:t> &amp; Hammer, Phys. Rep. 428, 259 (2006)</a:t>
              </a:r>
            </a:p>
          </p:txBody>
        </p:sp>
        <p:pic>
          <p:nvPicPr>
            <p:cNvPr id="599047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4337532"/>
              <a:ext cx="3542487" cy="252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scenario: a short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953000"/>
          </a:xfrm>
        </p:spPr>
        <p:txBody>
          <a:bodyPr/>
          <a:lstStyle/>
          <a:p>
            <a:r>
              <a:rPr lang="en-US" sz="2400" dirty="0" smtClean="0">
                <a:latin typeface="Tw Cen MT" pitchFamily="34" charset="0"/>
              </a:rPr>
              <a:t>Theoretical prediction (nuclear physics) – 1970.</a:t>
            </a:r>
          </a:p>
          <a:p>
            <a:r>
              <a:rPr lang="en-US" sz="2400" dirty="0" smtClean="0">
                <a:latin typeface="Tw Cen MT" pitchFamily="34" charset="0"/>
              </a:rPr>
              <a:t>For 35 years remains a purely theoretical phenomenon.</a:t>
            </a:r>
          </a:p>
          <a:p>
            <a:r>
              <a:rPr lang="en-US" sz="2400" dirty="0" err="1" smtClean="0">
                <a:latin typeface="Tw Cen MT" pitchFamily="34" charset="0"/>
              </a:rPr>
              <a:t>Efimov</a:t>
            </a:r>
            <a:r>
              <a:rPr lang="en-US" sz="2400" dirty="0" smtClean="0">
                <a:latin typeface="Tw Cen MT" pitchFamily="34" charset="0"/>
              </a:rPr>
              <a:t> physics (and beyond) with </a:t>
            </a:r>
            <a:r>
              <a:rPr lang="en-US" sz="2400" dirty="0" err="1" smtClean="0">
                <a:latin typeface="Tw Cen MT" pitchFamily="34" charset="0"/>
              </a:rPr>
              <a:t>ultracold</a:t>
            </a:r>
            <a:r>
              <a:rPr lang="en-US" sz="2400" dirty="0" smtClean="0">
                <a:latin typeface="Tw Cen MT" pitchFamily="34" charset="0"/>
              </a:rPr>
              <a:t> atoms:</a:t>
            </a:r>
          </a:p>
          <a:p>
            <a:pPr lvl="1"/>
            <a:endParaRPr lang="en-US" sz="4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2006 - … </a:t>
            </a:r>
            <a:r>
              <a:rPr lang="en-US" sz="2000" baseline="30000" dirty="0" smtClean="0">
                <a:latin typeface="Tw Cen MT" pitchFamily="34" charset="0"/>
              </a:rPr>
              <a:t>133</a:t>
            </a:r>
            <a:r>
              <a:rPr lang="en-US" sz="2000" dirty="0" smtClean="0">
                <a:latin typeface="Tw Cen MT" pitchFamily="34" charset="0"/>
              </a:rPr>
              <a:t>Cs Innsbruck 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2008 – 2010 </a:t>
            </a:r>
            <a:r>
              <a:rPr lang="en-US" sz="2000" baseline="30000" dirty="0" smtClean="0">
                <a:latin typeface="Tw Cen MT" pitchFamily="34" charset="0"/>
              </a:rPr>
              <a:t>6</a:t>
            </a:r>
            <a:r>
              <a:rPr lang="en-US" sz="2000" dirty="0" smtClean="0">
                <a:latin typeface="Tw Cen MT" pitchFamily="34" charset="0"/>
              </a:rPr>
              <a:t>Li 3-component Fermi gas in Heidelberg, Penn State and Tokyo Universities. 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2009; 2013 </a:t>
            </a:r>
            <a:r>
              <a:rPr lang="en-US" sz="2000" baseline="30000" dirty="0" smtClean="0">
                <a:latin typeface="Tw Cen MT" pitchFamily="34" charset="0"/>
              </a:rPr>
              <a:t>39</a:t>
            </a:r>
            <a:r>
              <a:rPr lang="en-US" sz="2000" dirty="0" smtClean="0">
                <a:latin typeface="Tw Cen MT" pitchFamily="34" charset="0"/>
              </a:rPr>
              <a:t>K in Florence, Italy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2009 </a:t>
            </a:r>
            <a:r>
              <a:rPr lang="en-US" sz="2000" baseline="30000" dirty="0" smtClean="0">
                <a:latin typeface="Tw Cen MT" pitchFamily="34" charset="0"/>
              </a:rPr>
              <a:t>41</a:t>
            </a:r>
            <a:r>
              <a:rPr lang="en-US" sz="2000" dirty="0" smtClean="0">
                <a:latin typeface="Tw Cen MT" pitchFamily="34" charset="0"/>
              </a:rPr>
              <a:t>K - </a:t>
            </a:r>
            <a:r>
              <a:rPr lang="en-US" sz="2000" baseline="30000" dirty="0" smtClean="0">
                <a:latin typeface="Tw Cen MT" pitchFamily="34" charset="0"/>
              </a:rPr>
              <a:t>87</a:t>
            </a:r>
            <a:r>
              <a:rPr lang="en-US" sz="2000" dirty="0" smtClean="0">
                <a:latin typeface="Tw Cen MT" pitchFamily="34" charset="0"/>
              </a:rPr>
              <a:t>Rb in Florence, Italy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2009; 2013 </a:t>
            </a:r>
            <a:r>
              <a:rPr lang="en-US" sz="2000" baseline="30000" dirty="0" smtClean="0">
                <a:latin typeface="Tw Cen MT" pitchFamily="34" charset="0"/>
              </a:rPr>
              <a:t>7</a:t>
            </a:r>
            <a:r>
              <a:rPr lang="en-US" sz="2000" dirty="0" smtClean="0">
                <a:latin typeface="Tw Cen MT" pitchFamily="34" charset="0"/>
              </a:rPr>
              <a:t>Li in Rice University, Huston, TX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2009 - …</a:t>
            </a:r>
            <a:r>
              <a:rPr lang="en-US" sz="2000" baseline="30000" dirty="0" smtClean="0">
                <a:latin typeface="Tw Cen MT" pitchFamily="34" charset="0"/>
              </a:rPr>
              <a:t> 7</a:t>
            </a:r>
            <a:r>
              <a:rPr lang="en-US" sz="2000" dirty="0" smtClean="0">
                <a:latin typeface="Tw Cen MT" pitchFamily="34" charset="0"/>
              </a:rPr>
              <a:t>Li in BIU, Israel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2012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- …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baseline="30000" dirty="0" smtClean="0">
                <a:latin typeface="Tw Cen MT" pitchFamily="34" charset="0"/>
              </a:rPr>
              <a:t>85</a:t>
            </a:r>
            <a:r>
              <a:rPr lang="en-US" sz="2000" dirty="0" smtClean="0">
                <a:latin typeface="Tw Cen MT" pitchFamily="34" charset="0"/>
              </a:rPr>
              <a:t>Rb and </a:t>
            </a:r>
            <a:r>
              <a:rPr lang="en-US" sz="2000" baseline="30000" dirty="0" smtClean="0">
                <a:latin typeface="Tw Cen MT" pitchFamily="34" charset="0"/>
              </a:rPr>
              <a:t>40</a:t>
            </a:r>
            <a:r>
              <a:rPr lang="en-US" sz="2000" dirty="0" smtClean="0">
                <a:latin typeface="Tw Cen MT" pitchFamily="34" charset="0"/>
              </a:rPr>
              <a:t>K - </a:t>
            </a:r>
            <a:r>
              <a:rPr lang="en-US" sz="2000" baseline="30000" dirty="0" smtClean="0">
                <a:latin typeface="Tw Cen MT" pitchFamily="34" charset="0"/>
              </a:rPr>
              <a:t>87</a:t>
            </a:r>
            <a:r>
              <a:rPr lang="en-US" sz="2000" dirty="0" smtClean="0">
                <a:latin typeface="Tw Cen MT" pitchFamily="34" charset="0"/>
              </a:rPr>
              <a:t>Rb JILA, Boulder, CO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dirty="0" smtClean="0"/>
              <a:t>Experimental setup: </a:t>
            </a:r>
            <a:r>
              <a:rPr lang="en-US" dirty="0" err="1" smtClean="0"/>
              <a:t>ultracold</a:t>
            </a:r>
            <a:r>
              <a:rPr lang="en-US" dirty="0" smtClean="0"/>
              <a:t> </a:t>
            </a:r>
            <a:r>
              <a:rPr lang="en-US" baseline="30000" dirty="0" smtClean="0"/>
              <a:t>7</a:t>
            </a:r>
            <a:r>
              <a:rPr lang="en-US" dirty="0" smtClean="0"/>
              <a:t>Li atoms</a:t>
            </a:r>
            <a:endParaRPr lang="en-US" dirty="0"/>
          </a:p>
        </p:txBody>
      </p:sp>
      <p:pic>
        <p:nvPicPr>
          <p:cNvPr id="6" name="Picture 23" descr="Zeem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32004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5" descr="imag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429000"/>
            <a:ext cx="2133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imag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953000"/>
            <a:ext cx="1143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absorptio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048000"/>
            <a:ext cx="40386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bec18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429000"/>
            <a:ext cx="838200" cy="777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381000" y="2286000"/>
            <a:ext cx="533400" cy="1905000"/>
          </a:xfrm>
          <a:prstGeom prst="curvedRightArrow">
            <a:avLst>
              <a:gd name="adj1" fmla="val 71429"/>
              <a:gd name="adj2" fmla="val 14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4"/>
          <p:cNvSpPr>
            <a:spLocks noChangeArrowheads="1"/>
          </p:cNvSpPr>
          <p:nvPr/>
        </p:nvSpPr>
        <p:spPr bwMode="auto">
          <a:xfrm rot="5400000">
            <a:off x="3314700" y="4000500"/>
            <a:ext cx="762000" cy="838200"/>
          </a:xfrm>
          <a:custGeom>
            <a:avLst/>
            <a:gdLst>
              <a:gd name="T0" fmla="*/ 664091509 w 21600"/>
              <a:gd name="T1" fmla="*/ 0 h 21600"/>
              <a:gd name="T2" fmla="*/ 664091509 w 21600"/>
              <a:gd name="T3" fmla="*/ 710466445 h 21600"/>
              <a:gd name="T4" fmla="*/ 142116864 w 21600"/>
              <a:gd name="T5" fmla="*/ 1262220398 h 21600"/>
              <a:gd name="T6" fmla="*/ 948325308 w 21600"/>
              <a:gd name="T7" fmla="*/ 3552332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5791200" y="3200400"/>
            <a:ext cx="304800" cy="99060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228600" y="1762780"/>
            <a:ext cx="752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latin typeface="Tw Cen MT" pitchFamily="34" charset="0"/>
              </a:rPr>
              <a:t>Zeeman</a:t>
            </a:r>
          </a:p>
          <a:p>
            <a:pPr algn="ctr" rtl="0"/>
            <a:r>
              <a:rPr lang="en-US" sz="1400" dirty="0">
                <a:latin typeface="Tw Cen MT" pitchFamily="34" charset="0"/>
              </a:rPr>
              <a:t>slower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4146" y="4124980"/>
            <a:ext cx="1032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MOT</a:t>
            </a:r>
          </a:p>
          <a:p>
            <a:pPr algn="ctr" rtl="0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~10</a:t>
            </a:r>
            <a:r>
              <a:rPr lang="en-US" sz="1400" baseline="30000" dirty="0">
                <a:solidFill>
                  <a:srgbClr val="B8422A"/>
                </a:solidFill>
                <a:latin typeface="Tw Cen MT" pitchFamily="34" charset="0"/>
              </a:rPr>
              <a:t>9</a:t>
            </a:r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 atoms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600200" y="5181600"/>
            <a:ext cx="1221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CMOT</a:t>
            </a:r>
          </a:p>
          <a:p>
            <a:pPr algn="ctr" rtl="0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~5x10</a:t>
            </a:r>
            <a:r>
              <a:rPr lang="en-US" sz="1400" baseline="30000" dirty="0">
                <a:solidFill>
                  <a:srgbClr val="B8422A"/>
                </a:solidFill>
                <a:latin typeface="Tw Cen MT" pitchFamily="34" charset="0"/>
              </a:rPr>
              <a:t>8</a:t>
            </a:r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 atoms</a:t>
            </a:r>
          </a:p>
          <a:p>
            <a:pPr algn="ctr" rtl="0"/>
            <a:r>
              <a:rPr lang="en-US" sz="1400" dirty="0">
                <a:solidFill>
                  <a:srgbClr val="B8422A"/>
                </a:solidFill>
              </a:rPr>
              <a:t>(300 </a:t>
            </a:r>
            <a:r>
              <a:rPr lang="en-US" sz="1400" dirty="0" err="1">
                <a:solidFill>
                  <a:srgbClr val="B8422A"/>
                </a:solidFill>
                <a:latin typeface="Symbol" pitchFamily="18" charset="2"/>
              </a:rPr>
              <a:t>m</a:t>
            </a:r>
            <a:r>
              <a:rPr lang="en-US" sz="1400" dirty="0" err="1">
                <a:solidFill>
                  <a:srgbClr val="B8422A"/>
                </a:solidFill>
              </a:rPr>
              <a:t>K</a:t>
            </a:r>
            <a:r>
              <a:rPr lang="en-US" sz="1400" dirty="0">
                <a:solidFill>
                  <a:srgbClr val="B8422A"/>
                </a:solidFill>
              </a:rPr>
              <a:t>)</a:t>
            </a:r>
            <a:endParaRPr lang="en-US" sz="1400" dirty="0"/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7620000" y="3657600"/>
            <a:ext cx="1221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~2x10</a:t>
            </a:r>
            <a:r>
              <a:rPr lang="en-US" sz="1400" baseline="30000" dirty="0">
                <a:solidFill>
                  <a:srgbClr val="B8422A"/>
                </a:solidFill>
                <a:latin typeface="Tw Cen MT" pitchFamily="34" charset="0"/>
              </a:rPr>
              <a:t>4</a:t>
            </a:r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 </a:t>
            </a:r>
            <a:r>
              <a:rPr lang="en-US" sz="1400" dirty="0" smtClean="0">
                <a:solidFill>
                  <a:srgbClr val="B8422A"/>
                </a:solidFill>
                <a:latin typeface="Tw Cen MT" pitchFamily="34" charset="0"/>
              </a:rPr>
              <a:t>atoms</a:t>
            </a:r>
          </a:p>
          <a:p>
            <a:pPr algn="ctr"/>
            <a:r>
              <a:rPr lang="en-US" sz="1400" dirty="0" smtClean="0">
                <a:solidFill>
                  <a:srgbClr val="B8422A"/>
                </a:solidFill>
                <a:latin typeface="Tw Cen MT" pitchFamily="34" charset="0"/>
              </a:rPr>
              <a:t>~1.5 </a:t>
            </a:r>
            <a:r>
              <a:rPr lang="en-US" sz="1400" dirty="0" err="1" smtClean="0">
                <a:solidFill>
                  <a:srgbClr val="B8422A"/>
                </a:solidFill>
                <a:latin typeface="Symbol" pitchFamily="18" charset="2"/>
              </a:rPr>
              <a:t>m</a:t>
            </a:r>
            <a:r>
              <a:rPr lang="en-US" sz="1400" dirty="0" err="1" smtClean="0">
                <a:solidFill>
                  <a:srgbClr val="B8422A"/>
                </a:solidFill>
                <a:latin typeface="Tw Cen MT" pitchFamily="34" charset="0"/>
              </a:rPr>
              <a:t>K</a:t>
            </a:r>
            <a:endParaRPr lang="en-US" sz="1400" dirty="0">
              <a:solidFill>
                <a:srgbClr val="B8422A"/>
              </a:solidFill>
              <a:latin typeface="Tw Cen MT" pitchFamily="34" charset="0"/>
            </a:endParaRPr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5029200" y="274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400" dirty="0">
                <a:solidFill>
                  <a:srgbClr val="B8422A"/>
                </a:solidFill>
                <a:latin typeface="Tw Cen MT" pitchFamily="34" charset="0"/>
              </a:rPr>
              <a:t>Crossed-beam optical trap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5257800" y="1143000"/>
            <a:ext cx="32674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Trapping: c</a:t>
            </a:r>
            <a:r>
              <a:rPr lang="en-US" dirty="0" smtClean="0">
                <a:latin typeface="Tw Cen MT" pitchFamily="34" charset="0"/>
              </a:rPr>
              <a:t>onservative </a:t>
            </a:r>
            <a:r>
              <a:rPr lang="en-US" dirty="0">
                <a:latin typeface="Tw Cen MT" pitchFamily="34" charset="0"/>
              </a:rPr>
              <a:t>atom trap</a:t>
            </a:r>
          </a:p>
          <a:p>
            <a:pPr algn="l" rtl="0"/>
            <a:r>
              <a:rPr lang="en-US" sz="1200" dirty="0">
                <a:latin typeface="Tw Cen MT" pitchFamily="34" charset="0"/>
              </a:rPr>
              <a:t>(our case: focus </a:t>
            </a:r>
            <a:r>
              <a:rPr lang="en-US" sz="1200" dirty="0" smtClean="0">
                <a:latin typeface="Tw Cen MT" pitchFamily="34" charset="0"/>
              </a:rPr>
              <a:t>of a </a:t>
            </a:r>
            <a:r>
              <a:rPr lang="en-US" sz="1200" dirty="0">
                <a:latin typeface="Tw Cen MT" pitchFamily="34" charset="0"/>
              </a:rPr>
              <a:t>powerful infrared laser)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6076" y="1828800"/>
            <a:ext cx="1095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498876" y="4948238"/>
            <a:ext cx="2005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US" dirty="0">
                <a:latin typeface="+mj-lt"/>
                <a:cs typeface="Times New Roman" pitchFamily="18" charset="0"/>
              </a:rPr>
              <a:t>: </a:t>
            </a:r>
            <a:r>
              <a:rPr lang="en-US" dirty="0">
                <a:latin typeface="Symbol" pitchFamily="18" charset="2"/>
              </a:rPr>
              <a:t> ~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K</a:t>
            </a:r>
            <a:endParaRPr lang="en-US" dirty="0"/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6477000" y="4431268"/>
            <a:ext cx="1703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u="sng" dirty="0">
                <a:latin typeface="Tw Cen MT" pitchFamily="34" charset="0"/>
              </a:rPr>
              <a:t>Typical numbers:</a:t>
            </a:r>
          </a:p>
        </p:txBody>
      </p:sp>
      <p:sp>
        <p:nvSpPr>
          <p:cNvPr id="26" name="TextBox 48"/>
          <p:cNvSpPr txBox="1">
            <a:spLocks noChangeArrowheads="1"/>
          </p:cNvSpPr>
          <p:nvPr/>
        </p:nvSpPr>
        <p:spPr bwMode="auto">
          <a:xfrm>
            <a:off x="5736876" y="5268913"/>
            <a:ext cx="3102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Relative velocities</a:t>
            </a:r>
            <a:r>
              <a:rPr lang="en-US" dirty="0"/>
              <a:t>: </a:t>
            </a:r>
            <a:r>
              <a:rPr lang="en-US" dirty="0">
                <a:latin typeface="Tw Cen MT" pitchFamily="34" charset="0"/>
              </a:rPr>
              <a:t>few </a:t>
            </a:r>
            <a:r>
              <a:rPr lang="en-US" dirty="0" smtClean="0">
                <a:latin typeface="Tw Cen MT" pitchFamily="34" charset="0"/>
              </a:rPr>
              <a:t>cm/sec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7" name="TextBox 49"/>
          <p:cNvSpPr txBox="1">
            <a:spLocks noChangeArrowheads="1"/>
          </p:cNvSpPr>
          <p:nvPr/>
        </p:nvSpPr>
        <p:spPr bwMode="auto">
          <a:xfrm>
            <a:off x="5736876" y="5649913"/>
            <a:ext cx="281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Collision energies</a:t>
            </a:r>
            <a:r>
              <a:rPr lang="en-US" dirty="0"/>
              <a:t>: </a:t>
            </a:r>
            <a:r>
              <a:rPr lang="en-US" dirty="0">
                <a:latin typeface="Tw Cen MT" pitchFamily="34" charset="0"/>
              </a:rPr>
              <a:t>few </a:t>
            </a:r>
            <a:r>
              <a:rPr lang="en-US" dirty="0" err="1">
                <a:latin typeface="Tw Cen MT" pitchFamily="34" charset="0"/>
              </a:rPr>
              <a:t>peV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438400" y="6352401"/>
            <a:ext cx="4075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latin typeface="Tw Cen MT" pitchFamily="34" charset="0"/>
              </a:rPr>
              <a:t>N. Gross and </a:t>
            </a:r>
            <a:r>
              <a:rPr lang="en-US" sz="1400" b="1" dirty="0">
                <a:latin typeface="Tw Cen MT" pitchFamily="34" charset="0"/>
              </a:rPr>
              <a:t>L. </a:t>
            </a:r>
            <a:r>
              <a:rPr lang="en-US" sz="1400" b="1" dirty="0" err="1">
                <a:latin typeface="Tw Cen MT" pitchFamily="34" charset="0"/>
              </a:rPr>
              <a:t>Khaykovich</a:t>
            </a:r>
            <a:r>
              <a:rPr lang="en-US" sz="1400" dirty="0">
                <a:latin typeface="Tw Cen MT" pitchFamily="34" charset="0"/>
              </a:rPr>
              <a:t>, PRA </a:t>
            </a:r>
            <a:r>
              <a:rPr lang="en-US" sz="1400" b="1" dirty="0">
                <a:latin typeface="Tw Cen MT" pitchFamily="34" charset="0"/>
              </a:rPr>
              <a:t>77, </a:t>
            </a:r>
            <a:r>
              <a:rPr lang="en-US" sz="1400" dirty="0">
                <a:latin typeface="Tw Cen MT" pitchFamily="34" charset="0"/>
              </a:rPr>
              <a:t>023604 (2008)</a:t>
            </a:r>
            <a:endParaRPr lang="he-IL" sz="1400" dirty="0">
              <a:latin typeface="Tw Cen MT" pitchFamily="34" charset="0"/>
            </a:endParaRP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7620000" y="3429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B8422A"/>
                </a:solidFill>
                <a:latin typeface="Tw Cen MT" pitchFamily="34" charset="0"/>
              </a:rPr>
              <a:t>Evaporation:</a:t>
            </a:r>
            <a:endParaRPr lang="en-US" sz="1400" dirty="0">
              <a:solidFill>
                <a:srgbClr val="B8422A"/>
              </a:solidFill>
              <a:latin typeface="Tw Cen MT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419600" y="2971800"/>
            <a:ext cx="381000" cy="2819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05000" y="1143000"/>
            <a:ext cx="984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Cooling: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three-body recombination induced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System: dilute gas of </a:t>
            </a:r>
            <a:r>
              <a:rPr lang="en-US" dirty="0" err="1" smtClean="0"/>
              <a:t>ultracold</a:t>
            </a:r>
            <a:r>
              <a:rPr lang="en-US" dirty="0" smtClean="0"/>
              <a:t> atoms</a:t>
            </a:r>
            <a:endParaRPr lang="en-US" dirty="0"/>
          </a:p>
        </p:txBody>
      </p:sp>
      <p:pic>
        <p:nvPicPr>
          <p:cNvPr id="3" name="Picture 27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134" y="2057400"/>
            <a:ext cx="29158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143000" y="3037582"/>
            <a:ext cx="1814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w Cen MT" pitchFamily="34" charset="0"/>
              </a:rPr>
              <a:t>Ultrahigh vacuum </a:t>
            </a:r>
          </a:p>
          <a:p>
            <a:pPr algn="l" rtl="0"/>
            <a:r>
              <a:rPr lang="en-US" dirty="0" smtClean="0">
                <a:latin typeface="Tw Cen MT" pitchFamily="34" charset="0"/>
              </a:rPr>
              <a:t>    environment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3886200" y="5018782"/>
            <a:ext cx="1826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B8422A"/>
                </a:solidFill>
                <a:latin typeface="Tw Cen MT" pitchFamily="34" charset="0"/>
              </a:rPr>
              <a:t>Dissipative trap</a:t>
            </a:r>
            <a:endParaRPr lang="en-US" sz="1600" b="1" dirty="0">
              <a:solidFill>
                <a:srgbClr val="B8422A"/>
              </a:solidFill>
              <a:latin typeface="Tw Cen MT" pitchFamily="34" charset="0"/>
            </a:endParaRPr>
          </a:p>
          <a:p>
            <a:pPr algn="ctr" rtl="0"/>
            <a:r>
              <a:rPr lang="en-US" sz="1600" dirty="0" smtClean="0">
                <a:solidFill>
                  <a:srgbClr val="B8422A"/>
                </a:solidFill>
                <a:latin typeface="Tw Cen MT" pitchFamily="34" charset="0"/>
              </a:rPr>
              <a:t>N ~ 5x10</a:t>
            </a:r>
            <a:r>
              <a:rPr lang="en-US" sz="1600" baseline="30000" dirty="0" smtClean="0">
                <a:solidFill>
                  <a:srgbClr val="B8422A"/>
                </a:solidFill>
                <a:latin typeface="Tw Cen MT" pitchFamily="34" charset="0"/>
              </a:rPr>
              <a:t>8</a:t>
            </a:r>
            <a:r>
              <a:rPr lang="en-US" sz="1600" dirty="0" smtClean="0">
                <a:solidFill>
                  <a:srgbClr val="B8422A"/>
                </a:solidFill>
                <a:latin typeface="Tw Cen MT" pitchFamily="34" charset="0"/>
              </a:rPr>
              <a:t> atoms</a:t>
            </a:r>
          </a:p>
          <a:p>
            <a:pPr algn="ctr" rtl="0"/>
            <a:r>
              <a:rPr lang="en-US" sz="1600" dirty="0" smtClean="0">
                <a:solidFill>
                  <a:srgbClr val="B8422A"/>
                </a:solidFill>
                <a:latin typeface="Tw Cen MT" pitchFamily="34" charset="0"/>
              </a:rPr>
              <a:t>n ~ 10</a:t>
            </a:r>
            <a:r>
              <a:rPr lang="en-US" sz="1600" baseline="30000" dirty="0" smtClean="0">
                <a:solidFill>
                  <a:srgbClr val="B8422A"/>
                </a:solidFill>
                <a:latin typeface="Tw Cen MT" pitchFamily="34" charset="0"/>
              </a:rPr>
              <a:t>10</a:t>
            </a:r>
            <a:r>
              <a:rPr lang="en-US" sz="1600" dirty="0" smtClean="0">
                <a:solidFill>
                  <a:srgbClr val="B8422A"/>
                </a:solidFill>
                <a:latin typeface="Tw Cen MT" pitchFamily="34" charset="0"/>
              </a:rPr>
              <a:t> atoms/cm</a:t>
            </a:r>
            <a:r>
              <a:rPr lang="en-US" sz="1600" baseline="30000" dirty="0" smtClean="0">
                <a:solidFill>
                  <a:srgbClr val="B8422A"/>
                </a:solidFill>
                <a:latin typeface="Tw Cen MT" pitchFamily="34" charset="0"/>
              </a:rPr>
              <a:t>3</a:t>
            </a:r>
            <a:endParaRPr lang="en-US" sz="1600" baseline="30000" dirty="0">
              <a:solidFill>
                <a:srgbClr val="B8422A"/>
              </a:solidFill>
              <a:latin typeface="Tw Cen MT" pitchFamily="34" charset="0"/>
            </a:endParaRPr>
          </a:p>
          <a:p>
            <a:pPr algn="ctr" rtl="0"/>
            <a:r>
              <a:rPr lang="en-US" sz="1600" dirty="0" smtClean="0">
                <a:solidFill>
                  <a:srgbClr val="B8422A"/>
                </a:solidFill>
              </a:rPr>
              <a:t>T ~ 300 </a:t>
            </a:r>
            <a:r>
              <a:rPr lang="en-US" sz="1600" dirty="0" err="1" smtClean="0">
                <a:solidFill>
                  <a:srgbClr val="B8422A"/>
                </a:solidFill>
                <a:latin typeface="Symbol" pitchFamily="18" charset="2"/>
              </a:rPr>
              <a:t>m</a:t>
            </a:r>
            <a:r>
              <a:rPr lang="en-US" sz="1600" dirty="0" err="1" smtClean="0">
                <a:solidFill>
                  <a:srgbClr val="B8422A"/>
                </a:solidFill>
              </a:rPr>
              <a:t>K</a:t>
            </a:r>
            <a:endParaRPr lang="en-US" sz="1600" dirty="0"/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609600" y="15356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w Cen MT" pitchFamily="34" charset="0"/>
              </a:rPr>
              <a:t>Close to the resonance (orbital electronic states) visible (laser) light – 671 nm (~2 </a:t>
            </a:r>
            <a:r>
              <a:rPr lang="en-US" dirty="0" err="1" smtClean="0">
                <a:latin typeface="Tw Cen MT" pitchFamily="34" charset="0"/>
              </a:rPr>
              <a:t>eV</a:t>
            </a:r>
            <a:r>
              <a:rPr lang="en-US" dirty="0" smtClean="0">
                <a:latin typeface="Tw Cen MT" pitchFamily="34" charset="0"/>
              </a:rPr>
              <a:t>)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251688" y="2145268"/>
            <a:ext cx="159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w Cen MT" pitchFamily="34" charset="0"/>
              </a:rPr>
              <a:t>Magnetic fields</a:t>
            </a: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2942020" y="1078468"/>
            <a:ext cx="3230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w Cen MT" pitchFamily="34" charset="0"/>
              </a:rPr>
              <a:t>Magneto-optical trap of Li atoms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1355355" y="5486400"/>
            <a:ext cx="2073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w Cen MT" pitchFamily="34" charset="0"/>
              </a:rPr>
              <a:t>Dilute gas of atoms: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</a:t>
            </a:r>
            <a:endParaRPr lang="en-US" dirty="0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10405"/>
            <a:ext cx="5410200" cy="37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83855" y="1143000"/>
            <a:ext cx="78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Typical set of measurements - atom number decay and temperature: 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38225" y="5475288"/>
          <a:ext cx="2268538" cy="457200"/>
        </p:xfrm>
        <a:graphic>
          <a:graphicData uri="http://schemas.openxmlformats.org/presentationml/2006/ole">
            <p:oleObj spid="_x0000_s455683" name="Equation" r:id="rId4" imgW="1384200" imgH="279360" progId="Equation.3">
              <p:embed/>
            </p:oleObj>
          </a:graphicData>
        </a:graphic>
      </p:graphicFrame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648744" y="5486400"/>
            <a:ext cx="4428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– 3-body loss </a:t>
            </a:r>
            <a:r>
              <a:rPr lang="en-US" dirty="0" smtClean="0">
                <a:latin typeface="+mn-lt"/>
              </a:rPr>
              <a:t>rate coefficient </a:t>
            </a:r>
            <a:r>
              <a:rPr lang="en-US" dirty="0">
                <a:latin typeface="+mn-lt"/>
              </a:rPr>
              <a:t>[cm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/sec]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029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n-lt"/>
              </a:rPr>
              <a:t>Loss rate from a trap: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Gallery of the early experimental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0515" y="6320135"/>
            <a:ext cx="33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F. </a:t>
            </a:r>
            <a:r>
              <a:rPr lang="en-US" sz="1200" dirty="0" err="1" smtClean="0">
                <a:latin typeface="+mn-lt"/>
              </a:rPr>
              <a:t>Ferlaino</a:t>
            </a:r>
            <a:r>
              <a:rPr lang="en-US" sz="1200" dirty="0" smtClean="0">
                <a:latin typeface="+mn-lt"/>
              </a:rPr>
              <a:t>, and R. Grimm, Physics </a:t>
            </a:r>
            <a:r>
              <a:rPr lang="en-US" sz="1200" b="1" dirty="0" smtClean="0">
                <a:latin typeface="+mn-lt"/>
              </a:rPr>
              <a:t>3</a:t>
            </a:r>
            <a:r>
              <a:rPr lang="en-US" sz="1200" dirty="0" smtClean="0">
                <a:latin typeface="+mn-lt"/>
              </a:rPr>
              <a:t>,9 (2010)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117" y="1143001"/>
            <a:ext cx="45655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75"/>
            <a:ext cx="2724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86175"/>
            <a:ext cx="260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591175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748837" y="156346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Florence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39</a:t>
            </a:r>
            <a:r>
              <a:rPr lang="en-US" dirty="0" smtClean="0">
                <a:latin typeface="Tw Cen MT" pitchFamily="34" charset="0"/>
              </a:rPr>
              <a:t>K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2637" y="31242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Bar </a:t>
            </a:r>
            <a:r>
              <a:rPr lang="en-US" dirty="0" err="1" smtClean="0">
                <a:latin typeface="Tw Cen MT" pitchFamily="34" charset="0"/>
              </a:rPr>
              <a:t>Ilan</a:t>
            </a:r>
            <a:r>
              <a:rPr lang="en-US" dirty="0" smtClean="0">
                <a:latin typeface="Tw Cen MT" pitchFamily="34" charset="0"/>
              </a:rPr>
              <a:t>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 (m</a:t>
            </a:r>
            <a:r>
              <a:rPr lang="en-US" baseline="-25000" dirty="0" smtClean="0">
                <a:latin typeface="Tw Cen MT" pitchFamily="34" charset="0"/>
              </a:rPr>
              <a:t>F</a:t>
            </a:r>
            <a:r>
              <a:rPr lang="en-US" dirty="0" smtClean="0">
                <a:latin typeface="Tw Cen MT" pitchFamily="34" charset="0"/>
              </a:rPr>
              <a:t>=0)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2637" y="4611469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Rice-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 (m</a:t>
            </a:r>
            <a:r>
              <a:rPr lang="en-US" baseline="-25000" dirty="0" smtClean="0">
                <a:latin typeface="Tw Cen MT" pitchFamily="34" charset="0"/>
              </a:rPr>
              <a:t>F</a:t>
            </a:r>
            <a:r>
              <a:rPr lang="en-US" dirty="0" smtClean="0">
                <a:latin typeface="Tw Cen MT" pitchFamily="34" charset="0"/>
              </a:rPr>
              <a:t>=1)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0893" y="1258669"/>
            <a:ext cx="115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Innsbruck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133</a:t>
            </a:r>
            <a:r>
              <a:rPr lang="en-US" dirty="0" smtClean="0">
                <a:latin typeface="Tw Cen MT" pitchFamily="34" charset="0"/>
              </a:rPr>
              <a:t>Cs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dirty="0" smtClean="0"/>
              <a:t>Gallery of the experimental results - </a:t>
            </a:r>
            <a:r>
              <a:rPr lang="en-US" baseline="30000" dirty="0" smtClean="0"/>
              <a:t>6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191000" cy="22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" y="1981200"/>
            <a:ext cx="4207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T. </a:t>
            </a:r>
            <a:r>
              <a:rPr lang="en-US" sz="1400" dirty="0" err="1" smtClean="0">
                <a:latin typeface="+mn-lt"/>
                <a:cs typeface="+mj-cs"/>
              </a:rPr>
              <a:t>Lompe</a:t>
            </a:r>
            <a:r>
              <a:rPr lang="en-US" sz="1400" dirty="0" smtClean="0">
                <a:latin typeface="+mn-lt"/>
                <a:cs typeface="+mj-cs"/>
              </a:rPr>
              <a:t>, T. B. </a:t>
            </a:r>
            <a:r>
              <a:rPr lang="en-US" sz="1400" dirty="0" err="1" smtClean="0">
                <a:latin typeface="+mn-lt"/>
                <a:cs typeface="+mj-cs"/>
              </a:rPr>
              <a:t>Ottenstein</a:t>
            </a:r>
            <a:r>
              <a:rPr lang="en-US" sz="1400" dirty="0" smtClean="0">
                <a:latin typeface="+mn-lt"/>
                <a:cs typeface="+mj-cs"/>
              </a:rPr>
              <a:t>, F. </a:t>
            </a:r>
            <a:r>
              <a:rPr lang="en-US" sz="1400" dirty="0" err="1" smtClean="0">
                <a:latin typeface="+mn-lt"/>
                <a:cs typeface="+mj-cs"/>
              </a:rPr>
              <a:t>Serwane</a:t>
            </a:r>
            <a:r>
              <a:rPr lang="en-US" sz="1400" dirty="0" smtClean="0">
                <a:latin typeface="+mn-lt"/>
                <a:cs typeface="+mj-cs"/>
              </a:rPr>
              <a:t>, K. </a:t>
            </a:r>
            <a:r>
              <a:rPr lang="en-US" sz="1400" dirty="0" err="1" smtClean="0">
                <a:latin typeface="+mn-lt"/>
                <a:cs typeface="+mj-cs"/>
              </a:rPr>
              <a:t>Viering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A. N. </a:t>
            </a:r>
            <a:r>
              <a:rPr lang="en-US" sz="1400" dirty="0" err="1" smtClean="0">
                <a:latin typeface="+mn-lt"/>
                <a:cs typeface="+mj-cs"/>
              </a:rPr>
              <a:t>Wenz</a:t>
            </a:r>
            <a:r>
              <a:rPr lang="en-US" sz="1400" dirty="0" smtClean="0">
                <a:latin typeface="+mn-lt"/>
                <a:cs typeface="+mj-cs"/>
              </a:rPr>
              <a:t>, G. </a:t>
            </a:r>
            <a:r>
              <a:rPr lang="en-US" sz="1400" dirty="0" err="1" smtClean="0">
                <a:latin typeface="+mn-lt"/>
                <a:cs typeface="+mj-cs"/>
              </a:rPr>
              <a:t>Zurn</a:t>
            </a:r>
            <a:r>
              <a:rPr lang="en-US" sz="1400" dirty="0" smtClean="0">
                <a:latin typeface="+mn-lt"/>
                <a:cs typeface="+mj-cs"/>
              </a:rPr>
              <a:t> and S. </a:t>
            </a:r>
            <a:r>
              <a:rPr lang="en-US" sz="1400" dirty="0" err="1" smtClean="0">
                <a:latin typeface="+mn-lt"/>
                <a:cs typeface="+mj-cs"/>
              </a:rPr>
              <a:t>Jochim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105</a:t>
            </a:r>
            <a:r>
              <a:rPr lang="en-US" sz="1400" dirty="0" smtClean="0">
                <a:latin typeface="+mn-lt"/>
                <a:cs typeface="+mj-cs"/>
              </a:rPr>
              <a:t>, 103201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2010).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643312" cy="23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02845" y="4595336"/>
            <a:ext cx="4123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S. Nakajima, M. </a:t>
            </a:r>
            <a:r>
              <a:rPr lang="en-US" sz="1400" dirty="0" err="1" smtClean="0">
                <a:latin typeface="+mn-lt"/>
                <a:cs typeface="+mj-cs"/>
              </a:rPr>
              <a:t>Horikoshi</a:t>
            </a:r>
            <a:r>
              <a:rPr lang="en-US" sz="1400" dirty="0" smtClean="0">
                <a:latin typeface="+mn-lt"/>
                <a:cs typeface="+mj-cs"/>
              </a:rPr>
              <a:t>, T. </a:t>
            </a:r>
            <a:r>
              <a:rPr lang="en-US" sz="1400" dirty="0" err="1" smtClean="0">
                <a:latin typeface="+mn-lt"/>
                <a:cs typeface="+mj-cs"/>
              </a:rPr>
              <a:t>Mukaiyama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P. </a:t>
            </a:r>
            <a:r>
              <a:rPr lang="en-US" sz="1400" dirty="0" err="1" smtClean="0">
                <a:latin typeface="+mn-lt"/>
                <a:cs typeface="+mj-cs"/>
              </a:rPr>
              <a:t>Naidon</a:t>
            </a:r>
            <a:r>
              <a:rPr lang="en-US" sz="1400" dirty="0" smtClean="0">
                <a:latin typeface="+mn-lt"/>
                <a:cs typeface="+mj-cs"/>
              </a:rPr>
              <a:t> and M. Ueda, PRL </a:t>
            </a:r>
            <a:r>
              <a:rPr lang="en-US" sz="1400" b="1" dirty="0" smtClean="0">
                <a:latin typeface="+mn-lt"/>
                <a:cs typeface="+mj-cs"/>
              </a:rPr>
              <a:t>105</a:t>
            </a:r>
            <a:r>
              <a:rPr lang="en-US" sz="1400" dirty="0" smtClean="0">
                <a:latin typeface="+mn-lt"/>
                <a:cs typeface="+mj-cs"/>
              </a:rPr>
              <a:t>, 023201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2010).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Gallery of the experimental results -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26254"/>
            <a:ext cx="7696200" cy="31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27565" y="1197106"/>
            <a:ext cx="1758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&gt; 0: T= 2 – 3 </a:t>
            </a:r>
            <a:r>
              <a:rPr lang="en-US" sz="16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21215" y="1578106"/>
            <a:ext cx="1796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 &lt;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0: T= 1 – 2 </a:t>
            </a:r>
            <a:r>
              <a:rPr lang="en-US" sz="16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2895600" y="5334000"/>
            <a:ext cx="3942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mf = 1;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Feshbach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resonance ~738G.</a:t>
            </a:r>
          </a:p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mf = 0;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Feshbach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resonance ~894G.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0480" y="6400800"/>
            <a:ext cx="7916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w Cen MT" pitchFamily="34" charset="0"/>
                <a:cs typeface="+mj-cs"/>
              </a:rPr>
              <a:t>N. Gross, Z. </a:t>
            </a:r>
            <a:r>
              <a:rPr lang="en-US" sz="1400" dirty="0" err="1">
                <a:latin typeface="Tw Cen MT" pitchFamily="34" charset="0"/>
                <a:cs typeface="+mj-cs"/>
              </a:rPr>
              <a:t>Shotan</a:t>
            </a:r>
            <a:r>
              <a:rPr lang="en-US" sz="1400" dirty="0">
                <a:latin typeface="Tw Cen MT" pitchFamily="34" charset="0"/>
                <a:cs typeface="+mj-cs"/>
              </a:rPr>
              <a:t>, </a:t>
            </a:r>
            <a:r>
              <a:rPr lang="en-US" sz="1400" dirty="0" smtClean="0">
                <a:latin typeface="Tw Cen MT" pitchFamily="34" charset="0"/>
                <a:cs typeface="+mj-cs"/>
              </a:rPr>
              <a:t>S. </a:t>
            </a:r>
            <a:r>
              <a:rPr lang="en-US" sz="1400" dirty="0" err="1">
                <a:latin typeface="Tw Cen MT" pitchFamily="34" charset="0"/>
                <a:cs typeface="+mj-cs"/>
              </a:rPr>
              <a:t>Kokkelmans</a:t>
            </a:r>
            <a:r>
              <a:rPr lang="en-US" sz="1400" dirty="0">
                <a:latin typeface="Tw Cen MT" pitchFamily="34" charset="0"/>
                <a:cs typeface="+mj-cs"/>
              </a:rPr>
              <a:t> and </a:t>
            </a:r>
            <a:r>
              <a:rPr lang="en-US" sz="1400" b="1" dirty="0">
                <a:latin typeface="Tw Cen MT" pitchFamily="34" charset="0"/>
                <a:cs typeface="+mj-cs"/>
              </a:rPr>
              <a:t>L. </a:t>
            </a:r>
            <a:r>
              <a:rPr lang="en-US" sz="1400" b="1" dirty="0" err="1">
                <a:latin typeface="Tw Cen MT" pitchFamily="34" charset="0"/>
                <a:cs typeface="+mj-cs"/>
              </a:rPr>
              <a:t>Khaykovich</a:t>
            </a:r>
            <a:r>
              <a:rPr lang="en-US" sz="1400" dirty="0">
                <a:latin typeface="Tw Cen MT" pitchFamily="34" charset="0"/>
                <a:cs typeface="+mj-cs"/>
              </a:rPr>
              <a:t>, PRL </a:t>
            </a:r>
            <a:r>
              <a:rPr lang="en-US" sz="1400" b="1" dirty="0">
                <a:latin typeface="Tw Cen MT" pitchFamily="34" charset="0"/>
                <a:cs typeface="+mj-cs"/>
              </a:rPr>
              <a:t>103</a:t>
            </a:r>
            <a:r>
              <a:rPr lang="en-US" sz="1400" dirty="0">
                <a:latin typeface="Tw Cen MT" pitchFamily="34" charset="0"/>
                <a:cs typeface="+mj-cs"/>
              </a:rPr>
              <a:t>, 163202 (2009</a:t>
            </a:r>
            <a:r>
              <a:rPr lang="en-US" sz="1400" dirty="0" smtClean="0">
                <a:latin typeface="Tw Cen MT" pitchFamily="34" charset="0"/>
                <a:cs typeface="+mj-cs"/>
              </a:rPr>
              <a:t>); PRL </a:t>
            </a:r>
            <a:r>
              <a:rPr lang="en-US" sz="1400" b="1" dirty="0" smtClean="0">
                <a:latin typeface="Tw Cen MT" pitchFamily="34" charset="0"/>
                <a:cs typeface="+mj-cs"/>
              </a:rPr>
              <a:t>105</a:t>
            </a:r>
            <a:r>
              <a:rPr lang="en-US" sz="1400" dirty="0" smtClean="0">
                <a:latin typeface="Tw Cen MT" pitchFamily="34" charset="0"/>
                <a:cs typeface="+mj-cs"/>
              </a:rPr>
              <a:t>, 103203 (2010).</a:t>
            </a:r>
            <a:endParaRPr lang="en-US" sz="1400" dirty="0">
              <a:latin typeface="Tw Cen MT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6556" y="6320135"/>
            <a:ext cx="815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M. </a:t>
            </a:r>
            <a:r>
              <a:rPr lang="en-US" sz="1200" dirty="0" err="1" smtClean="0">
                <a:latin typeface="+mn-lt"/>
              </a:rPr>
              <a:t>Berninger</a:t>
            </a:r>
            <a:r>
              <a:rPr lang="en-US" sz="1200" dirty="0" smtClean="0">
                <a:latin typeface="+mn-lt"/>
              </a:rPr>
              <a:t>, A. </a:t>
            </a:r>
            <a:r>
              <a:rPr lang="en-US" sz="1200" dirty="0" err="1" smtClean="0">
                <a:latin typeface="+mn-lt"/>
              </a:rPr>
              <a:t>Zenesini</a:t>
            </a:r>
            <a:r>
              <a:rPr lang="en-US" sz="1200" dirty="0" smtClean="0">
                <a:latin typeface="+mn-lt"/>
              </a:rPr>
              <a:t>, B. Huang, W. Harm, H.-C. </a:t>
            </a:r>
            <a:r>
              <a:rPr lang="en-US" sz="1200" dirty="0" err="1" smtClean="0">
                <a:latin typeface="+mn-lt"/>
              </a:rPr>
              <a:t>Nagerl</a:t>
            </a:r>
            <a:r>
              <a:rPr lang="en-US" sz="1200" dirty="0" smtClean="0">
                <a:latin typeface="+mn-lt"/>
              </a:rPr>
              <a:t>, F. </a:t>
            </a:r>
            <a:r>
              <a:rPr lang="en-US" sz="1200" dirty="0" err="1" smtClean="0">
                <a:latin typeface="+mn-lt"/>
              </a:rPr>
              <a:t>Ferlaino</a:t>
            </a:r>
            <a:r>
              <a:rPr lang="en-US" sz="1200" dirty="0" smtClean="0">
                <a:latin typeface="+mn-lt"/>
              </a:rPr>
              <a:t>, R. Grimm, P. S. Julienne, and J. M. </a:t>
            </a:r>
            <a:r>
              <a:rPr lang="en-US" sz="1200" dirty="0" err="1" smtClean="0">
                <a:latin typeface="+mn-lt"/>
              </a:rPr>
              <a:t>Hutson</a:t>
            </a:r>
            <a:r>
              <a:rPr lang="en-US" sz="1200" dirty="0" smtClean="0">
                <a:latin typeface="+mn-lt"/>
              </a:rPr>
              <a:t>, </a:t>
            </a:r>
          </a:p>
          <a:p>
            <a:pPr algn="ctr"/>
            <a:r>
              <a:rPr lang="en-US" sz="1200" dirty="0" smtClean="0">
                <a:latin typeface="+mn-lt"/>
              </a:rPr>
              <a:t>PRL </a:t>
            </a:r>
            <a:r>
              <a:rPr lang="en-US" sz="1200" b="1" dirty="0" smtClean="0">
                <a:latin typeface="+mn-lt"/>
              </a:rPr>
              <a:t>107</a:t>
            </a:r>
            <a:r>
              <a:rPr lang="en-US" sz="1200" dirty="0" smtClean="0">
                <a:latin typeface="+mn-lt"/>
              </a:rPr>
              <a:t>, 120401 (2011)</a:t>
            </a:r>
            <a:endParaRPr lang="en-US" sz="1200" dirty="0">
              <a:latin typeface="+mn-lt"/>
            </a:endParaRPr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41165"/>
            <a:ext cx="3088923" cy="12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38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242588"/>
            <a:ext cx="4190998" cy="17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47801" y="1066800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Feshbach</a:t>
            </a:r>
            <a:r>
              <a:rPr lang="en-US" dirty="0" smtClean="0">
                <a:latin typeface="Tw Cen MT" pitchFamily="34" charset="0"/>
              </a:rPr>
              <a:t> resonances in Cs.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048000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resonances in Cs.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6629400" cy="269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Gallery of the experimental results - 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Gallery of the experimental </a:t>
            </a:r>
            <a:r>
              <a:rPr lang="en-US" dirty="0" smtClean="0"/>
              <a:t>results- JILA</a:t>
            </a:r>
            <a:endParaRPr lang="en-US" b="1" dirty="0"/>
          </a:p>
        </p:txBody>
      </p:sp>
      <p:pic>
        <p:nvPicPr>
          <p:cNvPr id="459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2" y="1371600"/>
            <a:ext cx="346675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95400" y="6172200"/>
            <a:ext cx="70443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R. J. Wild, P. </a:t>
            </a:r>
            <a:r>
              <a:rPr lang="en-US" sz="1400" dirty="0" err="1" smtClean="0">
                <a:latin typeface="+mn-lt"/>
                <a:cs typeface="+mj-cs"/>
              </a:rPr>
              <a:t>Makotyn</a:t>
            </a:r>
            <a:r>
              <a:rPr lang="en-US" sz="1400" dirty="0" smtClean="0">
                <a:latin typeface="+mn-lt"/>
                <a:cs typeface="+mj-cs"/>
              </a:rPr>
              <a:t>, J. M. </a:t>
            </a:r>
            <a:r>
              <a:rPr lang="en-US" sz="1400" dirty="0" err="1" smtClean="0">
                <a:latin typeface="+mn-lt"/>
                <a:cs typeface="+mj-cs"/>
              </a:rPr>
              <a:t>Pino</a:t>
            </a:r>
            <a:r>
              <a:rPr lang="en-US" sz="1400" dirty="0" smtClean="0">
                <a:latin typeface="+mn-lt"/>
                <a:cs typeface="+mj-cs"/>
              </a:rPr>
              <a:t>, E. A. Cornell </a:t>
            </a:r>
            <a:r>
              <a:rPr lang="en-US" sz="1400" dirty="0">
                <a:latin typeface="+mn-lt"/>
                <a:cs typeface="+mj-cs"/>
              </a:rPr>
              <a:t>and </a:t>
            </a:r>
            <a:r>
              <a:rPr lang="en-US" sz="1400" dirty="0" smtClean="0">
                <a:latin typeface="+mn-lt"/>
                <a:cs typeface="+mj-cs"/>
              </a:rPr>
              <a:t>D</a:t>
            </a:r>
            <a:r>
              <a:rPr lang="en-US" sz="1400" dirty="0" smtClean="0">
                <a:latin typeface="+mn-lt"/>
                <a:cs typeface="+mj-cs"/>
              </a:rPr>
              <a:t>. S. </a:t>
            </a:r>
            <a:r>
              <a:rPr lang="en-US" sz="1400" dirty="0" smtClean="0">
                <a:latin typeface="+mn-lt"/>
                <a:cs typeface="+mj-cs"/>
              </a:rPr>
              <a:t>Jin, </a:t>
            </a:r>
            <a:r>
              <a:rPr lang="en-US" sz="1400" dirty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145305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0668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w Cen MT" pitchFamily="34" charset="0"/>
              </a:rPr>
              <a:t>85</a:t>
            </a:r>
            <a:r>
              <a:rPr lang="en-US" dirty="0" smtClean="0">
                <a:latin typeface="Tw Cen MT" pitchFamily="34" charset="0"/>
              </a:rPr>
              <a:t>Rb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2369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657600"/>
            <a:ext cx="6224587" cy="24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83422" y="10668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w Cen MT" pitchFamily="34" charset="0"/>
              </a:rPr>
              <a:t>40</a:t>
            </a:r>
            <a:r>
              <a:rPr lang="en-US" dirty="0" smtClean="0">
                <a:latin typeface="Tw Cen MT" pitchFamily="34" charset="0"/>
              </a:rPr>
              <a:t>K - </a:t>
            </a:r>
            <a:r>
              <a:rPr lang="en-US" baseline="30000" dirty="0" smtClean="0">
                <a:latin typeface="Tw Cen MT" pitchFamily="34" charset="0"/>
              </a:rPr>
              <a:t>87</a:t>
            </a:r>
            <a:r>
              <a:rPr lang="en-US" dirty="0" smtClean="0">
                <a:latin typeface="Tw Cen MT" pitchFamily="34" charset="0"/>
              </a:rPr>
              <a:t>Rb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1236995" name="Object 3"/>
          <p:cNvGraphicFramePr>
            <a:graphicFrameLocks noChangeAspect="1"/>
          </p:cNvGraphicFramePr>
          <p:nvPr/>
        </p:nvGraphicFramePr>
        <p:xfrm>
          <a:off x="457200" y="5249862"/>
          <a:ext cx="2087562" cy="388938"/>
        </p:xfrm>
        <a:graphic>
          <a:graphicData uri="http://schemas.openxmlformats.org/presentationml/2006/ole">
            <p:oleObj spid="_x0000_s1236995" name="Equation" r:id="rId5" imgW="123156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868862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Expecting scaling factor: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654776" y="6477000"/>
            <a:ext cx="634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 R. S. Bloom, M.-G. </a:t>
            </a:r>
            <a:r>
              <a:rPr lang="en-US" sz="1400" dirty="0" err="1" smtClean="0">
                <a:latin typeface="+mn-lt"/>
                <a:cs typeface="+mj-cs"/>
              </a:rPr>
              <a:t>Hu</a:t>
            </a:r>
            <a:r>
              <a:rPr lang="en-US" sz="1400" dirty="0" smtClean="0">
                <a:latin typeface="+mn-lt"/>
                <a:cs typeface="+mj-cs"/>
              </a:rPr>
              <a:t>, T. D. Cumby, and D. S. </a:t>
            </a:r>
            <a:r>
              <a:rPr lang="en-US" sz="1400" dirty="0" smtClean="0">
                <a:latin typeface="+mn-lt"/>
                <a:cs typeface="+mj-cs"/>
              </a:rPr>
              <a:t>Jin, </a:t>
            </a:r>
            <a:r>
              <a:rPr lang="en-US" sz="1400" dirty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111</a:t>
            </a:r>
            <a:r>
              <a:rPr lang="en-US" sz="1400" dirty="0" smtClean="0">
                <a:latin typeface="+mn-lt"/>
                <a:cs typeface="+mj-cs"/>
              </a:rPr>
              <a:t>, 105301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2013).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12369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1238" y="1477225"/>
            <a:ext cx="2824162" cy="218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38600" y="17526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Atom-</a:t>
            </a:r>
            <a:r>
              <a:rPr lang="en-US" dirty="0" err="1" smtClean="0">
                <a:latin typeface="Tw Cen MT" pitchFamily="34" charset="0"/>
              </a:rPr>
              <a:t>dimer</a:t>
            </a:r>
            <a:r>
              <a:rPr lang="en-US" dirty="0" smtClean="0">
                <a:latin typeface="Tw Cen MT" pitchFamily="34" charset="0"/>
              </a:rPr>
              <a:t> (</a:t>
            </a:r>
            <a:r>
              <a:rPr lang="en-US" dirty="0" err="1" smtClean="0">
                <a:latin typeface="Tw Cen MT" pitchFamily="34" charset="0"/>
              </a:rPr>
              <a:t>Rb+RbK</a:t>
            </a:r>
            <a:r>
              <a:rPr lang="en-US" dirty="0" smtClean="0">
                <a:latin typeface="Tw Cen MT" pitchFamily="34" charset="0"/>
              </a:rPr>
              <a:t>)</a:t>
            </a:r>
          </a:p>
          <a:p>
            <a:r>
              <a:rPr lang="en-US" dirty="0" smtClean="0">
                <a:latin typeface="Tw Cen MT" pitchFamily="34" charset="0"/>
              </a:rPr>
              <a:t>r</a:t>
            </a:r>
            <a:r>
              <a:rPr lang="en-US" dirty="0" smtClean="0">
                <a:latin typeface="Tw Cen MT" pitchFamily="34" charset="0"/>
              </a:rPr>
              <a:t>esonance: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Gallery of the experimental </a:t>
            </a:r>
            <a:r>
              <a:rPr lang="en-US" dirty="0" smtClean="0"/>
              <a:t>results- </a:t>
            </a:r>
            <a:r>
              <a:rPr lang="en-US" baseline="30000" dirty="0" smtClean="0"/>
              <a:t>39</a:t>
            </a:r>
            <a:r>
              <a:rPr lang="en-US" dirty="0" smtClean="0"/>
              <a:t>K</a:t>
            </a:r>
            <a:endParaRPr lang="en-US" b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0710" y="6320135"/>
            <a:ext cx="8196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+mj-cs"/>
              </a:rPr>
              <a:t>S. Roy, M. </a:t>
            </a:r>
            <a:r>
              <a:rPr lang="en-US" sz="1200" dirty="0" err="1" smtClean="0">
                <a:latin typeface="+mn-lt"/>
                <a:cs typeface="+mj-cs"/>
              </a:rPr>
              <a:t>Landini</a:t>
            </a:r>
            <a:r>
              <a:rPr lang="en-US" sz="1200" dirty="0" smtClean="0">
                <a:latin typeface="+mn-lt"/>
                <a:cs typeface="+mj-cs"/>
              </a:rPr>
              <a:t>, A. </a:t>
            </a:r>
            <a:r>
              <a:rPr lang="en-US" sz="1200" dirty="0" err="1" smtClean="0">
                <a:latin typeface="+mn-lt"/>
                <a:cs typeface="+mj-cs"/>
              </a:rPr>
              <a:t>Trenkwalder</a:t>
            </a:r>
            <a:r>
              <a:rPr lang="en-US" sz="1200" dirty="0" smtClean="0">
                <a:latin typeface="+mn-lt"/>
                <a:cs typeface="+mj-cs"/>
              </a:rPr>
              <a:t>, G. </a:t>
            </a:r>
            <a:r>
              <a:rPr lang="en-US" sz="1200" dirty="0" err="1" smtClean="0">
                <a:latin typeface="+mn-lt"/>
                <a:cs typeface="+mj-cs"/>
              </a:rPr>
              <a:t>Semeghini</a:t>
            </a:r>
            <a:r>
              <a:rPr lang="en-US" sz="1200" dirty="0" smtClean="0">
                <a:latin typeface="+mn-lt"/>
                <a:cs typeface="+mj-cs"/>
              </a:rPr>
              <a:t>, G. </a:t>
            </a:r>
            <a:r>
              <a:rPr lang="en-US" sz="1200" dirty="0" err="1" smtClean="0">
                <a:latin typeface="+mn-lt"/>
                <a:cs typeface="+mj-cs"/>
              </a:rPr>
              <a:t>Spangniolli</a:t>
            </a:r>
            <a:r>
              <a:rPr lang="en-US" sz="1200" dirty="0" smtClean="0">
                <a:latin typeface="+mn-lt"/>
                <a:cs typeface="+mj-cs"/>
              </a:rPr>
              <a:t>, A. </a:t>
            </a:r>
            <a:r>
              <a:rPr lang="en-US" sz="1200" dirty="0" err="1" smtClean="0">
                <a:latin typeface="+mn-lt"/>
                <a:cs typeface="+mj-cs"/>
              </a:rPr>
              <a:t>Simoni</a:t>
            </a:r>
            <a:r>
              <a:rPr lang="en-US" sz="1200" dirty="0" smtClean="0">
                <a:latin typeface="+mn-lt"/>
                <a:cs typeface="+mj-cs"/>
              </a:rPr>
              <a:t>, M. </a:t>
            </a:r>
            <a:r>
              <a:rPr lang="en-US" sz="1200" dirty="0" err="1" smtClean="0">
                <a:latin typeface="+mn-lt"/>
                <a:cs typeface="+mj-cs"/>
              </a:rPr>
              <a:t>Fattori</a:t>
            </a:r>
            <a:r>
              <a:rPr lang="en-US" sz="1200" dirty="0" smtClean="0">
                <a:latin typeface="+mn-lt"/>
                <a:cs typeface="+mj-cs"/>
              </a:rPr>
              <a:t>, M. </a:t>
            </a:r>
            <a:r>
              <a:rPr lang="en-US" sz="1200" dirty="0" err="1" smtClean="0">
                <a:latin typeface="+mn-lt"/>
                <a:cs typeface="+mj-cs"/>
              </a:rPr>
              <a:t>Inguscio</a:t>
            </a:r>
            <a:r>
              <a:rPr lang="en-US" sz="1200" dirty="0" smtClean="0">
                <a:latin typeface="+mn-lt"/>
                <a:cs typeface="+mj-cs"/>
              </a:rPr>
              <a:t>, </a:t>
            </a:r>
            <a:r>
              <a:rPr lang="en-US" sz="1200" dirty="0" smtClean="0">
                <a:latin typeface="+mn-lt"/>
                <a:cs typeface="+mj-cs"/>
              </a:rPr>
              <a:t> and G. </a:t>
            </a:r>
            <a:r>
              <a:rPr lang="en-US" sz="1200" dirty="0" err="1" smtClean="0">
                <a:latin typeface="+mn-lt"/>
                <a:cs typeface="+mj-cs"/>
              </a:rPr>
              <a:t>Modugno</a:t>
            </a:r>
            <a:endParaRPr lang="en-US" sz="1200" dirty="0" smtClean="0">
              <a:latin typeface="+mn-lt"/>
              <a:cs typeface="+mj-cs"/>
            </a:endParaRPr>
          </a:p>
          <a:p>
            <a:pPr algn="ctr"/>
            <a:r>
              <a:rPr lang="en-US" sz="1200" dirty="0" smtClean="0">
                <a:latin typeface="+mn-lt"/>
                <a:cs typeface="+mj-cs"/>
              </a:rPr>
              <a:t>PRL </a:t>
            </a:r>
            <a:r>
              <a:rPr lang="en-US" sz="1200" b="1" dirty="0" smtClean="0">
                <a:latin typeface="+mn-lt"/>
                <a:cs typeface="+mj-cs"/>
              </a:rPr>
              <a:t>111</a:t>
            </a:r>
            <a:r>
              <a:rPr lang="en-US" sz="1200" dirty="0" smtClean="0">
                <a:latin typeface="+mn-lt"/>
                <a:cs typeface="+mj-cs"/>
              </a:rPr>
              <a:t>, 053202 </a:t>
            </a:r>
            <a:r>
              <a:rPr lang="en-US" sz="1200" dirty="0">
                <a:latin typeface="+mn-lt"/>
                <a:cs typeface="+mj-cs"/>
              </a:rPr>
              <a:t>(</a:t>
            </a:r>
            <a:r>
              <a:rPr lang="en-US" sz="1200" dirty="0" smtClean="0">
                <a:latin typeface="+mn-lt"/>
                <a:cs typeface="+mj-cs"/>
              </a:rPr>
              <a:t>2013).</a:t>
            </a:r>
            <a:endParaRPr lang="en-US" sz="1200" dirty="0">
              <a:latin typeface="+mn-lt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86000"/>
            <a:ext cx="2613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First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for</a:t>
            </a:r>
          </a:p>
          <a:p>
            <a:r>
              <a:rPr lang="en-US" dirty="0" smtClean="0">
                <a:latin typeface="Tw Cen MT" pitchFamily="34" charset="0"/>
              </a:rPr>
              <a:t>5+2 </a:t>
            </a:r>
            <a:r>
              <a:rPr lang="en-US" dirty="0" err="1" smtClean="0">
                <a:latin typeface="Tw Cen MT" pitchFamily="34" charset="0"/>
              </a:rPr>
              <a:t>Feshbach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r</a:t>
            </a:r>
            <a:r>
              <a:rPr lang="en-US" dirty="0" smtClean="0">
                <a:latin typeface="Tw Cen MT" pitchFamily="34" charset="0"/>
              </a:rPr>
              <a:t>esonances: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238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031407" cy="47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8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402" y="3276600"/>
            <a:ext cx="340859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 of the 3-body parameter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2895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86200" y="4134505"/>
            <a:ext cx="4237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J. Wang, J.P. </a:t>
            </a:r>
            <a:r>
              <a:rPr lang="en-US" sz="1400" dirty="0" err="1" smtClean="0">
                <a:latin typeface="+mn-lt"/>
              </a:rPr>
              <a:t>D’Incao</a:t>
            </a:r>
            <a:r>
              <a:rPr lang="en-US" sz="1400" dirty="0" smtClean="0">
                <a:latin typeface="+mn-lt"/>
              </a:rPr>
              <a:t>, B.D. </a:t>
            </a:r>
            <a:r>
              <a:rPr lang="en-US" sz="1400" dirty="0" err="1" smtClean="0">
                <a:latin typeface="+mn-lt"/>
              </a:rPr>
              <a:t>Esry</a:t>
            </a:r>
            <a:r>
              <a:rPr lang="en-US" sz="1400" dirty="0" smtClean="0">
                <a:latin typeface="+mn-lt"/>
              </a:rPr>
              <a:t> and C.H. Greene, </a:t>
            </a:r>
          </a:p>
          <a:p>
            <a:r>
              <a:rPr lang="en-US" sz="1400" dirty="0" smtClean="0">
                <a:latin typeface="+mn-lt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263001 (2012).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610814"/>
            <a:ext cx="5263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A sharp cliff in the two-body interactions produces </a:t>
            </a:r>
          </a:p>
          <a:p>
            <a:r>
              <a:rPr lang="en-US" dirty="0" smtClean="0">
                <a:latin typeface="Tw Cen MT" pitchFamily="34" charset="0"/>
              </a:rPr>
              <a:t>a strongly repulsive barrier in the effective three-body </a:t>
            </a:r>
          </a:p>
          <a:p>
            <a:r>
              <a:rPr lang="en-US" dirty="0" smtClean="0">
                <a:latin typeface="Tw Cen MT" pitchFamily="34" charset="0"/>
              </a:rPr>
              <a:t>interaction potential.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36" y="618089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More: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83797" y="6230778"/>
            <a:ext cx="4405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Tw Cen MT" pitchFamily="34" charset="0"/>
                <a:cs typeface="+mj-cs"/>
              </a:rPr>
              <a:t>R.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Scmidt</a:t>
            </a:r>
            <a:r>
              <a:rPr lang="en-US" sz="1400" dirty="0" smtClean="0">
                <a:latin typeface="Tw Cen MT" pitchFamily="34" charset="0"/>
                <a:cs typeface="+mj-cs"/>
              </a:rPr>
              <a:t>, S.P.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Rath</a:t>
            </a:r>
            <a:r>
              <a:rPr lang="en-US" sz="1400" dirty="0" smtClean="0">
                <a:latin typeface="Tw Cen MT" pitchFamily="34" charset="0"/>
                <a:cs typeface="+mj-cs"/>
              </a:rPr>
              <a:t> and W.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Zwerger</a:t>
            </a:r>
            <a:r>
              <a:rPr lang="en-US" sz="1400" dirty="0" smtClean="0">
                <a:latin typeface="Tw Cen MT" pitchFamily="34" charset="0"/>
                <a:cs typeface="+mj-cs"/>
              </a:rPr>
              <a:t>, EPJ B </a:t>
            </a:r>
            <a:r>
              <a:rPr lang="en-US" sz="1400" b="1" dirty="0" smtClean="0">
                <a:latin typeface="Tw Cen MT" pitchFamily="34" charset="0"/>
                <a:cs typeface="+mj-cs"/>
              </a:rPr>
              <a:t>85</a:t>
            </a:r>
            <a:r>
              <a:rPr lang="en-US" sz="1400" dirty="0" smtClean="0">
                <a:latin typeface="Tw Cen MT" pitchFamily="34" charset="0"/>
                <a:cs typeface="+mj-cs"/>
              </a:rPr>
              <a:t>, 386 (2012).</a:t>
            </a:r>
            <a:endParaRPr lang="en-US" sz="1400" dirty="0">
              <a:latin typeface="Tw Cen MT" pitchFamily="34" charset="0"/>
              <a:cs typeface="+mj-cs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295400" y="6474023"/>
            <a:ext cx="5825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Tw Cen MT" pitchFamily="34" charset="0"/>
                <a:cs typeface="+mj-cs"/>
              </a:rPr>
              <a:t>P.K. Sorensen, D.V.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Fedorov</a:t>
            </a:r>
            <a:r>
              <a:rPr lang="en-US" sz="1400" dirty="0" smtClean="0">
                <a:latin typeface="Tw Cen MT" pitchFamily="34" charset="0"/>
                <a:cs typeface="+mj-cs"/>
              </a:rPr>
              <a:t>, A. Jensen and N.T.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Zinner</a:t>
            </a:r>
            <a:r>
              <a:rPr lang="en-US" sz="1400" dirty="0" smtClean="0">
                <a:latin typeface="Tw Cen MT" pitchFamily="34" charset="0"/>
                <a:cs typeface="+mj-cs"/>
              </a:rPr>
              <a:t> PRA </a:t>
            </a:r>
            <a:r>
              <a:rPr lang="en-US" sz="1400" b="1" dirty="0" smtClean="0">
                <a:latin typeface="Tw Cen MT" pitchFamily="34" charset="0"/>
                <a:cs typeface="+mj-cs"/>
              </a:rPr>
              <a:t>86</a:t>
            </a:r>
            <a:r>
              <a:rPr lang="en-US" sz="1400" dirty="0" smtClean="0">
                <a:latin typeface="Tw Cen MT" pitchFamily="34" charset="0"/>
                <a:cs typeface="+mj-cs"/>
              </a:rPr>
              <a:t>, 052516 (2012).</a:t>
            </a:r>
            <a:endParaRPr lang="en-US" sz="1400" dirty="0">
              <a:latin typeface="Tw Cen MT" pitchFamily="34" charset="0"/>
              <a:cs typeface="+mj-cs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810000" y="5569148"/>
            <a:ext cx="4338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(see also: C. Chin arXiv:1111.1484;</a:t>
            </a:r>
            <a:endParaRPr lang="en-US" sz="1400" dirty="0" smtClean="0">
              <a:cs typeface="+mn-cs"/>
            </a:endParaRPr>
          </a:p>
          <a:p>
            <a:r>
              <a:rPr lang="en-US" sz="1400" dirty="0" smtClean="0">
                <a:latin typeface="+mn-lt"/>
              </a:rPr>
              <a:t> P. </a:t>
            </a:r>
            <a:r>
              <a:rPr lang="en-US" sz="1400" dirty="0" err="1" smtClean="0">
                <a:latin typeface="+mn-lt"/>
              </a:rPr>
              <a:t>Naidon</a:t>
            </a:r>
            <a:r>
              <a:rPr lang="en-US" sz="1400" dirty="0" smtClean="0">
                <a:latin typeface="+mn-lt"/>
              </a:rPr>
              <a:t>, S. Endo and M. Ueda, arXiv:1208.3912</a:t>
            </a:r>
            <a:r>
              <a:rPr lang="en-US" sz="1400" dirty="0" smtClean="0">
                <a:latin typeface="+mn-lt"/>
                <a:cs typeface="+mj-cs"/>
              </a:rPr>
              <a:t>).</a:t>
            </a:r>
            <a:endParaRPr lang="en-US" sz="1400" dirty="0">
              <a:latin typeface="+mn-lt"/>
              <a:cs typeface="+mj-cs"/>
            </a:endParaRPr>
          </a:p>
        </p:txBody>
      </p:sp>
      <p:graphicFrame>
        <p:nvGraphicFramePr>
          <p:cNvPr id="1098753" name="Object 1"/>
          <p:cNvGraphicFramePr>
            <a:graphicFrameLocks noChangeAspect="1"/>
          </p:cNvGraphicFramePr>
          <p:nvPr/>
        </p:nvGraphicFramePr>
        <p:xfrm>
          <a:off x="2308225" y="936625"/>
          <a:ext cx="4168775" cy="3101975"/>
        </p:xfrm>
        <a:graphic>
          <a:graphicData uri="http://schemas.openxmlformats.org/presentationml/2006/ole">
            <p:oleObj spid="_x0000_s1098753" name="Graph" r:id="rId4" imgW="3656160" imgH="27201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dirty="0" smtClean="0"/>
              <a:t> Lifetime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r>
              <a:rPr lang="en-US" dirty="0" smtClean="0"/>
              <a:t> - </a:t>
            </a:r>
            <a:r>
              <a:rPr lang="en-US" i="1" dirty="0" smtClean="0">
                <a:latin typeface="Symbol" pitchFamily="18" charset="2"/>
              </a:rPr>
              <a:t>h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09281" name="Object 1"/>
          <p:cNvGraphicFramePr>
            <a:graphicFrameLocks noChangeAspect="1"/>
          </p:cNvGraphicFramePr>
          <p:nvPr/>
        </p:nvGraphicFramePr>
        <p:xfrm>
          <a:off x="-49062" y="1811801"/>
          <a:ext cx="4925862" cy="3826999"/>
        </p:xfrm>
        <a:graphic>
          <a:graphicData uri="http://schemas.openxmlformats.org/presentationml/2006/ole">
            <p:oleObj spid="_x0000_s1240066" name="Graph" r:id="rId4" imgW="3700800" imgH="2874240" progId="Origin50.Graph">
              <p:embed/>
            </p:oleObj>
          </a:graphicData>
        </a:graphic>
      </p:graphicFrame>
      <p:graphicFrame>
        <p:nvGraphicFramePr>
          <p:cNvPr id="609282" name="Object 2"/>
          <p:cNvGraphicFramePr>
            <a:graphicFrameLocks noChangeAspect="1"/>
          </p:cNvGraphicFramePr>
          <p:nvPr/>
        </p:nvGraphicFramePr>
        <p:xfrm>
          <a:off x="4572000" y="1828800"/>
          <a:ext cx="4911725" cy="3790002"/>
        </p:xfrm>
        <a:graphic>
          <a:graphicData uri="http://schemas.openxmlformats.org/presentationml/2006/ole">
            <p:oleObj spid="_x0000_s1240067" name="Graph" r:id="rId5" imgW="3725280" imgH="2874240" progId="Origin50.Graph">
              <p:embed/>
            </p:oleObj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417699" y="1507001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&lt;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684899" y="1430801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19" y="6135469"/>
            <a:ext cx="904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w Cen MT" pitchFamily="34" charset="0"/>
              </a:rPr>
              <a:t>RESULT</a:t>
            </a:r>
            <a:r>
              <a:rPr lang="en-US" dirty="0" smtClean="0">
                <a:latin typeface="Tw Cen MT" pitchFamily="34" charset="0"/>
              </a:rPr>
              <a:t>:  Position of the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is universally related to </a:t>
            </a:r>
            <a:r>
              <a:rPr lang="en-US" i="1" dirty="0" smtClean="0">
                <a:latin typeface="Tw Cen MT" pitchFamily="34" charset="0"/>
              </a:rPr>
              <a:t>r</a:t>
            </a:r>
            <a:r>
              <a:rPr lang="en-US" i="1" baseline="-25000" dirty="0" smtClean="0">
                <a:latin typeface="Tw Cen MT" pitchFamily="34" charset="0"/>
              </a:rPr>
              <a:t>0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           L</a:t>
            </a:r>
            <a:r>
              <a:rPr lang="en-US" dirty="0" smtClean="0">
                <a:latin typeface="Tw Cen MT" pitchFamily="34" charset="0"/>
              </a:rPr>
              <a:t>ifetime of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trimers</a:t>
            </a:r>
            <a:r>
              <a:rPr lang="en-US" dirty="0" smtClean="0">
                <a:latin typeface="Tw Cen MT" pitchFamily="34" charset="0"/>
              </a:rPr>
              <a:t> is not universal (molecular levels in the short-range potential).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14600"/>
            <a:ext cx="7924800" cy="1600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Another experimental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approach: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RF spectroscopy of 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efimov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quantum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state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r>
              <a:rPr lang="en-US" dirty="0" smtClean="0"/>
              <a:t>Unique platform to study few-body phenomena </a:t>
            </a:r>
          </a:p>
          <a:p>
            <a:pPr lvl="1"/>
            <a:r>
              <a:rPr lang="en-US" dirty="0" err="1" smtClean="0"/>
              <a:t>Efimov</a:t>
            </a:r>
            <a:r>
              <a:rPr lang="en-US" dirty="0" smtClean="0"/>
              <a:t> physics and universal </a:t>
            </a:r>
            <a:r>
              <a:rPr lang="en-US" dirty="0" err="1" smtClean="0"/>
              <a:t>trimers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Larger universal clusters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From few-body to many-body</a:t>
            </a:r>
          </a:p>
          <a:p>
            <a:pPr lvl="1"/>
            <a:r>
              <a:rPr lang="en-US" dirty="0" smtClean="0"/>
              <a:t>Integrating out few-body degrees of freedom (due to separation of scales) helps to track down many-body problems (BEC-BCS transition).</a:t>
            </a:r>
          </a:p>
          <a:p>
            <a:pPr lvl="1"/>
            <a:r>
              <a:rPr lang="en-US" dirty="0" smtClean="0"/>
              <a:t>Rapid convergence of high-temperature </a:t>
            </a:r>
            <a:r>
              <a:rPr lang="en-US" dirty="0" err="1" smtClean="0"/>
              <a:t>virial</a:t>
            </a:r>
            <a:r>
              <a:rPr lang="en-US" dirty="0" smtClean="0"/>
              <a:t> expansion (solving of few-body problems with more and more particles).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association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2209800"/>
          </a:xfrm>
        </p:spPr>
        <p:txBody>
          <a:bodyPr/>
          <a:lstStyle/>
          <a:p>
            <a:pPr lvl="1"/>
            <a:endParaRPr lang="en-US" sz="4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2010 - </a:t>
            </a:r>
            <a:r>
              <a:rPr lang="en-US" sz="2000" baseline="30000" dirty="0" smtClean="0">
                <a:latin typeface="Tw Cen MT" pitchFamily="34" charset="0"/>
              </a:rPr>
              <a:t>6</a:t>
            </a:r>
            <a:r>
              <a:rPr lang="en-US" sz="2000" dirty="0" smtClean="0">
                <a:latin typeface="Tw Cen MT" pitchFamily="34" charset="0"/>
              </a:rPr>
              <a:t>Li 3-component Fermi gas in Heidelberg </a:t>
            </a:r>
            <a:r>
              <a:rPr lang="en-US" sz="2000" dirty="0" err="1" smtClean="0">
                <a:latin typeface="Tw Cen MT" pitchFamily="34" charset="0"/>
              </a:rPr>
              <a:t>Univerity</a:t>
            </a:r>
            <a:r>
              <a:rPr lang="en-US" sz="2000" dirty="0" smtClean="0">
                <a:latin typeface="Tw Cen MT" pitchFamily="34" charset="0"/>
              </a:rPr>
              <a:t> (association of </a:t>
            </a:r>
            <a:r>
              <a:rPr lang="en-US" sz="2000" dirty="0" err="1" smtClean="0">
                <a:latin typeface="Tw Cen MT" pitchFamily="34" charset="0"/>
              </a:rPr>
              <a:t>trimers</a:t>
            </a:r>
            <a:r>
              <a:rPr lang="en-US" sz="2000" dirty="0" smtClean="0">
                <a:latin typeface="Tw Cen MT" pitchFamily="34" charset="0"/>
              </a:rPr>
              <a:t> from </a:t>
            </a:r>
            <a:r>
              <a:rPr lang="en-US" sz="2000" dirty="0" err="1" smtClean="0">
                <a:latin typeface="Tw Cen MT" pitchFamily="34" charset="0"/>
              </a:rPr>
              <a:t>atm-dimer</a:t>
            </a:r>
            <a:r>
              <a:rPr lang="en-US" sz="2000" dirty="0" smtClean="0">
                <a:latin typeface="Tw Cen MT" pitchFamily="34" charset="0"/>
              </a:rPr>
              <a:t> continuum).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2011 - </a:t>
            </a:r>
            <a:r>
              <a:rPr lang="en-US" sz="2000" baseline="30000" dirty="0" smtClean="0">
                <a:latin typeface="Tw Cen MT" pitchFamily="34" charset="0"/>
              </a:rPr>
              <a:t>6</a:t>
            </a:r>
            <a:r>
              <a:rPr lang="en-US" sz="2000" dirty="0" smtClean="0">
                <a:latin typeface="Tw Cen MT" pitchFamily="34" charset="0"/>
              </a:rPr>
              <a:t>Li 3-component Fermi gas at Tokyo Universities. 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pPr lvl="1"/>
            <a:r>
              <a:rPr lang="en-US" sz="2000" dirty="0" smtClean="0">
                <a:latin typeface="Tw Cen MT" pitchFamily="34" charset="0"/>
              </a:rPr>
              <a:t>2012 - </a:t>
            </a:r>
            <a:r>
              <a:rPr lang="en-US" sz="2000" baseline="30000" dirty="0" smtClean="0">
                <a:latin typeface="Tw Cen MT" pitchFamily="34" charset="0"/>
              </a:rPr>
              <a:t>7</a:t>
            </a:r>
            <a:r>
              <a:rPr lang="en-US" sz="2000" dirty="0" smtClean="0">
                <a:latin typeface="Tw Cen MT" pitchFamily="34" charset="0"/>
              </a:rPr>
              <a:t>Li in BIU, Israel (association of </a:t>
            </a:r>
            <a:r>
              <a:rPr lang="en-US" sz="2000" dirty="0" err="1" smtClean="0">
                <a:latin typeface="Tw Cen MT" pitchFamily="34" charset="0"/>
              </a:rPr>
              <a:t>trimers</a:t>
            </a:r>
            <a:r>
              <a:rPr lang="en-US" sz="2000" dirty="0" smtClean="0">
                <a:latin typeface="Tw Cen MT" pitchFamily="34" charset="0"/>
              </a:rPr>
              <a:t> from three-atom continuum). </a:t>
            </a:r>
          </a:p>
          <a:p>
            <a:pPr lvl="2"/>
            <a:endParaRPr lang="en-US" sz="600" dirty="0" smtClean="0">
              <a:latin typeface="Tw Cen MT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endParaRPr lang="en-US" dirty="0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5663955" cy="425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6400800"/>
            <a:ext cx="7819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+mn-lt"/>
                <a:cs typeface="+mj-cs"/>
              </a:rPr>
              <a:t>T. </a:t>
            </a:r>
            <a:r>
              <a:rPr lang="en-US" sz="1400" dirty="0" err="1" smtClean="0">
                <a:latin typeface="+mn-lt"/>
                <a:cs typeface="+mj-cs"/>
              </a:rPr>
              <a:t>Lompe</a:t>
            </a:r>
            <a:r>
              <a:rPr lang="en-US" sz="1400" dirty="0" smtClean="0">
                <a:latin typeface="+mn-lt"/>
                <a:cs typeface="+mj-cs"/>
              </a:rPr>
              <a:t>, T.B. </a:t>
            </a:r>
            <a:r>
              <a:rPr lang="en-US" sz="1400" dirty="0" err="1" smtClean="0">
                <a:latin typeface="+mn-lt"/>
                <a:cs typeface="+mj-cs"/>
              </a:rPr>
              <a:t>Ottenstein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err="1" smtClean="0">
                <a:latin typeface="+mn-lt"/>
                <a:cs typeface="+mj-cs"/>
              </a:rPr>
              <a:t>F.Serwane</a:t>
            </a:r>
            <a:r>
              <a:rPr lang="en-US" sz="1400" dirty="0" smtClean="0">
                <a:latin typeface="+mn-lt"/>
                <a:cs typeface="+mj-cs"/>
              </a:rPr>
              <a:t>, A.N. </a:t>
            </a:r>
            <a:r>
              <a:rPr lang="en-US" sz="1400" dirty="0" err="1" smtClean="0">
                <a:latin typeface="+mn-lt"/>
                <a:cs typeface="+mj-cs"/>
              </a:rPr>
              <a:t>Wenz</a:t>
            </a:r>
            <a:r>
              <a:rPr lang="en-US" sz="1400" dirty="0" smtClean="0">
                <a:latin typeface="+mn-lt"/>
                <a:cs typeface="+mj-cs"/>
              </a:rPr>
              <a:t>, G. </a:t>
            </a:r>
            <a:r>
              <a:rPr lang="en-US" sz="1400" dirty="0" err="1" smtClean="0">
                <a:latin typeface="+mn-lt"/>
                <a:cs typeface="+mj-cs"/>
              </a:rPr>
              <a:t>Zurn</a:t>
            </a:r>
            <a:r>
              <a:rPr lang="en-US" sz="1400" dirty="0" smtClean="0">
                <a:latin typeface="+mn-lt"/>
                <a:cs typeface="+mj-cs"/>
              </a:rPr>
              <a:t>, S. </a:t>
            </a:r>
            <a:r>
              <a:rPr lang="en-US" sz="1400" dirty="0" err="1" smtClean="0">
                <a:latin typeface="+mn-lt"/>
                <a:cs typeface="+mj-cs"/>
              </a:rPr>
              <a:t>Jochim</a:t>
            </a:r>
            <a:r>
              <a:rPr lang="en-US" sz="1400" dirty="0" smtClean="0">
                <a:latin typeface="+mn-lt"/>
                <a:cs typeface="+mj-cs"/>
              </a:rPr>
              <a:t> , Science </a:t>
            </a:r>
            <a:r>
              <a:rPr lang="en-US" sz="1400" b="1" dirty="0" smtClean="0">
                <a:latin typeface="+mn-lt"/>
                <a:cs typeface="+mj-cs"/>
              </a:rPr>
              <a:t>330</a:t>
            </a:r>
            <a:r>
              <a:rPr lang="en-US" sz="1400" dirty="0" smtClean="0">
                <a:latin typeface="+mn-lt"/>
                <a:cs typeface="+mj-cs"/>
              </a:rPr>
              <a:t>, 940 (2010).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5867400"/>
            <a:ext cx="5486400" cy="276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See similar experiment performed by Tokyo group - PRL</a:t>
            </a:r>
            <a:r>
              <a:rPr lang="en-US" sz="1200" dirty="0" smtClean="0"/>
              <a:t> 106, 143201 (2011)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838200"/>
            <a:ext cx="76962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3-component mixture of 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Li: atom-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dimer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trimer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transition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endParaRPr lang="en-US" dirty="0"/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38189"/>
            <a:ext cx="5791200" cy="49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838200"/>
            <a:ext cx="62484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Remaining atoms after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-pulse at different magnetic fields.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1676400"/>
            <a:ext cx="3581400" cy="3810000"/>
            <a:chOff x="2667000" y="1600200"/>
            <a:chExt cx="3581400" cy="3810000"/>
          </a:xfrm>
        </p:grpSpPr>
        <p:grpSp>
          <p:nvGrpSpPr>
            <p:cNvPr id="9" name="Group 8"/>
            <p:cNvGrpSpPr/>
            <p:nvPr/>
          </p:nvGrpSpPr>
          <p:grpSpPr>
            <a:xfrm>
              <a:off x="2667000" y="1600200"/>
              <a:ext cx="3429000" cy="3657600"/>
              <a:chOff x="2667000" y="1600200"/>
              <a:chExt cx="3429000" cy="3657600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2667000" y="16002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2667000" y="41148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5943600" y="16002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Down Arrow 13"/>
            <p:cNvSpPr/>
            <p:nvPr/>
          </p:nvSpPr>
          <p:spPr>
            <a:xfrm>
              <a:off x="6096000" y="4267200"/>
              <a:ext cx="1524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05000" y="1402838"/>
            <a:ext cx="7467600" cy="4007362"/>
            <a:chOff x="1905000" y="1402838"/>
            <a:chExt cx="7467600" cy="4007362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00" y="1524000"/>
              <a:ext cx="3429000" cy="3276600"/>
              <a:chOff x="3124200" y="1524000"/>
              <a:chExt cx="3429000" cy="3276600"/>
            </a:xfrm>
          </p:grpSpPr>
          <p:sp>
            <p:nvSpPr>
              <p:cNvPr id="10" name="Down Arrow 9"/>
              <p:cNvSpPr/>
              <p:nvPr/>
            </p:nvSpPr>
            <p:spPr>
              <a:xfrm>
                <a:off x="3124200" y="15240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400800" y="16002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3124200" y="38862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943600" y="1402838"/>
              <a:ext cx="3429000" cy="4007362"/>
              <a:chOff x="5943600" y="1402838"/>
              <a:chExt cx="3429000" cy="4007362"/>
            </a:xfrm>
          </p:grpSpPr>
          <p:graphicFrame>
            <p:nvGraphicFramePr>
              <p:cNvPr id="34" name="Object 1"/>
              <p:cNvGraphicFramePr>
                <a:graphicFrameLocks noChangeAspect="1"/>
              </p:cNvGraphicFramePr>
              <p:nvPr/>
            </p:nvGraphicFramePr>
            <p:xfrm>
              <a:off x="5943600" y="3038388"/>
              <a:ext cx="3429000" cy="1149774"/>
            </p:xfrm>
            <a:graphic>
              <a:graphicData uri="http://schemas.openxmlformats.org/presentationml/2006/ole">
                <p:oleObj spid="_x0000_s436228" name="Graph" r:id="rId4" imgW="3160800" imgH="2649600" progId="Origin50.Graph">
                  <p:embed/>
                </p:oleObj>
              </a:graphicData>
            </a:graphic>
          </p:graphicFrame>
          <p:sp>
            <p:nvSpPr>
              <p:cNvPr id="35" name="Oval 34"/>
              <p:cNvSpPr/>
              <p:nvPr/>
            </p:nvSpPr>
            <p:spPr>
              <a:xfrm rot="20168387">
                <a:off x="7310289" y="3275894"/>
                <a:ext cx="863015" cy="534812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6" name="Object 1"/>
              <p:cNvGraphicFramePr>
                <a:graphicFrameLocks noChangeAspect="1"/>
              </p:cNvGraphicFramePr>
              <p:nvPr/>
            </p:nvGraphicFramePr>
            <p:xfrm>
              <a:off x="5943600" y="4260426"/>
              <a:ext cx="3429000" cy="1149774"/>
            </p:xfrm>
            <a:graphic>
              <a:graphicData uri="http://schemas.openxmlformats.org/presentationml/2006/ole">
                <p:oleObj spid="_x0000_s436229" name="Graph" r:id="rId5" imgW="3160800" imgH="2649600" progId="Origin50.Graph">
                  <p:embed/>
                </p:oleObj>
              </a:graphicData>
            </a:graphic>
          </p:graphicFrame>
          <p:graphicFrame>
            <p:nvGraphicFramePr>
              <p:cNvPr id="37" name="Object 1"/>
              <p:cNvGraphicFramePr>
                <a:graphicFrameLocks noChangeAspect="1"/>
              </p:cNvGraphicFramePr>
              <p:nvPr/>
            </p:nvGraphicFramePr>
            <p:xfrm>
              <a:off x="5943600" y="1964814"/>
              <a:ext cx="3429000" cy="1149774"/>
            </p:xfrm>
            <a:graphic>
              <a:graphicData uri="http://schemas.openxmlformats.org/presentationml/2006/ole">
                <p:oleObj spid="_x0000_s436230" name="Graph" r:id="rId6" imgW="3160800" imgH="2649600" progId="Origin50.Graph">
                  <p:embed/>
                </p:oleObj>
              </a:graphicData>
            </a:graphic>
          </p:graphicFrame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7924800" y="2345814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7"/>
              <p:cNvSpPr>
                <a:spLocks noChangeArrowheads="1"/>
              </p:cNvSpPr>
              <p:nvPr/>
            </p:nvSpPr>
            <p:spPr bwMode="auto">
              <a:xfrm>
                <a:off x="7391400" y="2574414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7696200" y="2422014"/>
                <a:ext cx="228600" cy="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9" idx="7"/>
              </p:cNvCxnSpPr>
              <p:nvPr/>
            </p:nvCxnSpPr>
            <p:spPr>
              <a:xfrm rot="5400000" flipH="1" flipV="1">
                <a:off x="7559582" y="2460114"/>
                <a:ext cx="98518" cy="17471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67"/>
              <p:cNvSpPr>
                <a:spLocks noChangeArrowheads="1"/>
              </p:cNvSpPr>
              <p:nvPr/>
            </p:nvSpPr>
            <p:spPr bwMode="auto">
              <a:xfrm>
                <a:off x="7924800" y="34290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67"/>
              <p:cNvSpPr>
                <a:spLocks noChangeArrowheads="1"/>
              </p:cNvSpPr>
              <p:nvPr/>
            </p:nvSpPr>
            <p:spPr bwMode="auto">
              <a:xfrm>
                <a:off x="7848600" y="3276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4" name="Picture 9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13090">
                <a:off x="7715672" y="1402838"/>
                <a:ext cx="381000" cy="1016000"/>
              </a:xfrm>
              <a:prstGeom prst="rect">
                <a:avLst/>
              </a:prstGeom>
              <a:noFill/>
            </p:spPr>
          </p:pic>
          <p:sp>
            <p:nvSpPr>
              <p:cNvPr id="45" name="Oval 67"/>
              <p:cNvSpPr>
                <a:spLocks noChangeArrowheads="1"/>
              </p:cNvSpPr>
              <p:nvPr/>
            </p:nvSpPr>
            <p:spPr bwMode="auto">
              <a:xfrm>
                <a:off x="7467600" y="35814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67"/>
              <p:cNvSpPr>
                <a:spLocks noChangeArrowheads="1"/>
              </p:cNvSpPr>
              <p:nvPr/>
            </p:nvSpPr>
            <p:spPr bwMode="auto">
              <a:xfrm>
                <a:off x="7772400" y="4800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7848600" y="4800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7391400" y="4870026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924800" y="4502572"/>
                <a:ext cx="457200" cy="2980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6800969" y="4248032"/>
                <a:ext cx="548944" cy="73968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67"/>
              <p:cNvSpPr>
                <a:spLocks noChangeArrowheads="1"/>
              </p:cNvSpPr>
              <p:nvPr/>
            </p:nvSpPr>
            <p:spPr bwMode="auto">
              <a:xfrm>
                <a:off x="7315200" y="20574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7467600" y="2209800"/>
                <a:ext cx="152400" cy="1524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1527615" y="6400800"/>
            <a:ext cx="58637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w Cen MT" pitchFamily="34" charset="0"/>
                <a:cs typeface="+mj-cs"/>
              </a:rPr>
              <a:t>O.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Machtey</a:t>
            </a:r>
            <a:r>
              <a:rPr lang="en-US" sz="1400" dirty="0" smtClean="0">
                <a:latin typeface="Tw Cen MT" pitchFamily="34" charset="0"/>
                <a:cs typeface="+mj-cs"/>
              </a:rPr>
              <a:t>, Z</a:t>
            </a:r>
            <a:r>
              <a:rPr lang="en-US" sz="1400" dirty="0">
                <a:latin typeface="Tw Cen MT" pitchFamily="34" charset="0"/>
                <a:cs typeface="+mj-cs"/>
              </a:rPr>
              <a:t>. </a:t>
            </a:r>
            <a:r>
              <a:rPr lang="en-US" sz="1400" dirty="0" err="1">
                <a:latin typeface="Tw Cen MT" pitchFamily="34" charset="0"/>
                <a:cs typeface="+mj-cs"/>
              </a:rPr>
              <a:t>Shotan</a:t>
            </a:r>
            <a:r>
              <a:rPr lang="en-US" sz="1400" dirty="0" smtClean="0">
                <a:latin typeface="Tw Cen MT" pitchFamily="34" charset="0"/>
                <a:cs typeface="+mj-cs"/>
              </a:rPr>
              <a:t>, </a:t>
            </a:r>
            <a:r>
              <a:rPr lang="en-US" sz="1400" dirty="0" smtClean="0">
                <a:latin typeface="Tw Cen MT" pitchFamily="34" charset="0"/>
              </a:rPr>
              <a:t>N. Gross, </a:t>
            </a:r>
            <a:r>
              <a:rPr lang="en-US" sz="1400" dirty="0" smtClean="0">
                <a:latin typeface="Tw Cen MT" pitchFamily="34" charset="0"/>
                <a:cs typeface="+mj-cs"/>
              </a:rPr>
              <a:t>and</a:t>
            </a:r>
            <a:r>
              <a:rPr lang="en-US" sz="1400" b="1" dirty="0" smtClean="0">
                <a:latin typeface="Tw Cen MT" pitchFamily="34" charset="0"/>
                <a:cs typeface="+mj-cs"/>
              </a:rPr>
              <a:t> </a:t>
            </a:r>
            <a:r>
              <a:rPr lang="en-US" sz="1400" b="1" dirty="0">
                <a:latin typeface="Tw Cen MT" pitchFamily="34" charset="0"/>
                <a:cs typeface="+mj-cs"/>
              </a:rPr>
              <a:t>L. </a:t>
            </a:r>
            <a:r>
              <a:rPr lang="en-US" sz="1400" b="1" dirty="0" err="1">
                <a:latin typeface="Tw Cen MT" pitchFamily="34" charset="0"/>
                <a:cs typeface="+mj-cs"/>
              </a:rPr>
              <a:t>Khaykovich</a:t>
            </a:r>
            <a:r>
              <a:rPr lang="en-US" sz="1400" dirty="0">
                <a:latin typeface="Tw Cen MT" pitchFamily="34" charset="0"/>
                <a:cs typeface="+mj-cs"/>
              </a:rPr>
              <a:t>, </a:t>
            </a:r>
            <a:r>
              <a:rPr lang="en-US" sz="1400" dirty="0" smtClean="0">
                <a:latin typeface="Tw Cen MT" pitchFamily="34" charset="0"/>
                <a:cs typeface="+mj-cs"/>
              </a:rPr>
              <a:t>PRL </a:t>
            </a:r>
            <a:r>
              <a:rPr lang="en-US" sz="1400" b="1" dirty="0" smtClean="0">
                <a:latin typeface="Tw Cen MT" pitchFamily="34" charset="0"/>
                <a:cs typeface="+mj-cs"/>
              </a:rPr>
              <a:t>108</a:t>
            </a:r>
            <a:r>
              <a:rPr lang="en-US" sz="1400" dirty="0" smtClean="0">
                <a:latin typeface="Tw Cen MT" pitchFamily="34" charset="0"/>
                <a:cs typeface="+mj-cs"/>
              </a:rPr>
              <a:t>, 210406 (2012).</a:t>
            </a:r>
            <a:endParaRPr lang="en-US" sz="1400" dirty="0">
              <a:latin typeface="Tw Cen MT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Trimer-dimer</a:t>
            </a:r>
            <a:r>
              <a:rPr lang="en-US" dirty="0" smtClean="0"/>
              <a:t> energy difference</a:t>
            </a:r>
            <a:endParaRPr lang="en-US" dirty="0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60780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5201" name="Object 1"/>
          <p:cNvGraphicFramePr>
            <a:graphicFrameLocks noChangeAspect="1"/>
          </p:cNvGraphicFramePr>
          <p:nvPr/>
        </p:nvGraphicFramePr>
        <p:xfrm>
          <a:off x="7315200" y="4310062"/>
          <a:ext cx="998538" cy="338138"/>
        </p:xfrm>
        <a:graphic>
          <a:graphicData uri="http://schemas.openxmlformats.org/presentationml/2006/ole">
            <p:oleObj spid="_x0000_s435201" name="Equation" r:id="rId5" imgW="672840" imgH="22860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3897868"/>
            <a:ext cx="16764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Estimation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27615" y="6400800"/>
            <a:ext cx="58637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w Cen MT" pitchFamily="34" charset="0"/>
                <a:cs typeface="+mj-cs"/>
              </a:rPr>
              <a:t>O. </a:t>
            </a:r>
            <a:r>
              <a:rPr lang="en-US" sz="1400" dirty="0" err="1" smtClean="0">
                <a:latin typeface="Tw Cen MT" pitchFamily="34" charset="0"/>
                <a:cs typeface="+mj-cs"/>
              </a:rPr>
              <a:t>Machtey</a:t>
            </a:r>
            <a:r>
              <a:rPr lang="en-US" sz="1400" dirty="0" smtClean="0">
                <a:latin typeface="Tw Cen MT" pitchFamily="34" charset="0"/>
                <a:cs typeface="+mj-cs"/>
              </a:rPr>
              <a:t>, Z</a:t>
            </a:r>
            <a:r>
              <a:rPr lang="en-US" sz="1400" dirty="0">
                <a:latin typeface="Tw Cen MT" pitchFamily="34" charset="0"/>
                <a:cs typeface="+mj-cs"/>
              </a:rPr>
              <a:t>. </a:t>
            </a:r>
            <a:r>
              <a:rPr lang="en-US" sz="1400" dirty="0" err="1">
                <a:latin typeface="Tw Cen MT" pitchFamily="34" charset="0"/>
                <a:cs typeface="+mj-cs"/>
              </a:rPr>
              <a:t>Shotan</a:t>
            </a:r>
            <a:r>
              <a:rPr lang="en-US" sz="1400" dirty="0" smtClean="0">
                <a:latin typeface="Tw Cen MT" pitchFamily="34" charset="0"/>
                <a:cs typeface="+mj-cs"/>
              </a:rPr>
              <a:t>, </a:t>
            </a:r>
            <a:r>
              <a:rPr lang="en-US" sz="1400" dirty="0" smtClean="0">
                <a:latin typeface="Tw Cen MT" pitchFamily="34" charset="0"/>
              </a:rPr>
              <a:t>N. Gross, </a:t>
            </a:r>
            <a:r>
              <a:rPr lang="en-US" sz="1400" dirty="0" smtClean="0">
                <a:latin typeface="Tw Cen MT" pitchFamily="34" charset="0"/>
                <a:cs typeface="+mj-cs"/>
              </a:rPr>
              <a:t>and</a:t>
            </a:r>
            <a:r>
              <a:rPr lang="en-US" sz="1400" b="1" dirty="0" smtClean="0">
                <a:latin typeface="Tw Cen MT" pitchFamily="34" charset="0"/>
                <a:cs typeface="+mj-cs"/>
              </a:rPr>
              <a:t> </a:t>
            </a:r>
            <a:r>
              <a:rPr lang="en-US" sz="1400" b="1" dirty="0">
                <a:latin typeface="Tw Cen MT" pitchFamily="34" charset="0"/>
                <a:cs typeface="+mj-cs"/>
              </a:rPr>
              <a:t>L. </a:t>
            </a:r>
            <a:r>
              <a:rPr lang="en-US" sz="1400" b="1" dirty="0" err="1">
                <a:latin typeface="Tw Cen MT" pitchFamily="34" charset="0"/>
                <a:cs typeface="+mj-cs"/>
              </a:rPr>
              <a:t>Khaykovich</a:t>
            </a:r>
            <a:r>
              <a:rPr lang="en-US" sz="1400" dirty="0">
                <a:latin typeface="Tw Cen MT" pitchFamily="34" charset="0"/>
                <a:cs typeface="+mj-cs"/>
              </a:rPr>
              <a:t>, </a:t>
            </a:r>
            <a:r>
              <a:rPr lang="en-US" sz="1400" dirty="0" smtClean="0">
                <a:latin typeface="Tw Cen MT" pitchFamily="34" charset="0"/>
                <a:cs typeface="+mj-cs"/>
              </a:rPr>
              <a:t>PRL </a:t>
            </a:r>
            <a:r>
              <a:rPr lang="en-US" sz="1400" b="1" dirty="0" smtClean="0">
                <a:latin typeface="Tw Cen MT" pitchFamily="34" charset="0"/>
                <a:cs typeface="+mj-cs"/>
              </a:rPr>
              <a:t>108</a:t>
            </a:r>
            <a:r>
              <a:rPr lang="en-US" sz="1400" dirty="0" smtClean="0">
                <a:latin typeface="Tw Cen MT" pitchFamily="34" charset="0"/>
                <a:cs typeface="+mj-cs"/>
              </a:rPr>
              <a:t>, 210406 (2012).</a:t>
            </a:r>
            <a:endParaRPr lang="en-US" sz="1400" dirty="0">
              <a:latin typeface="Tw Cen MT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resonances at the atom-</a:t>
            </a:r>
            <a:r>
              <a:rPr lang="en-US" dirty="0" err="1" smtClean="0"/>
              <a:t>dimer</a:t>
            </a:r>
            <a:r>
              <a:rPr lang="en-US" dirty="0" smtClean="0"/>
              <a:t> threshold </a:t>
            </a:r>
            <a:r>
              <a:rPr lang="en-US" dirty="0" smtClean="0"/>
              <a:t>– finite range corrections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/>
        </p:nvGraphicFramePr>
        <p:xfrm>
          <a:off x="1905000" y="1905000"/>
          <a:ext cx="4689491" cy="3386660"/>
        </p:xfrm>
        <a:graphic>
          <a:graphicData uri="http://schemas.openxmlformats.org/presentationml/2006/ole">
            <p:oleObj spid="_x0000_s1244162" name="Graph" r:id="rId3" imgW="3883680" imgH="280512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486400"/>
            <a:ext cx="766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w Cen MT" pitchFamily="34" charset="0"/>
              </a:rPr>
              <a:t>RESULT</a:t>
            </a:r>
            <a:r>
              <a:rPr lang="en-US" dirty="0" smtClean="0">
                <a:latin typeface="Tw Cen MT" pitchFamily="34" charset="0"/>
              </a:rPr>
              <a:t>:  Position of the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at the atom-</a:t>
            </a:r>
            <a:r>
              <a:rPr lang="en-US" dirty="0" err="1" smtClean="0">
                <a:latin typeface="Tw Cen MT" pitchFamily="34" charset="0"/>
              </a:rPr>
              <a:t>dimer</a:t>
            </a:r>
            <a:r>
              <a:rPr lang="en-US" dirty="0" smtClean="0">
                <a:latin typeface="Tw Cen MT" pitchFamily="34" charset="0"/>
              </a:rPr>
              <a:t> threshold </a:t>
            </a:r>
            <a:r>
              <a:rPr lang="en-US" dirty="0" smtClean="0">
                <a:latin typeface="Tw Cen MT" pitchFamily="34" charset="0"/>
              </a:rPr>
              <a:t>shows no</a:t>
            </a:r>
          </a:p>
          <a:p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            similar universality as the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at the three atom continuum.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14600"/>
            <a:ext cx="7924800" cy="1600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Beyond </a:t>
            </a: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efimov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scenario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</a:t>
            </a:r>
            <a:r>
              <a:rPr lang="en-US" dirty="0" smtClean="0"/>
              <a:t>4-body </a:t>
            </a:r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1203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00" y="1219200"/>
            <a:ext cx="477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26432" y="1600200"/>
            <a:ext cx="3984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J. Von </a:t>
            </a:r>
            <a:r>
              <a:rPr lang="en-US" sz="1400" dirty="0" err="1" smtClean="0">
                <a:latin typeface="+mn-lt"/>
              </a:rPr>
              <a:t>Stecher</a:t>
            </a:r>
            <a:r>
              <a:rPr lang="en-US" sz="1400" dirty="0" smtClean="0">
                <a:latin typeface="+mn-lt"/>
              </a:rPr>
              <a:t>, J.P. </a:t>
            </a:r>
            <a:r>
              <a:rPr lang="en-US" sz="1400" dirty="0" err="1" smtClean="0">
                <a:latin typeface="+mn-lt"/>
              </a:rPr>
              <a:t>D’Incao</a:t>
            </a:r>
            <a:r>
              <a:rPr lang="en-US" sz="1400" dirty="0" smtClean="0">
                <a:latin typeface="+mn-lt"/>
              </a:rPr>
              <a:t>, and C.H. Greene, </a:t>
            </a:r>
          </a:p>
          <a:p>
            <a:r>
              <a:rPr lang="en-US" sz="1400" dirty="0" smtClean="0">
                <a:latin typeface="+mn-lt"/>
                <a:cs typeface="+mj-cs"/>
              </a:rPr>
              <a:t>Nat. Phys.</a:t>
            </a:r>
            <a:r>
              <a:rPr lang="en-US" sz="1400" b="1" dirty="0" smtClean="0">
                <a:latin typeface="+mn-lt"/>
                <a:cs typeface="+mj-cs"/>
              </a:rPr>
              <a:t> 5</a:t>
            </a:r>
            <a:r>
              <a:rPr lang="en-US" sz="1400" dirty="0" smtClean="0">
                <a:latin typeface="+mn-lt"/>
                <a:cs typeface="+mj-cs"/>
              </a:rPr>
              <a:t>, 417 (2009).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5800" y="4797623"/>
            <a:ext cx="3664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F. </a:t>
            </a:r>
            <a:r>
              <a:rPr lang="en-US" sz="1400" dirty="0" err="1" smtClean="0">
                <a:latin typeface="+mn-lt"/>
              </a:rPr>
              <a:t>Ferlaino</a:t>
            </a:r>
            <a:r>
              <a:rPr lang="en-US" sz="1400" dirty="0" smtClean="0">
                <a:latin typeface="+mn-lt"/>
              </a:rPr>
              <a:t>, et. al., </a:t>
            </a:r>
            <a:r>
              <a:rPr lang="en-US" sz="1400" dirty="0" smtClean="0">
                <a:latin typeface="+mn-lt"/>
                <a:cs typeface="+mj-cs"/>
              </a:rPr>
              <a:t>PRL</a:t>
            </a:r>
            <a:r>
              <a:rPr lang="en-US" sz="1400" b="1" dirty="0" smtClean="0">
                <a:latin typeface="+mn-lt"/>
                <a:cs typeface="+mj-cs"/>
              </a:rPr>
              <a:t> 102</a:t>
            </a:r>
            <a:r>
              <a:rPr lang="en-US" sz="1400" dirty="0" smtClean="0">
                <a:latin typeface="+mn-lt"/>
                <a:cs typeface="+mj-cs"/>
              </a:rPr>
              <a:t>, 140401 (2009).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72412" y="6172200"/>
            <a:ext cx="3735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M. </a:t>
            </a:r>
            <a:r>
              <a:rPr lang="en-US" sz="1400" dirty="0" err="1" smtClean="0">
                <a:latin typeface="+mn-lt"/>
              </a:rPr>
              <a:t>Zaccanti</a:t>
            </a:r>
            <a:r>
              <a:rPr lang="en-US" sz="1400" dirty="0" smtClean="0">
                <a:latin typeface="+mn-lt"/>
              </a:rPr>
              <a:t>, et. al., </a:t>
            </a:r>
            <a:r>
              <a:rPr lang="en-US" sz="1400" dirty="0" smtClean="0">
                <a:latin typeface="+mn-lt"/>
                <a:cs typeface="+mj-cs"/>
              </a:rPr>
              <a:t>Nat. Phys.</a:t>
            </a:r>
            <a:r>
              <a:rPr lang="en-US" sz="1400" b="1" dirty="0" smtClean="0">
                <a:latin typeface="+mn-lt"/>
                <a:cs typeface="+mj-cs"/>
              </a:rPr>
              <a:t> 5</a:t>
            </a:r>
            <a:r>
              <a:rPr lang="en-US" sz="1400" dirty="0" smtClean="0">
                <a:latin typeface="+mn-lt"/>
                <a:cs typeface="+mj-cs"/>
              </a:rPr>
              <a:t>, 586 (2009).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12619" y="4482643"/>
            <a:ext cx="1954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 smtClean="0">
                <a:latin typeface="+mn-lt"/>
              </a:rPr>
              <a:t>4-body recombination:</a:t>
            </a:r>
            <a:endParaRPr lang="en-US" sz="1400" u="sng" dirty="0">
              <a:latin typeface="+mn-lt"/>
              <a:cs typeface="+mj-cs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672412" y="6477000"/>
            <a:ext cx="5480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S.E. Pollack, D. </a:t>
            </a:r>
            <a:r>
              <a:rPr lang="en-US" sz="1400" dirty="0" smtClean="0">
                <a:latin typeface="+mn-lt"/>
              </a:rPr>
              <a:t>Dries, and</a:t>
            </a:r>
            <a:r>
              <a:rPr lang="en-US" sz="1400" dirty="0" smtClean="0">
                <a:latin typeface="+mn-lt"/>
              </a:rPr>
              <a:t> R. </a:t>
            </a:r>
            <a:r>
              <a:rPr lang="en-US" sz="1400" dirty="0" smtClean="0">
                <a:latin typeface="+mn-lt"/>
              </a:rPr>
              <a:t>G. </a:t>
            </a:r>
            <a:r>
              <a:rPr lang="en-US" sz="1400" dirty="0" err="1" smtClean="0">
                <a:latin typeface="+mn-lt"/>
              </a:rPr>
              <a:t>Hulet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Science</a:t>
            </a:r>
            <a:r>
              <a:rPr lang="en-US" sz="1400" dirty="0" smtClean="0">
                <a:latin typeface="+mn-lt"/>
                <a:cs typeface="+mj-cs"/>
              </a:rPr>
              <a:t>.</a:t>
            </a:r>
            <a:r>
              <a:rPr lang="en-US" sz="1400" b="1" dirty="0" smtClean="0">
                <a:latin typeface="+mn-lt"/>
                <a:cs typeface="+mj-cs"/>
              </a:rPr>
              <a:t> </a:t>
            </a:r>
            <a:r>
              <a:rPr lang="en-US" sz="1400" b="1" dirty="0" smtClean="0">
                <a:latin typeface="+mn-lt"/>
                <a:cs typeface="+mj-cs"/>
              </a:rPr>
              <a:t>326</a:t>
            </a:r>
            <a:r>
              <a:rPr lang="en-US" sz="1400" dirty="0" smtClean="0">
                <a:latin typeface="+mn-lt"/>
                <a:cs typeface="+mj-cs"/>
              </a:rPr>
              <a:t>, 1683 </a:t>
            </a:r>
            <a:r>
              <a:rPr lang="en-US" sz="1400" dirty="0" smtClean="0">
                <a:latin typeface="+mn-lt"/>
                <a:cs typeface="+mj-cs"/>
              </a:rPr>
              <a:t>(2009).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1214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426" y="3505200"/>
            <a:ext cx="41133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125735" y="6321623"/>
            <a:ext cx="9316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See also: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876800" y="5791200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-body </a:t>
            </a:r>
            <a:r>
              <a:rPr lang="en-US" sz="1400" dirty="0" smtClean="0">
                <a:latin typeface="+mn-lt"/>
              </a:rPr>
              <a:t>dominant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246238" y="5788223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-body </a:t>
            </a:r>
            <a:r>
              <a:rPr lang="en-US" sz="1400" dirty="0" smtClean="0">
                <a:latin typeface="+mn-lt"/>
              </a:rPr>
              <a:t>dominant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4- 5- … N-body states</a:t>
            </a:r>
            <a:endParaRPr lang="en-US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4393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0800" y="6397823"/>
            <a:ext cx="4463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A. </a:t>
            </a:r>
            <a:r>
              <a:rPr lang="en-US" sz="1400" dirty="0" err="1" smtClean="0">
                <a:latin typeface="+mn-lt"/>
              </a:rPr>
              <a:t>Zenessini</a:t>
            </a:r>
            <a:r>
              <a:rPr lang="en-US" sz="1400" dirty="0" smtClean="0">
                <a:latin typeface="+mn-lt"/>
              </a:rPr>
              <a:t>, et. al., </a:t>
            </a:r>
            <a:r>
              <a:rPr lang="en-US" sz="1400" dirty="0" smtClean="0">
                <a:latin typeface="+mn-lt"/>
                <a:cs typeface="+mj-cs"/>
              </a:rPr>
              <a:t>New J. Phys. </a:t>
            </a:r>
            <a:r>
              <a:rPr lang="en-US" sz="1400" b="1" dirty="0" smtClean="0">
                <a:latin typeface="+mn-lt"/>
                <a:cs typeface="+mj-cs"/>
              </a:rPr>
              <a:t> 15</a:t>
            </a:r>
            <a:r>
              <a:rPr lang="en-US" sz="1400" dirty="0" smtClean="0">
                <a:latin typeface="+mn-lt"/>
                <a:cs typeface="+mj-cs"/>
              </a:rPr>
              <a:t>, 043040 (2013).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1239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095" y="2147888"/>
            <a:ext cx="413610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876800" y="1769865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-body </a:t>
            </a:r>
            <a:r>
              <a:rPr lang="en-US" sz="1400" dirty="0" smtClean="0">
                <a:latin typeface="+mn-lt"/>
              </a:rPr>
              <a:t>dominant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010400" y="1766888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-body </a:t>
            </a:r>
            <a:r>
              <a:rPr lang="en-US" sz="1400" dirty="0" smtClean="0">
                <a:latin typeface="+mn-lt"/>
              </a:rPr>
              <a:t>dominant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410200"/>
            <a:ext cx="816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w Cen MT" pitchFamily="34" charset="0"/>
              </a:rPr>
              <a:t>RESULT</a:t>
            </a:r>
            <a:r>
              <a:rPr lang="en-US" dirty="0" smtClean="0">
                <a:latin typeface="Tw Cen MT" pitchFamily="34" charset="0"/>
              </a:rPr>
              <a:t>:  positions of the 4- and 5-body resonances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c</a:t>
            </a:r>
            <a:r>
              <a:rPr lang="en-US" dirty="0" smtClean="0">
                <a:latin typeface="Tw Cen MT" pitchFamily="34" charset="0"/>
              </a:rPr>
              <a:t>orrespond well to the predictions </a:t>
            </a:r>
          </a:p>
          <a:p>
            <a:r>
              <a:rPr lang="en-US" dirty="0" smtClean="0">
                <a:latin typeface="Tw Cen MT" pitchFamily="34" charset="0"/>
              </a:rPr>
              <a:t>of universal </a:t>
            </a:r>
            <a:r>
              <a:rPr lang="en-US" dirty="0" smtClean="0">
                <a:latin typeface="Tw Cen MT" pitchFamily="34" charset="0"/>
              </a:rPr>
              <a:t>theory</a:t>
            </a:r>
            <a:r>
              <a:rPr lang="en-US" dirty="0" smtClean="0">
                <a:latin typeface="Tw Cen MT" pitchFamily="34" charset="0"/>
              </a:rPr>
              <a:t>.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14600"/>
            <a:ext cx="7924800" cy="1600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Unitary Bose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962400"/>
            <a:ext cx="441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How </a:t>
            </a:r>
            <a:r>
              <a:rPr lang="en-US" dirty="0" smtClean="0">
                <a:latin typeface="Tw Cen MT" pitchFamily="34" charset="0"/>
              </a:rPr>
              <a:t>few-body physics affects the study </a:t>
            </a:r>
            <a:r>
              <a:rPr lang="en-US" dirty="0" smtClean="0">
                <a:latin typeface="Tw Cen MT" pitchFamily="34" charset="0"/>
              </a:rPr>
              <a:t>of the</a:t>
            </a:r>
          </a:p>
          <a:p>
            <a:pPr algn="ctr"/>
            <a:r>
              <a:rPr lang="en-US" dirty="0" smtClean="0">
                <a:latin typeface="Tw Cen MT" pitchFamily="34" charset="0"/>
              </a:rPr>
              <a:t>(</a:t>
            </a:r>
            <a:r>
              <a:rPr lang="en-US" dirty="0" smtClean="0">
                <a:latin typeface="Tw Cen MT" pitchFamily="34" charset="0"/>
              </a:rPr>
              <a:t>inherently unstable) unitary Bose </a:t>
            </a:r>
            <a:r>
              <a:rPr lang="en-US" dirty="0" smtClean="0">
                <a:latin typeface="Tw Cen MT" pitchFamily="34" charset="0"/>
              </a:rPr>
              <a:t>gas?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of L</a:t>
            </a:r>
            <a:r>
              <a:rPr lang="en-US" baseline="-25000" dirty="0" smtClean="0"/>
              <a:t>3</a:t>
            </a:r>
            <a:r>
              <a:rPr lang="en-US" dirty="0" smtClean="0"/>
              <a:t> at finite temperature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421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 identical bosons </a:t>
            </a:r>
            <a:r>
              <a:rPr lang="en-US" dirty="0" smtClean="0">
                <a:latin typeface="+mn-lt"/>
              </a:rPr>
              <a:t>: </a:t>
            </a:r>
            <a:endParaRPr lang="en-US" dirty="0">
              <a:latin typeface="+mn-lt"/>
            </a:endParaRPr>
          </a:p>
        </p:txBody>
      </p:sp>
      <p:graphicFrame>
        <p:nvGraphicFramePr>
          <p:cNvPr id="651266" name="Object 2"/>
          <p:cNvGraphicFramePr>
            <a:graphicFrameLocks noChangeAspect="1"/>
          </p:cNvGraphicFramePr>
          <p:nvPr/>
        </p:nvGraphicFramePr>
        <p:xfrm>
          <a:off x="3873500" y="5265738"/>
          <a:ext cx="3373438" cy="830262"/>
        </p:xfrm>
        <a:graphic>
          <a:graphicData uri="http://schemas.openxmlformats.org/presentationml/2006/ole">
            <p:oleObj spid="_x0000_s1243138" name="Equation" r:id="rId3" imgW="1854000" imgH="457200" progId="Equation.3">
              <p:embed/>
            </p:oleObj>
          </a:graphicData>
        </a:graphic>
      </p:graphicFrame>
      <p:graphicFrame>
        <p:nvGraphicFramePr>
          <p:cNvPr id="651268" name="Object 4"/>
          <p:cNvGraphicFramePr>
            <a:graphicFrameLocks noChangeAspect="1"/>
          </p:cNvGraphicFramePr>
          <p:nvPr/>
        </p:nvGraphicFramePr>
        <p:xfrm>
          <a:off x="563563" y="2814638"/>
          <a:ext cx="5153025" cy="876300"/>
        </p:xfrm>
        <a:graphic>
          <a:graphicData uri="http://schemas.openxmlformats.org/presentationml/2006/ole">
            <p:oleObj spid="_x0000_s1243140" name="Equation" r:id="rId4" imgW="2831760" imgH="482400" progId="Equation.3">
              <p:embed/>
            </p:oleObj>
          </a:graphicData>
        </a:graphic>
      </p:graphicFrame>
      <p:graphicFrame>
        <p:nvGraphicFramePr>
          <p:cNvPr id="651269" name="Object 5"/>
          <p:cNvGraphicFramePr>
            <a:graphicFrameLocks noChangeAspect="1"/>
          </p:cNvGraphicFramePr>
          <p:nvPr/>
        </p:nvGraphicFramePr>
        <p:xfrm>
          <a:off x="6905625" y="2952750"/>
          <a:ext cx="1781175" cy="461962"/>
        </p:xfrm>
        <a:graphic>
          <a:graphicData uri="http://schemas.openxmlformats.org/presentationml/2006/ole">
            <p:oleObj spid="_x0000_s1243141" name="Equation" r:id="rId5" imgW="977760" imgH="253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13070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At finite </a:t>
            </a:r>
            <a:r>
              <a:rPr lang="en-US" dirty="0" smtClean="0">
                <a:latin typeface="+mn-lt"/>
              </a:rPr>
              <a:t>temperature at </a:t>
            </a:r>
            <a:r>
              <a:rPr lang="en-US" dirty="0" err="1" smtClean="0">
                <a:latin typeface="+mn-lt"/>
              </a:rPr>
              <a:t>unitarity</a:t>
            </a:r>
            <a:r>
              <a:rPr lang="en-US" dirty="0" smtClean="0">
                <a:latin typeface="+mn-lt"/>
              </a:rPr>
              <a:t> (              ): 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9691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where: </a:t>
            </a:r>
            <a:endParaRPr lang="en-US" dirty="0">
              <a:latin typeface="+mn-lt"/>
            </a:endParaRPr>
          </a:p>
        </p:txBody>
      </p:sp>
      <p:graphicFrame>
        <p:nvGraphicFramePr>
          <p:cNvPr id="651270" name="Object 6"/>
          <p:cNvGraphicFramePr>
            <a:graphicFrameLocks noChangeAspect="1"/>
          </p:cNvGraphicFramePr>
          <p:nvPr/>
        </p:nvGraphicFramePr>
        <p:xfrm>
          <a:off x="3940175" y="1336675"/>
          <a:ext cx="947738" cy="369888"/>
        </p:xfrm>
        <a:graphic>
          <a:graphicData uri="http://schemas.openxmlformats.org/presentationml/2006/ole">
            <p:oleObj spid="_x0000_s1243142" name="Equation" r:id="rId6" imgW="520560" imgH="203040" progId="Equation.3">
              <p:embed/>
            </p:oleObj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315107" y="6248400"/>
            <a:ext cx="6228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+mj-cs"/>
              </a:rPr>
              <a:t>B.S. </a:t>
            </a:r>
            <a:r>
              <a:rPr lang="en-US" sz="1200" dirty="0" err="1" smtClean="0">
                <a:latin typeface="+mn-lt"/>
                <a:cs typeface="+mj-cs"/>
              </a:rPr>
              <a:t>Rem</a:t>
            </a:r>
            <a:r>
              <a:rPr lang="en-US" sz="1200" dirty="0" smtClean="0">
                <a:latin typeface="+mn-lt"/>
                <a:cs typeface="+mj-cs"/>
              </a:rPr>
              <a:t>, A.T. Grier, I. Ferrier-</a:t>
            </a:r>
            <a:r>
              <a:rPr lang="en-US" sz="1200" dirty="0" err="1" smtClean="0">
                <a:latin typeface="+mn-lt"/>
                <a:cs typeface="+mj-cs"/>
              </a:rPr>
              <a:t>Barbut</a:t>
            </a:r>
            <a:r>
              <a:rPr lang="en-US" sz="1200" dirty="0" smtClean="0">
                <a:latin typeface="+mn-lt"/>
                <a:cs typeface="+mj-cs"/>
              </a:rPr>
              <a:t>, U. </a:t>
            </a:r>
            <a:r>
              <a:rPr lang="en-US" sz="1200" dirty="0" err="1" smtClean="0">
                <a:latin typeface="+mn-lt"/>
                <a:cs typeface="+mj-cs"/>
              </a:rPr>
              <a:t>Eismann</a:t>
            </a:r>
            <a:r>
              <a:rPr lang="en-US" sz="1200" dirty="0" smtClean="0">
                <a:latin typeface="+mn-lt"/>
                <a:cs typeface="+mj-cs"/>
              </a:rPr>
              <a:t>, T. </a:t>
            </a:r>
            <a:r>
              <a:rPr lang="en-US" sz="1200" dirty="0" err="1" smtClean="0">
                <a:latin typeface="+mn-lt"/>
                <a:cs typeface="+mj-cs"/>
              </a:rPr>
              <a:t>Langen</a:t>
            </a:r>
            <a:r>
              <a:rPr lang="en-US" sz="1200" dirty="0" smtClean="0">
                <a:latin typeface="+mn-lt"/>
                <a:cs typeface="+mj-cs"/>
              </a:rPr>
              <a:t>, N. </a:t>
            </a:r>
            <a:r>
              <a:rPr lang="en-US" sz="1200" dirty="0" err="1" smtClean="0">
                <a:latin typeface="+mn-lt"/>
                <a:cs typeface="+mj-cs"/>
              </a:rPr>
              <a:t>Navon</a:t>
            </a:r>
            <a:r>
              <a:rPr lang="en-US" sz="1200" dirty="0" smtClean="0">
                <a:latin typeface="+mn-lt"/>
                <a:cs typeface="+mj-cs"/>
              </a:rPr>
              <a:t>, L. </a:t>
            </a:r>
            <a:r>
              <a:rPr lang="en-US" sz="1200" dirty="0" err="1" smtClean="0">
                <a:latin typeface="+mn-lt"/>
                <a:cs typeface="+mj-cs"/>
              </a:rPr>
              <a:t>Khaykovich</a:t>
            </a:r>
            <a:r>
              <a:rPr lang="en-US" sz="1200" dirty="0" smtClean="0">
                <a:latin typeface="+mn-lt"/>
                <a:cs typeface="+mj-cs"/>
              </a:rPr>
              <a:t>, </a:t>
            </a:r>
          </a:p>
          <a:p>
            <a:pPr algn="ctr"/>
            <a:r>
              <a:rPr lang="en-US" sz="1200" dirty="0" smtClean="0">
                <a:latin typeface="+mn-lt"/>
                <a:cs typeface="+mj-cs"/>
              </a:rPr>
              <a:t>F. Werner,  D. S. </a:t>
            </a:r>
            <a:r>
              <a:rPr lang="en-US" sz="1200" dirty="0" err="1" smtClean="0">
                <a:latin typeface="+mn-lt"/>
                <a:cs typeface="+mj-cs"/>
              </a:rPr>
              <a:t>Petrov</a:t>
            </a:r>
            <a:r>
              <a:rPr lang="en-US" sz="1200" dirty="0" smtClean="0">
                <a:latin typeface="+mn-lt"/>
                <a:cs typeface="+mj-cs"/>
              </a:rPr>
              <a:t>, F. Chevy, and C. Salomon, PRL </a:t>
            </a:r>
            <a:r>
              <a:rPr lang="en-US" sz="1200" b="1" dirty="0" smtClean="0">
                <a:latin typeface="+mn-lt"/>
                <a:cs typeface="+mj-cs"/>
              </a:rPr>
              <a:t>110</a:t>
            </a:r>
            <a:r>
              <a:rPr lang="en-US" sz="1200" dirty="0" smtClean="0">
                <a:latin typeface="+mn-lt"/>
                <a:cs typeface="+mj-cs"/>
              </a:rPr>
              <a:t>, 163202  </a:t>
            </a:r>
            <a:r>
              <a:rPr lang="en-US" sz="1200" dirty="0" smtClean="0">
                <a:latin typeface="+mn-lt"/>
                <a:cs typeface="+mj-cs"/>
              </a:rPr>
              <a:t>(2013</a:t>
            </a:r>
            <a:r>
              <a:rPr lang="en-US" sz="1200" dirty="0" smtClean="0">
                <a:latin typeface="+mn-lt"/>
                <a:cs typeface="+mj-cs"/>
              </a:rPr>
              <a:t>).</a:t>
            </a:r>
            <a:endParaRPr lang="en-US" sz="1200" dirty="0">
              <a:latin typeface="+mn-lt"/>
              <a:cs typeface="+mj-cs"/>
            </a:endParaRPr>
          </a:p>
        </p:txBody>
      </p:sp>
      <p:graphicFrame>
        <p:nvGraphicFramePr>
          <p:cNvPr id="1243143" name="Object 7"/>
          <p:cNvGraphicFramePr>
            <a:graphicFrameLocks noChangeAspect="1"/>
          </p:cNvGraphicFramePr>
          <p:nvPr/>
        </p:nvGraphicFramePr>
        <p:xfrm>
          <a:off x="609600" y="3886200"/>
          <a:ext cx="5307013" cy="415925"/>
        </p:xfrm>
        <a:graphic>
          <a:graphicData uri="http://schemas.openxmlformats.org/presentationml/2006/ole">
            <p:oleObj spid="_x0000_s1243143" name="Equation" r:id="rId7" imgW="2920680" imgH="228600" progId="Equation.3">
              <p:embed/>
            </p:oleObj>
          </a:graphicData>
        </a:graphic>
      </p:graphicFrame>
      <p:graphicFrame>
        <p:nvGraphicFramePr>
          <p:cNvPr id="1243144" name="Object 8"/>
          <p:cNvGraphicFramePr>
            <a:graphicFrameLocks noChangeAspect="1"/>
          </p:cNvGraphicFramePr>
          <p:nvPr/>
        </p:nvGraphicFramePr>
        <p:xfrm>
          <a:off x="5300663" y="1063625"/>
          <a:ext cx="2471737" cy="852488"/>
        </p:xfrm>
        <a:graphic>
          <a:graphicData uri="http://schemas.openxmlformats.org/presentationml/2006/ole">
            <p:oleObj spid="_x0000_s1243144" name="Equation" r:id="rId8" imgW="1358640" imgH="469800" progId="Equation.3">
              <p:embed/>
            </p:oleObj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3400" y="1752600"/>
            <a:ext cx="4419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cs typeface="+mj-cs"/>
              </a:rPr>
              <a:t>J</a:t>
            </a:r>
            <a:r>
              <a:rPr lang="en-US" sz="1200" dirty="0" smtClean="0">
                <a:latin typeface="+mn-lt"/>
                <a:cs typeface="+mj-cs"/>
              </a:rPr>
              <a:t>.P. </a:t>
            </a:r>
            <a:r>
              <a:rPr lang="en-US" sz="1200" dirty="0" err="1" smtClean="0">
                <a:latin typeface="+mn-lt"/>
                <a:cs typeface="+mj-cs"/>
              </a:rPr>
              <a:t>D’Incao</a:t>
            </a:r>
            <a:r>
              <a:rPr lang="en-US" sz="1200" dirty="0" smtClean="0">
                <a:latin typeface="+mn-lt"/>
                <a:cs typeface="+mj-cs"/>
              </a:rPr>
              <a:t>, H. </a:t>
            </a:r>
            <a:r>
              <a:rPr lang="en-US" sz="1200" dirty="0" err="1" smtClean="0">
                <a:latin typeface="+mn-lt"/>
                <a:cs typeface="+mj-cs"/>
              </a:rPr>
              <a:t>Suno</a:t>
            </a:r>
            <a:r>
              <a:rPr lang="en-US" sz="1200" dirty="0" smtClean="0">
                <a:latin typeface="+mn-lt"/>
                <a:cs typeface="+mj-cs"/>
              </a:rPr>
              <a:t>, and B. D. </a:t>
            </a:r>
            <a:r>
              <a:rPr lang="en-US" sz="1200" dirty="0" err="1" smtClean="0">
                <a:latin typeface="+mn-lt"/>
                <a:cs typeface="+mj-cs"/>
              </a:rPr>
              <a:t>Esry</a:t>
            </a:r>
            <a:r>
              <a:rPr lang="en-US" sz="1200" dirty="0" smtClean="0">
                <a:latin typeface="+mn-lt"/>
                <a:cs typeface="+mj-cs"/>
              </a:rPr>
              <a:t>, PRL </a:t>
            </a:r>
            <a:r>
              <a:rPr lang="en-US" sz="1200" b="1" dirty="0" smtClean="0">
                <a:latin typeface="+mn-lt"/>
                <a:cs typeface="+mj-cs"/>
              </a:rPr>
              <a:t>93</a:t>
            </a:r>
            <a:r>
              <a:rPr lang="en-US" sz="1200" dirty="0" smtClean="0">
                <a:latin typeface="+mn-lt"/>
                <a:cs typeface="+mj-cs"/>
              </a:rPr>
              <a:t>, 123201 (2004).</a:t>
            </a:r>
            <a:endParaRPr lang="en-US" sz="1200" dirty="0">
              <a:latin typeface="+mn-lt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373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Refined analysis</a:t>
            </a:r>
            <a:r>
              <a:rPr lang="en-US" dirty="0" smtClean="0">
                <a:latin typeface="+mn-lt"/>
              </a:rPr>
              <a:t>: 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48" y="4495800"/>
            <a:ext cx="810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w Cen MT" pitchFamily="34" charset="0"/>
              </a:rPr>
              <a:t>Note</a:t>
            </a:r>
            <a:r>
              <a:rPr lang="en-US" dirty="0" smtClean="0">
                <a:latin typeface="Tw Cen MT" pitchFamily="34" charset="0"/>
              </a:rPr>
              <a:t>: L</a:t>
            </a:r>
            <a:r>
              <a:rPr lang="en-US" baseline="-25000" dirty="0" smtClean="0">
                <a:latin typeface="Tw Cen MT" pitchFamily="34" charset="0"/>
              </a:rPr>
              <a:t>3</a:t>
            </a:r>
            <a:r>
              <a:rPr lang="en-US" dirty="0" smtClean="0">
                <a:latin typeface="Tw Cen MT" pitchFamily="34" charset="0"/>
              </a:rPr>
              <a:t>T</a:t>
            </a:r>
            <a:r>
              <a:rPr lang="en-US" baseline="30000" dirty="0" smtClean="0">
                <a:latin typeface="Tw Cen MT" pitchFamily="34" charset="0"/>
              </a:rPr>
              <a:t>2</a:t>
            </a:r>
            <a:r>
              <a:rPr lang="en-US" dirty="0" smtClean="0">
                <a:latin typeface="Tw Cen MT" pitchFamily="34" charset="0"/>
              </a:rPr>
              <a:t> is a </a:t>
            </a:r>
            <a:r>
              <a:rPr lang="en-US" i="1" dirty="0" smtClean="0">
                <a:latin typeface="Tw Cen MT" pitchFamily="34" charset="0"/>
              </a:rPr>
              <a:t>log-periodic</a:t>
            </a:r>
            <a:r>
              <a:rPr lang="en-US" dirty="0" smtClean="0">
                <a:latin typeface="Tw Cen MT" pitchFamily="34" charset="0"/>
              </a:rPr>
              <a:t> function of T (with a contrast of ~3% for identical </a:t>
            </a:r>
            <a:r>
              <a:rPr lang="en-US" dirty="0" smtClean="0">
                <a:latin typeface="Tw Cen MT" pitchFamily="34" charset="0"/>
              </a:rPr>
              <a:t>bosons</a:t>
            </a:r>
            <a:r>
              <a:rPr lang="en-US" dirty="0" smtClean="0">
                <a:latin typeface="Tw Cen MT" pitchFamily="34" charset="0"/>
              </a:rPr>
              <a:t>). </a:t>
            </a:r>
          </a:p>
          <a:p>
            <a:r>
              <a:rPr lang="en-US" dirty="0" smtClean="0">
                <a:latin typeface="Tw Cen MT" pitchFamily="34" charset="0"/>
              </a:rPr>
              <a:t>         It is also a function of </a:t>
            </a:r>
            <a:r>
              <a:rPr lang="en-US" i="1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Tw Cen MT" pitchFamily="34" charset="0"/>
              </a:rPr>
              <a:t>.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514600"/>
            <a:ext cx="7215238" cy="16764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Prelude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Ultracold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collision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And </a:t>
            </a: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Feshbach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resonances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 at </a:t>
            </a:r>
            <a:r>
              <a:rPr lang="en-US" dirty="0" err="1" smtClean="0"/>
              <a:t>unitarity</a:t>
            </a:r>
            <a:endParaRPr lang="en-US" dirty="0"/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51" y="1600200"/>
            <a:ext cx="566264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91101" y="4964112"/>
            <a:ext cx="75584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+mn-lt"/>
                <a:cs typeface="+mj-cs"/>
              </a:rPr>
              <a:t>Best linear fit:</a:t>
            </a:r>
            <a:r>
              <a:rPr lang="en-US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                                                              </a:t>
            </a:r>
            <a:r>
              <a:rPr lang="en-US" dirty="0" smtClean="0">
                <a:latin typeface="+mn-lt"/>
                <a:cs typeface="+mj-cs"/>
              </a:rPr>
              <a:t>(</a:t>
            </a:r>
            <a:r>
              <a:rPr lang="en-US" dirty="0" err="1" smtClean="0">
                <a:latin typeface="Symbol" pitchFamily="18" charset="2"/>
                <a:cs typeface="+mj-cs"/>
              </a:rPr>
              <a:t>m</a:t>
            </a:r>
            <a:r>
              <a:rPr lang="en-US" dirty="0" err="1" smtClean="0">
                <a:latin typeface="+mn-lt"/>
                <a:cs typeface="+mj-cs"/>
              </a:rPr>
              <a:t>K</a:t>
            </a:r>
            <a:r>
              <a:rPr lang="en-US" dirty="0" smtClean="0">
                <a:latin typeface="+mn-lt"/>
                <a:cs typeface="+mj-cs"/>
              </a:rPr>
              <a:t>)</a:t>
            </a:r>
            <a:r>
              <a:rPr lang="en-US" baseline="30000" dirty="0" smtClean="0">
                <a:latin typeface="+mn-lt"/>
                <a:cs typeface="+mj-cs"/>
              </a:rPr>
              <a:t>2 </a:t>
            </a:r>
            <a:r>
              <a:rPr lang="en-US" dirty="0" smtClean="0">
                <a:latin typeface="+mn-lt"/>
                <a:cs typeface="+mj-cs"/>
              </a:rPr>
              <a:t>cm</a:t>
            </a:r>
            <a:r>
              <a:rPr lang="en-US" baseline="30000" dirty="0" smtClean="0">
                <a:latin typeface="+mn-lt"/>
                <a:cs typeface="+mj-cs"/>
              </a:rPr>
              <a:t>6 </a:t>
            </a:r>
            <a:r>
              <a:rPr lang="en-US" dirty="0" smtClean="0">
                <a:latin typeface="+mn-lt"/>
                <a:cs typeface="+mj-cs"/>
              </a:rPr>
              <a:t>s</a:t>
            </a:r>
            <a:r>
              <a:rPr lang="en-US" baseline="30000" dirty="0" smtClean="0">
                <a:latin typeface="+mn-lt"/>
                <a:cs typeface="+mj-cs"/>
              </a:rPr>
              <a:t>-1</a:t>
            </a:r>
            <a:r>
              <a:rPr lang="en-US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     </a:t>
            </a:r>
          </a:p>
          <a:p>
            <a:endParaRPr lang="en-US" sz="1400" dirty="0" smtClean="0">
              <a:latin typeface="+mn-lt"/>
              <a:cs typeface="+mj-cs"/>
            </a:endParaRPr>
          </a:p>
          <a:p>
            <a:endParaRPr lang="en-US" sz="1400" dirty="0">
              <a:latin typeface="+mn-lt"/>
              <a:cs typeface="+mj-c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+mn-lt"/>
                <a:cs typeface="+mj-cs"/>
              </a:rPr>
              <a:t>Theory (no adjustable parameters):</a:t>
            </a:r>
            <a:r>
              <a:rPr lang="en-US" dirty="0" smtClean="0">
                <a:latin typeface="+mn-lt"/>
                <a:cs typeface="+mj-cs"/>
              </a:rPr>
              <a:t>                                   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)</a:t>
            </a:r>
            <a:r>
              <a:rPr lang="en-US" baseline="30000" dirty="0" smtClean="0">
                <a:latin typeface="+mn-lt"/>
              </a:rPr>
              <a:t>2 </a:t>
            </a:r>
            <a:r>
              <a:rPr lang="en-US" dirty="0" smtClean="0">
                <a:latin typeface="+mn-lt"/>
              </a:rPr>
              <a:t>cm</a:t>
            </a:r>
            <a:r>
              <a:rPr lang="en-US" baseline="30000" dirty="0" smtClean="0">
                <a:latin typeface="+mn-lt"/>
              </a:rPr>
              <a:t>6 </a:t>
            </a:r>
            <a:r>
              <a:rPr lang="en-US" dirty="0" smtClean="0">
                <a:latin typeface="+mn-lt"/>
              </a:rPr>
              <a:t>s</a:t>
            </a:r>
            <a:r>
              <a:rPr lang="en-US" baseline="30000" dirty="0" smtClean="0">
                <a:latin typeface="+mn-lt"/>
              </a:rPr>
              <a:t>-1</a:t>
            </a:r>
            <a:r>
              <a:rPr lang="en-US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     </a:t>
            </a: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/>
        </p:nvGraphicFramePr>
        <p:xfrm>
          <a:off x="2286000" y="4964112"/>
          <a:ext cx="2908300" cy="463550"/>
        </p:xfrm>
        <a:graphic>
          <a:graphicData uri="http://schemas.openxmlformats.org/presentationml/2006/ole">
            <p:oleObj spid="_x0000_s1242114" name="Equation" r:id="rId4" imgW="1600200" imgH="253800" progId="Equation.3">
              <p:embed/>
            </p:oleObj>
          </a:graphicData>
        </a:graphic>
      </p:graphicFrame>
      <p:graphicFrame>
        <p:nvGraphicFramePr>
          <p:cNvPr id="648196" name="Object 4"/>
          <p:cNvGraphicFramePr>
            <a:graphicFrameLocks noChangeAspect="1"/>
          </p:cNvGraphicFramePr>
          <p:nvPr/>
        </p:nvGraphicFramePr>
        <p:xfrm>
          <a:off x="4602163" y="5656262"/>
          <a:ext cx="1798637" cy="439738"/>
        </p:xfrm>
        <a:graphic>
          <a:graphicData uri="http://schemas.openxmlformats.org/presentationml/2006/ole">
            <p:oleObj spid="_x0000_s1242115" name="Equation" r:id="rId5" imgW="990360" imgH="241200" progId="Equation.3">
              <p:embed/>
            </p:oleObj>
          </a:graphicData>
        </a:graphic>
      </p:graphicFrame>
      <p:graphicFrame>
        <p:nvGraphicFramePr>
          <p:cNvPr id="648197" name="Object 5"/>
          <p:cNvGraphicFramePr>
            <a:graphicFrameLocks noChangeAspect="1"/>
          </p:cNvGraphicFramePr>
          <p:nvPr/>
        </p:nvGraphicFramePr>
        <p:xfrm>
          <a:off x="6013450" y="2438400"/>
          <a:ext cx="2749550" cy="830262"/>
        </p:xfrm>
        <a:graphic>
          <a:graphicData uri="http://schemas.openxmlformats.org/presentationml/2006/ole">
            <p:oleObj spid="_x0000_s1242116" name="Equation" r:id="rId6" imgW="1511280" imgH="457200" progId="Equation.3">
              <p:embed/>
            </p:oleObj>
          </a:graphicData>
        </a:graphic>
      </p:graphicFrame>
      <p:graphicFrame>
        <p:nvGraphicFramePr>
          <p:cNvPr id="648198" name="Object 6"/>
          <p:cNvGraphicFramePr>
            <a:graphicFrameLocks noChangeAspect="1"/>
          </p:cNvGraphicFramePr>
          <p:nvPr/>
        </p:nvGraphicFramePr>
        <p:xfrm>
          <a:off x="6975475" y="3810000"/>
          <a:ext cx="969963" cy="371475"/>
        </p:xfrm>
        <a:graphic>
          <a:graphicData uri="http://schemas.openxmlformats.org/presentationml/2006/ole">
            <p:oleObj spid="_x0000_s1242117" name="Equation" r:id="rId7" imgW="533160" imgH="203040" progId="Equation.3">
              <p:embed/>
            </p:oleObj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315107" y="6248400"/>
            <a:ext cx="6228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+mj-cs"/>
              </a:rPr>
              <a:t>B.S. </a:t>
            </a:r>
            <a:r>
              <a:rPr lang="en-US" sz="1200" dirty="0" err="1" smtClean="0">
                <a:latin typeface="+mn-lt"/>
                <a:cs typeface="+mj-cs"/>
              </a:rPr>
              <a:t>Rem</a:t>
            </a:r>
            <a:r>
              <a:rPr lang="en-US" sz="1200" dirty="0" smtClean="0">
                <a:latin typeface="+mn-lt"/>
                <a:cs typeface="+mj-cs"/>
              </a:rPr>
              <a:t>, A.T. Grier, I. Ferrier-</a:t>
            </a:r>
            <a:r>
              <a:rPr lang="en-US" sz="1200" dirty="0" err="1" smtClean="0">
                <a:latin typeface="+mn-lt"/>
                <a:cs typeface="+mj-cs"/>
              </a:rPr>
              <a:t>Barbut</a:t>
            </a:r>
            <a:r>
              <a:rPr lang="en-US" sz="1200" dirty="0" smtClean="0">
                <a:latin typeface="+mn-lt"/>
                <a:cs typeface="+mj-cs"/>
              </a:rPr>
              <a:t>, U. </a:t>
            </a:r>
            <a:r>
              <a:rPr lang="en-US" sz="1200" dirty="0" err="1" smtClean="0">
                <a:latin typeface="+mn-lt"/>
                <a:cs typeface="+mj-cs"/>
              </a:rPr>
              <a:t>Eismann</a:t>
            </a:r>
            <a:r>
              <a:rPr lang="en-US" sz="1200" dirty="0" smtClean="0">
                <a:latin typeface="+mn-lt"/>
                <a:cs typeface="+mj-cs"/>
              </a:rPr>
              <a:t>, T. </a:t>
            </a:r>
            <a:r>
              <a:rPr lang="en-US" sz="1200" dirty="0" err="1" smtClean="0">
                <a:latin typeface="+mn-lt"/>
                <a:cs typeface="+mj-cs"/>
              </a:rPr>
              <a:t>Langen</a:t>
            </a:r>
            <a:r>
              <a:rPr lang="en-US" sz="1200" dirty="0" smtClean="0">
                <a:latin typeface="+mn-lt"/>
                <a:cs typeface="+mj-cs"/>
              </a:rPr>
              <a:t>, N. </a:t>
            </a:r>
            <a:r>
              <a:rPr lang="en-US" sz="1200" dirty="0" err="1" smtClean="0">
                <a:latin typeface="+mn-lt"/>
                <a:cs typeface="+mj-cs"/>
              </a:rPr>
              <a:t>Navon</a:t>
            </a:r>
            <a:r>
              <a:rPr lang="en-US" sz="1200" dirty="0" smtClean="0">
                <a:latin typeface="+mn-lt"/>
                <a:cs typeface="+mj-cs"/>
              </a:rPr>
              <a:t>, L. </a:t>
            </a:r>
            <a:r>
              <a:rPr lang="en-US" sz="1200" dirty="0" err="1" smtClean="0">
                <a:latin typeface="+mn-lt"/>
                <a:cs typeface="+mj-cs"/>
              </a:rPr>
              <a:t>Khaykovich</a:t>
            </a:r>
            <a:r>
              <a:rPr lang="en-US" sz="1200" dirty="0" smtClean="0">
                <a:latin typeface="+mn-lt"/>
                <a:cs typeface="+mj-cs"/>
              </a:rPr>
              <a:t>, </a:t>
            </a:r>
          </a:p>
          <a:p>
            <a:pPr algn="ctr"/>
            <a:r>
              <a:rPr lang="en-US" sz="1200" dirty="0" smtClean="0">
                <a:latin typeface="+mn-lt"/>
                <a:cs typeface="+mj-cs"/>
              </a:rPr>
              <a:t>F. Werner,  D. S. </a:t>
            </a:r>
            <a:r>
              <a:rPr lang="en-US" sz="1200" dirty="0" err="1" smtClean="0">
                <a:latin typeface="+mn-lt"/>
                <a:cs typeface="+mj-cs"/>
              </a:rPr>
              <a:t>Petrov</a:t>
            </a:r>
            <a:r>
              <a:rPr lang="en-US" sz="1200" dirty="0" smtClean="0">
                <a:latin typeface="+mn-lt"/>
                <a:cs typeface="+mj-cs"/>
              </a:rPr>
              <a:t>, F. Chevy, and C. Salomon, PRL </a:t>
            </a:r>
            <a:r>
              <a:rPr lang="en-US" sz="1200" b="1" dirty="0" smtClean="0">
                <a:latin typeface="+mn-lt"/>
                <a:cs typeface="+mj-cs"/>
              </a:rPr>
              <a:t>110</a:t>
            </a:r>
            <a:r>
              <a:rPr lang="en-US" sz="1200" dirty="0" smtClean="0">
                <a:latin typeface="+mn-lt"/>
                <a:cs typeface="+mj-cs"/>
              </a:rPr>
              <a:t>, 163202  </a:t>
            </a:r>
            <a:r>
              <a:rPr lang="en-US" sz="1200" dirty="0" smtClean="0">
                <a:latin typeface="+mn-lt"/>
                <a:cs typeface="+mj-cs"/>
              </a:rPr>
              <a:t>(2013</a:t>
            </a:r>
            <a:r>
              <a:rPr lang="en-US" sz="1200" dirty="0" smtClean="0">
                <a:latin typeface="+mn-lt"/>
                <a:cs typeface="+mj-cs"/>
              </a:rPr>
              <a:t>).</a:t>
            </a:r>
            <a:endParaRPr lang="en-US" sz="1200" dirty="0">
              <a:latin typeface="+mn-lt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latin typeface="+mn-lt"/>
              </a:rPr>
              <a:t>7</a:t>
            </a:r>
            <a:r>
              <a:rPr lang="en-US" sz="2400" dirty="0" smtClean="0">
                <a:latin typeface="+mn-lt"/>
              </a:rPr>
              <a:t>Li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 at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17859" y="6400800"/>
            <a:ext cx="6959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R. J.</a:t>
            </a:r>
            <a:r>
              <a:rPr lang="en-US" sz="1400" dirty="0" smtClean="0">
                <a:latin typeface="+mn-lt"/>
                <a:cs typeface="+mj-cs"/>
              </a:rPr>
              <a:t> Fletcher, A. L. Gaunt, N. </a:t>
            </a:r>
            <a:r>
              <a:rPr lang="en-US" sz="1400" dirty="0" err="1" smtClean="0">
                <a:latin typeface="+mn-lt"/>
                <a:cs typeface="+mj-cs"/>
              </a:rPr>
              <a:t>Navon</a:t>
            </a:r>
            <a:r>
              <a:rPr lang="en-US" sz="1400" dirty="0" smtClean="0">
                <a:latin typeface="+mn-lt"/>
                <a:cs typeface="+mj-cs"/>
              </a:rPr>
              <a:t>, R. P. Smith, and Z. </a:t>
            </a:r>
            <a:r>
              <a:rPr lang="en-US" sz="1400" dirty="0" err="1" smtClean="0">
                <a:latin typeface="+mn-lt"/>
                <a:cs typeface="+mj-cs"/>
              </a:rPr>
              <a:t>Hadzibabic</a:t>
            </a:r>
            <a:r>
              <a:rPr lang="en-US" sz="1400" dirty="0" smtClean="0">
                <a:latin typeface="+mn-lt"/>
                <a:cs typeface="+mj-cs"/>
              </a:rPr>
              <a:t>, arXiv:1307.3193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91101" y="4870450"/>
            <a:ext cx="5899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+mn-lt"/>
                <a:cs typeface="+mj-cs"/>
              </a:rPr>
              <a:t>Best linear fit:</a:t>
            </a:r>
            <a:r>
              <a:rPr lang="en-US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                                                </a:t>
            </a:r>
            <a:r>
              <a:rPr lang="en-US" sz="1400" dirty="0" smtClean="0">
                <a:latin typeface="+mn-lt"/>
                <a:cs typeface="+mj-cs"/>
              </a:rPr>
              <a:t> </a:t>
            </a:r>
            <a:r>
              <a:rPr lang="en-US" dirty="0" smtClean="0">
                <a:latin typeface="+mn-lt"/>
                <a:cs typeface="+mj-cs"/>
              </a:rPr>
              <a:t>(</a:t>
            </a:r>
            <a:r>
              <a:rPr lang="en-US" dirty="0" err="1" smtClean="0">
                <a:latin typeface="Symbol" pitchFamily="18" charset="2"/>
                <a:cs typeface="+mj-cs"/>
              </a:rPr>
              <a:t>m</a:t>
            </a:r>
            <a:r>
              <a:rPr lang="en-US" dirty="0" err="1" smtClean="0">
                <a:latin typeface="+mn-lt"/>
                <a:cs typeface="+mj-cs"/>
              </a:rPr>
              <a:t>K</a:t>
            </a:r>
            <a:r>
              <a:rPr lang="en-US" dirty="0" smtClean="0">
                <a:latin typeface="+mn-lt"/>
                <a:cs typeface="+mj-cs"/>
              </a:rPr>
              <a:t>)</a:t>
            </a:r>
            <a:r>
              <a:rPr lang="en-US" baseline="30000" dirty="0" smtClean="0">
                <a:latin typeface="+mn-lt"/>
                <a:cs typeface="+mj-cs"/>
              </a:rPr>
              <a:t>2 </a:t>
            </a:r>
            <a:r>
              <a:rPr lang="en-US" dirty="0" smtClean="0">
                <a:latin typeface="+mn-lt"/>
                <a:cs typeface="+mj-cs"/>
              </a:rPr>
              <a:t>cm</a:t>
            </a:r>
            <a:r>
              <a:rPr lang="en-US" baseline="30000" dirty="0" smtClean="0">
                <a:latin typeface="+mn-lt"/>
                <a:cs typeface="+mj-cs"/>
              </a:rPr>
              <a:t>6 </a:t>
            </a:r>
            <a:r>
              <a:rPr lang="en-US" dirty="0" smtClean="0">
                <a:latin typeface="+mn-lt"/>
                <a:cs typeface="+mj-cs"/>
              </a:rPr>
              <a:t>s</a:t>
            </a:r>
            <a:r>
              <a:rPr lang="en-US" baseline="30000" dirty="0" smtClean="0">
                <a:latin typeface="+mn-lt"/>
                <a:cs typeface="+mj-cs"/>
              </a:rPr>
              <a:t>-1</a:t>
            </a:r>
            <a:r>
              <a:rPr lang="en-US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     </a:t>
            </a:r>
            <a:r>
              <a:rPr lang="en-US" sz="1400" dirty="0" smtClean="0">
                <a:latin typeface="+mn-lt"/>
                <a:cs typeface="+mj-cs"/>
              </a:rPr>
              <a:t>     </a:t>
            </a:r>
            <a:endParaRPr lang="en-US" sz="1400" dirty="0" smtClean="0">
              <a:latin typeface="+mn-lt"/>
              <a:cs typeface="+mj-cs"/>
            </a:endParaRP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/>
        </p:nvGraphicFramePr>
        <p:xfrm>
          <a:off x="2667000" y="4876800"/>
          <a:ext cx="1685925" cy="441325"/>
        </p:xfrm>
        <a:graphic>
          <a:graphicData uri="http://schemas.openxmlformats.org/presentationml/2006/ole">
            <p:oleObj spid="_x0000_s1241090" name="Equation" r:id="rId3" imgW="927000" imgH="241200" progId="Equation.3">
              <p:embed/>
            </p:oleObj>
          </a:graphicData>
        </a:graphic>
      </p:graphicFrame>
      <p:graphicFrame>
        <p:nvGraphicFramePr>
          <p:cNvPr id="648198" name="Object 6"/>
          <p:cNvGraphicFramePr>
            <a:graphicFrameLocks noChangeAspect="1"/>
          </p:cNvGraphicFramePr>
          <p:nvPr/>
        </p:nvGraphicFramePr>
        <p:xfrm>
          <a:off x="6672263" y="3188732"/>
          <a:ext cx="1728787" cy="371475"/>
        </p:xfrm>
        <a:graphic>
          <a:graphicData uri="http://schemas.openxmlformats.org/presentationml/2006/ole">
            <p:oleObj spid="_x0000_s1241093" name="Equation" r:id="rId4" imgW="95220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latin typeface="+mn-lt"/>
              </a:rPr>
              <a:t>39</a:t>
            </a:r>
            <a:r>
              <a:rPr lang="en-US" sz="2400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1241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81125"/>
            <a:ext cx="4476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14401" y="5498068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w Cen MT" pitchFamily="34" charset="0"/>
              </a:rPr>
              <a:t>RESULT</a:t>
            </a:r>
            <a:r>
              <a:rPr lang="en-US" dirty="0" smtClean="0">
                <a:latin typeface="Tw Cen MT" pitchFamily="34" charset="0"/>
              </a:rPr>
              <a:t>:  </a:t>
            </a:r>
            <a:r>
              <a:rPr lang="en-US" baseline="30000" dirty="0" smtClean="0">
                <a:latin typeface="Tw Cen MT" pitchFamily="34" charset="0"/>
              </a:rPr>
              <a:t>39</a:t>
            </a:r>
            <a:r>
              <a:rPr lang="en-US" dirty="0" smtClean="0">
                <a:latin typeface="Tw Cen MT" pitchFamily="34" charset="0"/>
              </a:rPr>
              <a:t>K is more stable at </a:t>
            </a:r>
            <a:r>
              <a:rPr lang="en-US" dirty="0" err="1" smtClean="0">
                <a:latin typeface="Tw Cen MT" pitchFamily="34" charset="0"/>
              </a:rPr>
              <a:t>unitarity</a:t>
            </a:r>
            <a:r>
              <a:rPr lang="en-US" dirty="0" smtClean="0">
                <a:latin typeface="Tw Cen MT" pitchFamily="34" charset="0"/>
              </a:rPr>
              <a:t> than </a:t>
            </a:r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 because of smaller </a:t>
            </a:r>
            <a:r>
              <a:rPr lang="en-US" i="1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Tw Cen MT" pitchFamily="34" charset="0"/>
              </a:rPr>
              <a:t> </a:t>
            </a:r>
          </a:p>
          <a:p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            </a:t>
            </a:r>
            <a:r>
              <a:rPr lang="en-US" dirty="0" smtClean="0">
                <a:latin typeface="Tw Cen MT" pitchFamily="34" charset="0"/>
              </a:rPr>
              <a:t>(longer lifetime of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trimers</a:t>
            </a:r>
            <a:r>
              <a:rPr lang="en-US" dirty="0" smtClean="0">
                <a:latin typeface="Tw Cen MT" pitchFamily="34" charset="0"/>
              </a:rPr>
              <a:t> help to stabilize the unitary gas).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Extracted value: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000" dirty="0" smtClean="0"/>
              <a:t>A number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features is observed by a number of experimental techniques in a number of atomic species and the three-body parameter is determined (turned out to be universal for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Waals (short range) potential). </a:t>
            </a:r>
          </a:p>
          <a:p>
            <a:r>
              <a:rPr lang="en-US" sz="2000" dirty="0" smtClean="0"/>
              <a:t>Recombination rate measurement is a strong tool in study of the universal bound states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RF spectroscopy allows continuous probing of the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energy levels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Atom-</a:t>
            </a:r>
            <a:r>
              <a:rPr lang="en-US" sz="2000" dirty="0" err="1" smtClean="0"/>
              <a:t>dimer</a:t>
            </a:r>
            <a:r>
              <a:rPr lang="en-US" sz="2000" dirty="0" smtClean="0"/>
              <a:t> resonance position is an open question in some atomic </a:t>
            </a:r>
            <a:r>
              <a:rPr lang="en-US" sz="2000" dirty="0" smtClean="0"/>
              <a:t>species.</a:t>
            </a:r>
            <a:endParaRPr lang="en-US" sz="2000" dirty="0" smtClean="0"/>
          </a:p>
          <a:p>
            <a:r>
              <a:rPr lang="en-US" sz="2000" dirty="0" err="1" smtClean="0"/>
              <a:t>Efimov</a:t>
            </a:r>
            <a:r>
              <a:rPr lang="en-US" sz="2000" dirty="0" smtClean="0"/>
              <a:t> physics and narrow </a:t>
            </a:r>
            <a:r>
              <a:rPr lang="en-US" sz="2000" dirty="0" err="1" smtClean="0"/>
              <a:t>Feshbach</a:t>
            </a:r>
            <a:r>
              <a:rPr lang="en-US" sz="2000" dirty="0" smtClean="0"/>
              <a:t> resonances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From few-body to many-body: study of unitary Bose gases.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err="1" smtClean="0"/>
              <a:t>Ultracold</a:t>
            </a:r>
            <a:r>
              <a:rPr lang="en-US" dirty="0" smtClean="0"/>
              <a:t> collisions: the scattering length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8494" y="1219200"/>
            <a:ext cx="339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At low temperatures the scattering </a:t>
            </a:r>
          </a:p>
          <a:p>
            <a:r>
              <a:rPr lang="en-US" dirty="0" smtClean="0">
                <a:latin typeface="Tw Cen MT" pitchFamily="34" charset="0"/>
              </a:rPr>
              <a:t>is completely s-wave dominated.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2020888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7"/>
          <p:cNvSpPr>
            <a:spLocks noChangeArrowheads="1"/>
          </p:cNvSpPr>
          <p:nvPr/>
        </p:nvSpPr>
        <p:spPr bwMode="auto">
          <a:xfrm>
            <a:off x="3316288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Arrow Connector 23"/>
          <p:cNvCxnSpPr>
            <a:stCxn id="19" idx="6"/>
          </p:cNvCxnSpPr>
          <p:nvPr/>
        </p:nvCxnSpPr>
        <p:spPr>
          <a:xfrm>
            <a:off x="2173288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</p:cNvCxnSpPr>
          <p:nvPr/>
        </p:nvCxnSpPr>
        <p:spPr>
          <a:xfrm rot="10800000">
            <a:off x="2782888" y="1447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1992868"/>
            <a:ext cx="45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Collisional</a:t>
            </a:r>
            <a:r>
              <a:rPr lang="en-US" dirty="0" smtClean="0">
                <a:latin typeface="Tw Cen MT" pitchFamily="34" charset="0"/>
              </a:rPr>
              <a:t> cross-section for two identical bosons: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667655" name="Object 7"/>
          <p:cNvGraphicFramePr>
            <a:graphicFrameLocks noChangeAspect="1"/>
          </p:cNvGraphicFramePr>
          <p:nvPr/>
        </p:nvGraphicFramePr>
        <p:xfrm>
          <a:off x="5257800" y="1981200"/>
          <a:ext cx="1030288" cy="357187"/>
        </p:xfrm>
        <a:graphic>
          <a:graphicData uri="http://schemas.openxmlformats.org/presentationml/2006/ole">
            <p:oleObj spid="_x0000_s667655" name="Equation" r:id="rId3" imgW="583920" imgH="20304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59288" y="2438400"/>
            <a:ext cx="310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w Cen MT" pitchFamily="34" charset="0"/>
              </a:rPr>
              <a:t>is the s-wave scattering length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000" y="2813050"/>
            <a:ext cx="8458200" cy="4016375"/>
            <a:chOff x="381000" y="2813050"/>
            <a:chExt cx="8458200" cy="4016375"/>
          </a:xfrm>
        </p:grpSpPr>
        <p:graphicFrame>
          <p:nvGraphicFramePr>
            <p:cNvPr id="247809" name="Object 1"/>
            <p:cNvGraphicFramePr>
              <a:graphicFrameLocks noChangeAspect="1"/>
            </p:cNvGraphicFramePr>
            <p:nvPr/>
          </p:nvGraphicFramePr>
          <p:xfrm>
            <a:off x="1208429" y="2813050"/>
            <a:ext cx="3508375" cy="2901950"/>
          </p:xfrm>
          <a:graphic>
            <a:graphicData uri="http://schemas.openxmlformats.org/presentationml/2006/ole">
              <p:oleObj spid="_x0000_s667650" name="Graph" r:id="rId4" imgW="3507840" imgH="2901600" progId="Origin50.Graph">
                <p:embed/>
              </p:oleObj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2049804" y="410845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49804" y="4030662"/>
              <a:ext cx="2286000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50204" y="3200400"/>
              <a:ext cx="3588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w Cen MT" pitchFamily="34" charset="0"/>
                </a:rPr>
                <a:t>s-wave scattering length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dirty="0" smtClean="0">
                  <a:latin typeface="Tw Cen MT" pitchFamily="34" charset="0"/>
                </a:rPr>
                <a:t>is determined by the last bound state</a:t>
              </a:r>
              <a:endParaRPr lang="en-US" dirty="0">
                <a:latin typeface="Tw Cen MT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173504" y="4222750"/>
              <a:ext cx="990600" cy="7620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804" y="5029200"/>
              <a:ext cx="1237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w Cen MT" pitchFamily="34" charset="0"/>
                </a:rPr>
                <a:t>Last bound </a:t>
              </a:r>
            </a:p>
            <a:p>
              <a:pPr algn="ctr"/>
              <a:r>
                <a:rPr lang="en-US" dirty="0" smtClean="0">
                  <a:latin typeface="Tw Cen MT" pitchFamily="34" charset="0"/>
                </a:rPr>
                <a:t>level.</a:t>
              </a:r>
              <a:endParaRPr lang="en-US" dirty="0">
                <a:latin typeface="Tw Cen MT" pitchFamily="34" charset="0"/>
              </a:endParaRPr>
            </a:p>
          </p:txBody>
        </p:sp>
        <p:sp>
          <p:nvSpPr>
            <p:cNvPr id="16" name="Oval 67"/>
            <p:cNvSpPr>
              <a:spLocks noChangeArrowheads="1"/>
            </p:cNvSpPr>
            <p:nvPr/>
          </p:nvSpPr>
          <p:spPr bwMode="auto">
            <a:xfrm>
              <a:off x="4183404" y="3810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 rot="10800000">
              <a:off x="3802404" y="3886200"/>
              <a:ext cx="3810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393204" y="3886200"/>
            <a:ext cx="806116" cy="425450"/>
          </p:xfrm>
          <a:graphic>
            <a:graphicData uri="http://schemas.openxmlformats.org/presentationml/2006/ole">
              <p:oleObj spid="_x0000_s667651" name="Equation" r:id="rId5" imgW="457200" imgH="241200" progId="Equation.3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181600" y="457200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Tw Cen MT" pitchFamily="34" charset="0"/>
                </a:rPr>
                <a:t>7</a:t>
              </a:r>
              <a:r>
                <a:rPr lang="en-US" dirty="0" smtClean="0">
                  <a:latin typeface="Tw Cen MT" pitchFamily="34" charset="0"/>
                </a:rPr>
                <a:t>Li : </a:t>
              </a:r>
              <a:endParaRPr lang="en-US" dirty="0">
                <a:latin typeface="Tw Cen MT" pitchFamily="34" charset="0"/>
              </a:endParaRPr>
            </a:p>
          </p:txBody>
        </p:sp>
        <p:graphicFrame>
          <p:nvGraphicFramePr>
            <p:cNvPr id="247811" name="Object 3"/>
            <p:cNvGraphicFramePr>
              <a:graphicFrameLocks noChangeAspect="1"/>
            </p:cNvGraphicFramePr>
            <p:nvPr/>
          </p:nvGraphicFramePr>
          <p:xfrm>
            <a:off x="6229350" y="4572000"/>
            <a:ext cx="1238250" cy="398859"/>
          </p:xfrm>
          <a:graphic>
            <a:graphicData uri="http://schemas.openxmlformats.org/presentationml/2006/ole">
              <p:oleObj spid="_x0000_s667652" name="Equation" r:id="rId6" imgW="749160" imgH="241200" progId="Equation.3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81000" y="6307693"/>
              <a:ext cx="6568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w Cen MT" pitchFamily="34" charset="0"/>
                </a:rPr>
                <a:t>Range of the typical </a:t>
              </a:r>
              <a:r>
                <a:rPr lang="en-US" dirty="0" err="1" smtClean="0">
                  <a:latin typeface="Tw Cen MT" pitchFamily="34" charset="0"/>
                </a:rPr>
                <a:t>interatomic</a:t>
              </a:r>
              <a:r>
                <a:rPr lang="en-US" dirty="0" smtClean="0">
                  <a:latin typeface="Tw Cen MT" pitchFamily="34" charset="0"/>
                </a:rPr>
                <a:t> potential – the van </a:t>
              </a:r>
              <a:r>
                <a:rPr lang="en-US" dirty="0" err="1" smtClean="0">
                  <a:latin typeface="Tw Cen MT" pitchFamily="34" charset="0"/>
                </a:rPr>
                <a:t>der</a:t>
              </a:r>
              <a:r>
                <a:rPr lang="en-US" dirty="0" smtClean="0">
                  <a:latin typeface="Tw Cen MT" pitchFamily="34" charset="0"/>
                </a:rPr>
                <a:t> Waals length</a:t>
              </a:r>
              <a:endParaRPr lang="en-US" dirty="0">
                <a:latin typeface="Tw Cen MT" pitchFamily="34" charset="0"/>
              </a:endParaRPr>
            </a:p>
          </p:txBody>
        </p:sp>
        <p:graphicFrame>
          <p:nvGraphicFramePr>
            <p:cNvPr id="667654" name="Object 2"/>
            <p:cNvGraphicFramePr>
              <a:graphicFrameLocks noChangeAspect="1"/>
            </p:cNvGraphicFramePr>
            <p:nvPr/>
          </p:nvGraphicFramePr>
          <p:xfrm>
            <a:off x="6902450" y="6172200"/>
            <a:ext cx="1936750" cy="657225"/>
          </p:xfrm>
          <a:graphic>
            <a:graphicData uri="http://schemas.openxmlformats.org/presentationml/2006/ole">
              <p:oleObj spid="_x0000_s667654" name="Equation" r:id="rId7" imgW="1384200" imgH="469800" progId="Equation.3">
                <p:embed/>
              </p:oleObj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181600" y="5715000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Tw Cen MT" pitchFamily="34" charset="0"/>
                </a:rPr>
                <a:t>133</a:t>
              </a:r>
              <a:r>
                <a:rPr lang="en-US" dirty="0" smtClean="0">
                  <a:latin typeface="Tw Cen MT" pitchFamily="34" charset="0"/>
                </a:rPr>
                <a:t>Cs : </a:t>
              </a:r>
              <a:endParaRPr lang="en-US" dirty="0">
                <a:latin typeface="Tw Cen MT" pitchFamily="34" charset="0"/>
              </a:endParaRPr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/>
          </p:nvGraphicFramePr>
          <p:xfrm>
            <a:off x="6248400" y="5715000"/>
            <a:ext cx="1371600" cy="400860"/>
          </p:xfrm>
          <a:graphic>
            <a:graphicData uri="http://schemas.openxmlformats.org/presentationml/2006/ole">
              <p:oleObj spid="_x0000_s667656" name="Equation" r:id="rId8" imgW="825480" imgH="241200" progId="Equation.3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181600" y="4953000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Tw Cen MT" pitchFamily="34" charset="0"/>
                </a:rPr>
                <a:t>39</a:t>
              </a:r>
              <a:r>
                <a:rPr lang="en-US" dirty="0" smtClean="0">
                  <a:latin typeface="Tw Cen MT" pitchFamily="34" charset="0"/>
                </a:rPr>
                <a:t>K : </a:t>
              </a:r>
              <a:endParaRPr lang="en-US" dirty="0">
                <a:latin typeface="Tw Cen MT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1600" y="5345668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Tw Cen MT" pitchFamily="34" charset="0"/>
                </a:rPr>
                <a:t>85</a:t>
              </a:r>
              <a:r>
                <a:rPr lang="en-US" dirty="0" smtClean="0">
                  <a:latin typeface="Tw Cen MT" pitchFamily="34" charset="0"/>
                </a:rPr>
                <a:t>Rb : </a:t>
              </a:r>
              <a:endParaRPr lang="en-US" dirty="0">
                <a:latin typeface="Tw Cen MT" pitchFamily="34" charset="0"/>
              </a:endParaRPr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6223000" y="4953000"/>
            <a:ext cx="1244600" cy="400905"/>
          </p:xfrm>
          <a:graphic>
            <a:graphicData uri="http://schemas.openxmlformats.org/presentationml/2006/ole">
              <p:oleObj spid="_x0000_s667657" name="Equation" r:id="rId9" imgW="749160" imgH="241200" progId="Equation.3">
                <p:embed/>
              </p:oleObj>
            </a:graphicData>
          </a:graphic>
        </p:graphicFrame>
        <p:graphicFrame>
          <p:nvGraphicFramePr>
            <p:cNvPr id="667658" name="Object 10"/>
            <p:cNvGraphicFramePr>
              <a:graphicFrameLocks noChangeAspect="1"/>
            </p:cNvGraphicFramePr>
            <p:nvPr/>
          </p:nvGraphicFramePr>
          <p:xfrm>
            <a:off x="6242050" y="5334000"/>
            <a:ext cx="1377950" cy="403156"/>
          </p:xfrm>
          <a:graphic>
            <a:graphicData uri="http://schemas.openxmlformats.org/presentationml/2006/ole">
              <p:oleObj spid="_x0000_s667658" name="Equation" r:id="rId10" imgW="82548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Feshbach</a:t>
            </a:r>
            <a:r>
              <a:rPr lang="en-US" dirty="0" smtClean="0"/>
              <a:t> resonance</a:t>
            </a:r>
            <a:endParaRPr lang="en-US" dirty="0"/>
          </a:p>
        </p:txBody>
      </p:sp>
      <p:graphicFrame>
        <p:nvGraphicFramePr>
          <p:cNvPr id="454658" name="Object 2"/>
          <p:cNvGraphicFramePr>
            <a:graphicFrameLocks noChangeAspect="1"/>
          </p:cNvGraphicFramePr>
          <p:nvPr/>
        </p:nvGraphicFramePr>
        <p:xfrm>
          <a:off x="811213" y="1447800"/>
          <a:ext cx="3608387" cy="2822575"/>
        </p:xfrm>
        <a:graphic>
          <a:graphicData uri="http://schemas.openxmlformats.org/presentationml/2006/ole">
            <p:oleObj spid="_x0000_s668674" name="Graph" r:id="rId3" imgW="3608640" imgH="2822400" progId="Origin50.Graph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676400" y="2659062"/>
            <a:ext cx="2286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38100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rot="10800000">
            <a:off x="3429000" y="2514600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038600"/>
            <a:ext cx="49445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4659" name="Object 3"/>
          <p:cNvGraphicFramePr>
            <a:graphicFrameLocks noChangeAspect="1"/>
          </p:cNvGraphicFramePr>
          <p:nvPr/>
        </p:nvGraphicFramePr>
        <p:xfrm>
          <a:off x="1295400" y="4648200"/>
          <a:ext cx="2362200" cy="944880"/>
        </p:xfrm>
        <a:graphic>
          <a:graphicData uri="http://schemas.openxmlformats.org/presentationml/2006/ole">
            <p:oleObj spid="_x0000_s668675" name="Equation" r:id="rId5" imgW="1206360" imgH="482400" progId="Equation.3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29200" y="3200400"/>
            <a:ext cx="3224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dirty="0" smtClean="0">
                <a:solidFill>
                  <a:schemeClr val="accent2"/>
                </a:solidFill>
                <a:latin typeface="Tw Cen MT" pitchFamily="34" charset="0"/>
              </a:rPr>
              <a:t>Open and </a:t>
            </a:r>
            <a:r>
              <a:rPr lang="fr-FR" dirty="0" err="1" smtClean="0">
                <a:solidFill>
                  <a:schemeClr val="accent2"/>
                </a:solidFill>
                <a:latin typeface="Tw Cen MT" pitchFamily="34" charset="0"/>
              </a:rPr>
              <a:t>closed</a:t>
            </a:r>
            <a:r>
              <a:rPr lang="fr-FR" dirty="0" smtClean="0">
                <a:solidFill>
                  <a:schemeClr val="accent2"/>
                </a:solidFill>
                <a:latin typeface="Tw Cen MT" pitchFamily="34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Tw Cen MT" pitchFamily="34" charset="0"/>
              </a:rPr>
              <a:t>channels</a:t>
            </a:r>
            <a:endParaRPr lang="fr-FR" dirty="0" smtClean="0">
              <a:solidFill>
                <a:schemeClr val="accent2"/>
              </a:solidFill>
              <a:latin typeface="Tw Cen MT" pitchFamily="34" charset="0"/>
            </a:endParaRPr>
          </a:p>
          <a:p>
            <a:pPr algn="l" rtl="0"/>
            <a:r>
              <a:rPr lang="fr-FR" dirty="0" smtClean="0">
                <a:solidFill>
                  <a:schemeClr val="accent2"/>
                </a:solidFill>
                <a:latin typeface="Tw Cen MT" pitchFamily="34" charset="0"/>
              </a:rPr>
              <a:t>have </a:t>
            </a:r>
            <a:r>
              <a:rPr lang="fr-FR" dirty="0" err="1" smtClean="0">
                <a:solidFill>
                  <a:schemeClr val="accent2"/>
                </a:solidFill>
                <a:latin typeface="Tw Cen MT" pitchFamily="34" charset="0"/>
              </a:rPr>
              <a:t>different</a:t>
            </a:r>
            <a:r>
              <a:rPr lang="fr-FR" dirty="0" smtClean="0">
                <a:solidFill>
                  <a:schemeClr val="accent2"/>
                </a:solidFill>
                <a:latin typeface="Tw Cen MT" pitchFamily="34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Tw Cen MT" pitchFamily="34" charset="0"/>
              </a:rPr>
              <a:t>magnetic</a:t>
            </a:r>
            <a:r>
              <a:rPr lang="fr-FR" dirty="0">
                <a:solidFill>
                  <a:schemeClr val="accent2"/>
                </a:solidFill>
                <a:latin typeface="Tw Cen MT" pitchFamily="34" charset="0"/>
              </a:rPr>
              <a:t> </a:t>
            </a:r>
            <a:r>
              <a:rPr lang="fr-FR" dirty="0" smtClean="0">
                <a:solidFill>
                  <a:schemeClr val="accent2"/>
                </a:solidFill>
                <a:latin typeface="Tw Cen MT" pitchFamily="34" charset="0"/>
              </a:rPr>
              <a:t>moments</a:t>
            </a:r>
            <a:endParaRPr lang="fr-FR" dirty="0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00600" y="1600200"/>
            <a:ext cx="3886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w Cen MT" pitchFamily="34" charset="0"/>
              </a:rPr>
              <a:t>Closed </a:t>
            </a:r>
            <a:r>
              <a:rPr lang="en-US" dirty="0" smtClean="0">
                <a:solidFill>
                  <a:srgbClr val="FF0000"/>
                </a:solidFill>
                <a:latin typeface="Tw Cen MT" pitchFamily="34" charset="0"/>
              </a:rPr>
              <a:t>channel:</a:t>
            </a:r>
            <a:r>
              <a:rPr lang="en-US" dirty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w Cen MT" pitchFamily="34" charset="0"/>
              </a:rPr>
              <a:t>bound </a:t>
            </a:r>
            <a:r>
              <a:rPr lang="en-US" i="1" dirty="0">
                <a:solidFill>
                  <a:srgbClr val="FF0000"/>
                </a:solidFill>
                <a:latin typeface="Tw Cen MT" pitchFamily="34" charset="0"/>
              </a:rPr>
              <a:t>state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00600" y="2209800"/>
            <a:ext cx="2895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Tw Cen MT" pitchFamily="34" charset="0"/>
              </a:rPr>
              <a:t>Open </a:t>
            </a:r>
            <a:r>
              <a:rPr lang="en-US" dirty="0" smtClean="0">
                <a:latin typeface="Tw Cen MT" pitchFamily="34" charset="0"/>
              </a:rPr>
              <a:t>channel:</a:t>
            </a:r>
            <a:r>
              <a:rPr lang="en-US" dirty="0">
                <a:latin typeface="Tw Cen MT" pitchFamily="34" charset="0"/>
              </a:rPr>
              <a:t> </a:t>
            </a:r>
            <a:r>
              <a:rPr lang="en-US" i="1" dirty="0" smtClean="0">
                <a:latin typeface="Tw Cen MT" pitchFamily="34" charset="0"/>
              </a:rPr>
              <a:t>free </a:t>
            </a:r>
            <a:r>
              <a:rPr lang="en-US" i="1" dirty="0">
                <a:latin typeface="Tw Cen MT" pitchFamily="34" charset="0"/>
              </a:rPr>
              <a:t>atoms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9313" y="1143000"/>
            <a:ext cx="435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Magnetic field tuning of the scattering length.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668676" name="Object 3"/>
          <p:cNvGraphicFramePr>
            <a:graphicFrameLocks noChangeAspect="1"/>
          </p:cNvGraphicFramePr>
          <p:nvPr/>
        </p:nvGraphicFramePr>
        <p:xfrm>
          <a:off x="5562600" y="6248400"/>
          <a:ext cx="1066800" cy="533400"/>
        </p:xfrm>
        <a:graphic>
          <a:graphicData uri="http://schemas.openxmlformats.org/presentationml/2006/ole">
            <p:oleObj spid="_x0000_s668676" name="Equation" r:id="rId6" imgW="45720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71800" y="6243935"/>
            <a:ext cx="24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w Cen MT" pitchFamily="34" charset="0"/>
              </a:rPr>
              <a:t>Possible situation:</a:t>
            </a:r>
            <a:endParaRPr lang="en-US" sz="2400" b="1" u="sng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873514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Two-Body domain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Feshbach</a:t>
            </a:r>
            <a:r>
              <a:rPr lang="en-US" dirty="0" smtClean="0"/>
              <a:t> molecule (universal </a:t>
            </a:r>
            <a:r>
              <a:rPr lang="en-US" dirty="0" err="1" smtClean="0"/>
              <a:t>dimer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1438275"/>
            <a:ext cx="50958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553200" y="2016125"/>
          <a:ext cx="1298575" cy="727075"/>
        </p:xfrm>
        <a:graphic>
          <a:graphicData uri="http://schemas.openxmlformats.org/presentationml/2006/ole">
            <p:oleObj spid="_x0000_s669698" name="Equation" r:id="rId5" imgW="749160" imgH="419040" progId="Equation.3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00848" y="1676400"/>
            <a:ext cx="3360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latin typeface="Tw Cen MT" pitchFamily="34" charset="0"/>
              </a:rPr>
              <a:t>Feshbach</a:t>
            </a:r>
            <a:r>
              <a:rPr lang="en-US" dirty="0">
                <a:latin typeface="Tw Cen MT" pitchFamily="34" charset="0"/>
              </a:rPr>
              <a:t> molecule </a:t>
            </a:r>
            <a:r>
              <a:rPr lang="en-US" dirty="0" smtClean="0">
                <a:latin typeface="Tw Cen MT" pitchFamily="34" charset="0"/>
              </a:rPr>
              <a:t>(quantum halo):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453992" y="4459287"/>
          <a:ext cx="1828800" cy="417513"/>
        </p:xfrm>
        <a:graphic>
          <a:graphicData uri="http://schemas.openxmlformats.org/presentationml/2006/ole">
            <p:oleObj spid="_x0000_s669699" name="Equation" r:id="rId6" imgW="1002960" imgH="228600" progId="Equation.3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91992" y="4049712"/>
            <a:ext cx="3147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Tw Cen MT" pitchFamily="34" charset="0"/>
              </a:rPr>
              <a:t>Bare state (non-universal) </a:t>
            </a:r>
            <a:r>
              <a:rPr lang="en-US" dirty="0" err="1">
                <a:latin typeface="Tw Cen MT" pitchFamily="34" charset="0"/>
              </a:rPr>
              <a:t>dimer</a:t>
            </a:r>
            <a:r>
              <a:rPr lang="en-US" dirty="0">
                <a:latin typeface="Tw Cen MT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0552" y="6324600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Also: </a:t>
            </a:r>
            <a:r>
              <a:rPr lang="en-US" b="1" dirty="0" smtClean="0">
                <a:latin typeface="Tw Cen MT" pitchFamily="34" charset="0"/>
              </a:rPr>
              <a:t>deuteron</a:t>
            </a:r>
            <a:r>
              <a:rPr lang="en-US" dirty="0" smtClean="0">
                <a:latin typeface="Tw Cen MT" pitchFamily="34" charset="0"/>
              </a:rPr>
              <a:t>, He</a:t>
            </a:r>
            <a:r>
              <a:rPr lang="en-US" baseline="-25000" dirty="0" smtClean="0">
                <a:latin typeface="Tw Cen MT" pitchFamily="34" charset="0"/>
              </a:rPr>
              <a:t>2</a:t>
            </a:r>
            <a:r>
              <a:rPr lang="en-US" dirty="0" smtClean="0">
                <a:latin typeface="Tw Cen MT" pitchFamily="34" charset="0"/>
              </a:rPr>
              <a:t> 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6781800" y="1143000"/>
          <a:ext cx="895350" cy="447675"/>
        </p:xfrm>
        <a:graphic>
          <a:graphicData uri="http://schemas.openxmlformats.org/presentationml/2006/ole">
            <p:oleObj spid="_x0000_s669700" name="Equation" r:id="rId7" imgW="457200" imgH="228600" progId="Equation.3">
              <p:embed/>
            </p:oleObj>
          </a:graphicData>
        </a:graphic>
      </p:graphicFrame>
      <p:graphicFrame>
        <p:nvGraphicFramePr>
          <p:cNvPr id="669701" name="Object 3"/>
          <p:cNvGraphicFramePr>
            <a:graphicFrameLocks noChangeAspect="1"/>
          </p:cNvGraphicFramePr>
          <p:nvPr/>
        </p:nvGraphicFramePr>
        <p:xfrm>
          <a:off x="6323013" y="2895600"/>
          <a:ext cx="2027237" cy="441325"/>
        </p:xfrm>
        <a:graphic>
          <a:graphicData uri="http://schemas.openxmlformats.org/presentationml/2006/ole">
            <p:oleObj spid="_x0000_s669701" name="Equation" r:id="rId8" imgW="1168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69925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Universal </a:t>
            </a:r>
            <a:r>
              <a:rPr lang="en-US" dirty="0" err="1" smtClean="0"/>
              <a:t>dimer</a:t>
            </a:r>
            <a:r>
              <a:rPr lang="en-US" dirty="0" smtClean="0"/>
              <a:t> near 2-body resonance</a:t>
            </a:r>
            <a:endParaRPr lang="en-US" dirty="0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rot="5400000">
            <a:off x="859275" y="2124832"/>
            <a:ext cx="3950094" cy="38398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76288" y="1554163"/>
          <a:ext cx="579437" cy="549275"/>
        </p:xfrm>
        <a:graphic>
          <a:graphicData uri="http://schemas.openxmlformats.org/presentationml/2006/ole">
            <p:oleObj spid="_x0000_s674818" name="Equation" r:id="rId4" imgW="241200" imgH="22860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2422525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096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136525" y="1752600"/>
          <a:ext cx="549275" cy="488950"/>
        </p:xfrm>
        <a:graphic>
          <a:graphicData uri="http://schemas.openxmlformats.org/presentationml/2006/ole">
            <p:oleObj spid="_x0000_s674819" name="Equation" r:id="rId5" imgW="228600" imgH="203040" progId="Equation.3">
              <p:embed/>
            </p:oleObj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8366125" y="1508125"/>
          <a:ext cx="579437" cy="549275"/>
        </p:xfrm>
        <a:graphic>
          <a:graphicData uri="http://schemas.openxmlformats.org/presentationml/2006/ole">
            <p:oleObj spid="_x0000_s674820" name="Equation" r:id="rId6" imgW="241200" imgH="228600" progId="Equation.3">
              <p:embed/>
            </p:oleObj>
          </a:graphicData>
        </a:graphic>
      </p:graphicFrame>
      <p:grpSp>
        <p:nvGrpSpPr>
          <p:cNvPr id="3" name="Group 23"/>
          <p:cNvGrpSpPr/>
          <p:nvPr/>
        </p:nvGrpSpPr>
        <p:grpSpPr>
          <a:xfrm>
            <a:off x="746125" y="-1905000"/>
            <a:ext cx="7924800" cy="7924800"/>
            <a:chOff x="228600" y="-1905000"/>
            <a:chExt cx="7924800" cy="7924800"/>
          </a:xfrm>
        </p:grpSpPr>
        <p:sp>
          <p:nvSpPr>
            <p:cNvPr id="25" name="Arc 24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7299325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/>
          <p:nvPr/>
        </p:nvGrpSpPr>
        <p:grpSpPr>
          <a:xfrm rot="1394511">
            <a:off x="3335301" y="3064448"/>
            <a:ext cx="554182" cy="411480"/>
            <a:chOff x="7031182" y="4495800"/>
            <a:chExt cx="554182" cy="411480"/>
          </a:xfrm>
        </p:grpSpPr>
        <p:sp>
          <p:nvSpPr>
            <p:cNvPr id="36" name="Line 63"/>
            <p:cNvSpPr>
              <a:spLocks noChangeShapeType="1"/>
            </p:cNvSpPr>
            <p:nvPr/>
          </p:nvSpPr>
          <p:spPr bwMode="auto">
            <a:xfrm flipH="1">
              <a:off x="7169728" y="463296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7031182" y="470154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7377546" y="449580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Oval 67"/>
          <p:cNvSpPr>
            <a:spLocks noChangeArrowheads="1"/>
          </p:cNvSpPr>
          <p:nvPr/>
        </p:nvSpPr>
        <p:spPr bwMode="auto">
          <a:xfrm>
            <a:off x="2498725" y="167640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2955925" y="167640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6537325" y="169926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67"/>
          <p:cNvSpPr>
            <a:spLocks noChangeArrowheads="1"/>
          </p:cNvSpPr>
          <p:nvPr/>
        </p:nvSpPr>
        <p:spPr bwMode="auto">
          <a:xfrm>
            <a:off x="6994525" y="169926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046663" y="6172200"/>
          <a:ext cx="1936750" cy="657225"/>
        </p:xfrm>
        <a:graphic>
          <a:graphicData uri="http://schemas.openxmlformats.org/presentationml/2006/ole">
            <p:oleObj spid="_x0000_s674821" name="Equation" r:id="rId7" imgW="1384200" imgH="469800" progId="Equation.3">
              <p:embed/>
            </p:oleObj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09800" y="6336268"/>
            <a:ext cx="24384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 range: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20523</TotalTime>
  <Words>2190</Words>
  <Application>Microsoft PowerPoint</Application>
  <PresentationFormat>On-screen Show (4:3)</PresentationFormat>
  <Paragraphs>296</Paragraphs>
  <Slides>42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Edge</vt:lpstr>
      <vt:lpstr>Equation</vt:lpstr>
      <vt:lpstr>Graph</vt:lpstr>
      <vt:lpstr>Microsoft Equation 3.0</vt:lpstr>
      <vt:lpstr>Experimental study of  universal few-body physics  with ultracold atoms </vt:lpstr>
      <vt:lpstr>System: dilute gas of ultracold atoms</vt:lpstr>
      <vt:lpstr>Motivation</vt:lpstr>
      <vt:lpstr>Slide 4</vt:lpstr>
      <vt:lpstr>Ultracold collisions: the scattering length</vt:lpstr>
      <vt:lpstr>Feshbach resonance</vt:lpstr>
      <vt:lpstr>Slide 7</vt:lpstr>
      <vt:lpstr>Feshbach molecule (universal dimer) </vt:lpstr>
      <vt:lpstr>Universal dimer near 2-body resonance</vt:lpstr>
      <vt:lpstr>Slide 10</vt:lpstr>
      <vt:lpstr>Efimov scenario – universality window</vt:lpstr>
      <vt:lpstr>Efimov scenario and real molecules</vt:lpstr>
      <vt:lpstr>Three-body recombination</vt:lpstr>
      <vt:lpstr>Experimental observables </vt:lpstr>
      <vt:lpstr>Experimental observables</vt:lpstr>
      <vt:lpstr>LO EFT for 3-body recombination</vt:lpstr>
      <vt:lpstr>Efimov scenario: a short overview</vt:lpstr>
      <vt:lpstr>Experimental setup: ultracold 7Li atoms</vt:lpstr>
      <vt:lpstr>Slide 19</vt:lpstr>
      <vt:lpstr>Three-body recombination</vt:lpstr>
      <vt:lpstr>Gallery of the early experimental results</vt:lpstr>
      <vt:lpstr>Gallery of the experimental results - 6Li</vt:lpstr>
      <vt:lpstr>Gallery of the experimental results - 7Li</vt:lpstr>
      <vt:lpstr>Gallery of the experimental results - Cs</vt:lpstr>
      <vt:lpstr>Gallery of the experimental results- JILA</vt:lpstr>
      <vt:lpstr>Gallery of the experimental results- 39K</vt:lpstr>
      <vt:lpstr>Universality of the 3-body parameter</vt:lpstr>
      <vt:lpstr> Lifetime of Efimov trimers - h.</vt:lpstr>
      <vt:lpstr>Slide 29</vt:lpstr>
      <vt:lpstr>RF association of Efimov trimers</vt:lpstr>
      <vt:lpstr>Rf association of Efimov trimers</vt:lpstr>
      <vt:lpstr>Rf association of Efimov trimers</vt:lpstr>
      <vt:lpstr>Trimer-dimer energy difference</vt:lpstr>
      <vt:lpstr>Efimov resonances at the atom-dimer threshold – finite range corrections </vt:lpstr>
      <vt:lpstr>Slide 35</vt:lpstr>
      <vt:lpstr>Universal 4-body states</vt:lpstr>
      <vt:lpstr>Universal 4- 5- … N-body states</vt:lpstr>
      <vt:lpstr>Slide 38</vt:lpstr>
      <vt:lpstr>Saturation of L3 at finite temperature</vt:lpstr>
      <vt:lpstr>Three-body recombination at unitarity</vt:lpstr>
      <vt:lpstr>Three-body recombination at unitarity</vt:lpstr>
      <vt:lpstr>Conclusions and outlook</vt:lpstr>
    </vt:vector>
  </TitlesOfParts>
  <Company>BIU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1083</cp:revision>
  <dcterms:created xsi:type="dcterms:W3CDTF">2010-12-02T08:28:56Z</dcterms:created>
  <dcterms:modified xsi:type="dcterms:W3CDTF">2013-09-12T22:21:24Z</dcterms:modified>
</cp:coreProperties>
</file>