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8"/>
  </p:notesMasterIdLst>
  <p:sldIdLst>
    <p:sldId id="257" r:id="rId4"/>
    <p:sldId id="333" r:id="rId5"/>
    <p:sldId id="259" r:id="rId6"/>
    <p:sldId id="331" r:id="rId7"/>
    <p:sldId id="287" r:id="rId8"/>
    <p:sldId id="322" r:id="rId9"/>
    <p:sldId id="268" r:id="rId10"/>
    <p:sldId id="269" r:id="rId11"/>
    <p:sldId id="270" r:id="rId12"/>
    <p:sldId id="274" r:id="rId13"/>
    <p:sldId id="286" r:id="rId14"/>
    <p:sldId id="328" r:id="rId15"/>
    <p:sldId id="329" r:id="rId16"/>
    <p:sldId id="276" r:id="rId17"/>
    <p:sldId id="326" r:id="rId18"/>
    <p:sldId id="273" r:id="rId19"/>
    <p:sldId id="290" r:id="rId20"/>
    <p:sldId id="303" r:id="rId21"/>
    <p:sldId id="300" r:id="rId22"/>
    <p:sldId id="265" r:id="rId23"/>
    <p:sldId id="325" r:id="rId24"/>
    <p:sldId id="305" r:id="rId25"/>
    <p:sldId id="293" r:id="rId26"/>
    <p:sldId id="317" r:id="rId27"/>
    <p:sldId id="304" r:id="rId28"/>
    <p:sldId id="294" r:id="rId29"/>
    <p:sldId id="327" r:id="rId30"/>
    <p:sldId id="298" r:id="rId31"/>
    <p:sldId id="311" r:id="rId32"/>
    <p:sldId id="330" r:id="rId33"/>
    <p:sldId id="315" r:id="rId34"/>
    <p:sldId id="334" r:id="rId35"/>
    <p:sldId id="335" r:id="rId36"/>
    <p:sldId id="336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3165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22A41-E750-4738-B54A-215C2F3210C1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62B2-9BB4-4ACC-BDF0-523724CF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5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0910-DA20-48E4-A1FF-9323A05B41AA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6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6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964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54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49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2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24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35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CA0-8456-47A1-ABEC-A62370F833D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1922-5A35-4CA1-9B83-E952A34B7DB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6D5-17DC-40F3-BD7F-72B8E1C00F4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37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2B2-9BB4-4ACC-BDF0-523724CF9FA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35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400" b="1">
                <a:solidFill>
                  <a:srgbClr val="002060"/>
                </a:solidFill>
              </a:defRPr>
            </a:lvl1pPr>
            <a:lvl2pPr marL="432000">
              <a:buFont typeface="Wingdings" pitchFamily="2" charset="2"/>
              <a:buChar char="l"/>
              <a:defRPr sz="2200" b="1"/>
            </a:lvl2pPr>
            <a:lvl3pPr marL="540000">
              <a:buFont typeface="Calibri" pitchFamily="34" charset="0"/>
              <a:buChar char="–"/>
              <a:defRPr sz="2000" b="1"/>
            </a:lvl3pPr>
            <a:lvl4pPr marL="64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2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3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7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7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/>
          <a:lstStyle>
            <a:lvl1pPr>
              <a:buClr>
                <a:srgbClr val="002060"/>
              </a:buClr>
              <a:buSzPct val="80000"/>
              <a:buFont typeface="Wingdings" pitchFamily="2" charset="2"/>
              <a:buChar char="u"/>
              <a:defRPr sz="2400" b="1">
                <a:solidFill>
                  <a:srgbClr val="002060"/>
                </a:solidFill>
              </a:defRPr>
            </a:lvl1pPr>
            <a:lvl2pPr marL="432000">
              <a:buFont typeface="Wingdings" pitchFamily="2" charset="2"/>
              <a:buChar char="l"/>
              <a:defRPr sz="2200" b="1"/>
            </a:lvl2pPr>
            <a:lvl3pPr marL="540000">
              <a:buFont typeface="Calibri" pitchFamily="34" charset="0"/>
              <a:buChar char="–"/>
              <a:defRPr sz="2000" b="1"/>
            </a:lvl3pPr>
            <a:lvl4pPr marL="648000">
              <a:buFont typeface="Calibri" pitchFamily="34" charset="0"/>
              <a:buChar char="•"/>
              <a:defRPr/>
            </a:lvl4pPr>
            <a:lvl5pPr marL="1260000">
              <a:defRPr sz="18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81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02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4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08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6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33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03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03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1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7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0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2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7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DDEB-5BAC-4227-9961-82D12E6B3B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4C02-B142-4DFF-A2AF-ED962ADB07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7162-B7AB-44F5-A7DE-11D319F98F9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CC15-0E89-4497-8ADC-D35FD5EB6E4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1470025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</a:rPr>
              <a:t>Structure of Be hyper-isotopes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3999" cy="1966914"/>
          </a:xfrm>
        </p:spPr>
        <p:txBody>
          <a:bodyPr>
            <a:normAutofit/>
          </a:bodyPr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Masahiro ISAKA (RIKEN)</a:t>
            </a:r>
            <a:endParaRPr kumimoji="1" lang="en-US" altLang="ja-JP" sz="3000" baseline="30000" dirty="0" smtClean="0">
              <a:solidFill>
                <a:schemeClr val="tx1"/>
              </a:solidFill>
            </a:endParaRPr>
          </a:p>
          <a:p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Collaborators: H. Homma and M. Kimura (Hokkaido University)</a:t>
            </a:r>
          </a:p>
        </p:txBody>
      </p:sp>
    </p:spTree>
    <p:extLst>
      <p:ext uri="{BB962C8B-B14F-4D97-AF65-F5344CB8AC3E}">
        <p14:creationId xmlns:p14="http://schemas.microsoft.com/office/powerpoint/2010/main" val="38476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to </a:t>
            </a:r>
            <a:r>
              <a:rPr kumimoji="1" lang="en-US" altLang="ja-JP" baseline="30000" dirty="0" smtClean="0"/>
              <a:t>9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 hypernucleus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424"/>
            <a:ext cx="9144000" cy="53500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-32" y="6142082"/>
            <a:ext cx="9144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kumimoji="1" lang="en-US" altLang="ja-JP" sz="1600" dirty="0" smtClean="0"/>
              <a:t>[1] Bando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PTP </a:t>
            </a:r>
            <a:r>
              <a:rPr kumimoji="1" lang="en-US" altLang="ja-JP" sz="1600" b="1" dirty="0" smtClean="0"/>
              <a:t>66</a:t>
            </a:r>
            <a:r>
              <a:rPr kumimoji="1" lang="en-US" altLang="ja-JP" sz="1600" dirty="0" smtClean="0"/>
              <a:t> (1981) 2118.</a:t>
            </a:r>
          </a:p>
          <a:p>
            <a:pPr algn="r">
              <a:lnSpc>
                <a:spcPts val="1800"/>
              </a:lnSpc>
            </a:pPr>
            <a:r>
              <a:rPr kumimoji="1" lang="en-US" altLang="ja-JP" sz="1600" dirty="0" smtClean="0"/>
              <a:t>[2] M. May </a:t>
            </a:r>
            <a:r>
              <a:rPr kumimoji="1" lang="en-US" altLang="ja-JP" sz="1600" i="1" dirty="0" smtClean="0"/>
              <a:t>et al.</a:t>
            </a:r>
            <a:r>
              <a:rPr kumimoji="1" lang="en-US" altLang="ja-JP" sz="1600" dirty="0" smtClean="0"/>
              <a:t>, PRL</a:t>
            </a:r>
            <a:r>
              <a:rPr lang="en-US" altLang="ja-JP" sz="1600" dirty="0" smtClean="0"/>
              <a:t> </a:t>
            </a:r>
            <a:r>
              <a:rPr lang="en-US" altLang="ja-JP" sz="1600" b="1" dirty="0" smtClean="0"/>
              <a:t>51</a:t>
            </a:r>
            <a:r>
              <a:rPr lang="en-US" altLang="ja-JP" sz="1600" dirty="0" smtClean="0"/>
              <a:t> (1983) 2085; H. </a:t>
            </a:r>
            <a:r>
              <a:rPr lang="en-US" altLang="ja-JP" sz="1600" dirty="0" err="1" smtClean="0"/>
              <a:t>Akikawa</a:t>
            </a:r>
            <a:r>
              <a:rPr lang="en-US" altLang="ja-JP" sz="1600" dirty="0"/>
              <a:t> </a:t>
            </a:r>
            <a:r>
              <a:rPr lang="en-US" altLang="ja-JP" sz="1600" i="1" dirty="0" smtClean="0"/>
              <a:t>et </a:t>
            </a:r>
            <a:r>
              <a:rPr lang="en-US" altLang="ja-JP" sz="1600" i="1" dirty="0"/>
              <a:t>al</a:t>
            </a:r>
            <a:r>
              <a:rPr lang="en-US" altLang="ja-JP" sz="1600" i="1" dirty="0" smtClean="0"/>
              <a:t>.</a:t>
            </a:r>
            <a:r>
              <a:rPr lang="en-US" altLang="ja-JP" sz="1600" dirty="0" smtClean="0"/>
              <a:t>,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PRL </a:t>
            </a:r>
            <a:r>
              <a:rPr lang="en-US" altLang="ja-JP" sz="1600" b="1" dirty="0" smtClean="0"/>
              <a:t>88</a:t>
            </a:r>
            <a:r>
              <a:rPr lang="en-US" altLang="ja-JP" sz="1600" dirty="0" smtClean="0"/>
              <a:t> (2002) 082501.</a:t>
            </a:r>
          </a:p>
          <a:p>
            <a:pPr algn="r">
              <a:lnSpc>
                <a:spcPts val="1800"/>
              </a:lnSpc>
            </a:pPr>
            <a:r>
              <a:rPr lang="en-US" altLang="ja-JP" sz="1600" dirty="0" smtClean="0"/>
              <a:t>[3] O. Hashimoto et al., NPA </a:t>
            </a:r>
            <a:r>
              <a:rPr lang="en-US" altLang="ja-JP" sz="1600" b="1" dirty="0" smtClean="0"/>
              <a:t>639</a:t>
            </a:r>
            <a:r>
              <a:rPr lang="en-US" altLang="ja-JP" sz="1600" dirty="0" smtClean="0"/>
              <a:t> (1998) 93c </a:t>
            </a:r>
            <a:endParaRPr kumimoji="1" lang="en-US" altLang="ja-JP" sz="1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538584" y="565020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[1] 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952456" y="539440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[2] 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434144" y="533110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[3]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7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Level structure </a:t>
            </a:r>
            <a:r>
              <a:rPr lang="en-US" altLang="ja-JP" dirty="0">
                <a:solidFill>
                  <a:schemeClr val="tx2"/>
                </a:solidFill>
              </a:rPr>
              <a:t>of </a:t>
            </a:r>
            <a:r>
              <a:rPr lang="en-US" altLang="ja-JP" baseline="30000" dirty="0">
                <a:solidFill>
                  <a:schemeClr val="tx2"/>
                </a:solidFill>
              </a:rPr>
              <a:t>10</a:t>
            </a:r>
            <a:r>
              <a:rPr lang="en-US" altLang="ja-JP" baseline="-250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dirty="0">
                <a:solidFill>
                  <a:schemeClr val="tx2"/>
                </a:solidFill>
              </a:rPr>
              <a:t>Be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aseline="30000" dirty="0" smtClean="0"/>
              <a:t>9</a:t>
            </a:r>
            <a:r>
              <a:rPr lang="en-US" altLang="ja-JP" dirty="0" smtClean="0"/>
              <a:t>Be has 2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+ n structure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The difference of </a:t>
            </a:r>
            <a:r>
              <a:rPr lang="en-US" altLang="ja-JP" dirty="0"/>
              <a:t>the orbit of the last neutron </a:t>
            </a:r>
            <a:r>
              <a:rPr lang="en-US" altLang="ja-JP" dirty="0">
                <a:solidFill>
                  <a:schemeClr val="tx1"/>
                </a:solidFill>
              </a:rPr>
              <a:t>leads to the </a:t>
            </a:r>
            <a:r>
              <a:rPr lang="en-US" altLang="ja-JP" dirty="0">
                <a:solidFill>
                  <a:srgbClr val="FF0000"/>
                </a:solidFill>
              </a:rPr>
              <a:t>difference </a:t>
            </a:r>
            <a:r>
              <a:rPr lang="en-US" altLang="ja-JP" dirty="0" smtClean="0">
                <a:solidFill>
                  <a:srgbClr val="FF0000"/>
                </a:solidFill>
              </a:rPr>
              <a:t>of deformation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2267744" y="4155634"/>
            <a:ext cx="1224136" cy="14336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4211960" y="3573016"/>
            <a:ext cx="2736304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35496" y="2694499"/>
            <a:ext cx="2483768" cy="2750725"/>
            <a:chOff x="35496" y="2910523"/>
            <a:chExt cx="2483768" cy="275072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5496" y="2910523"/>
              <a:ext cx="2483768" cy="2750725"/>
              <a:chOff x="125760" y="2838515"/>
              <a:chExt cx="2483768" cy="2750725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287524" y="4253026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chemeClr val="tx2"/>
                    </a:solidFill>
                  </a:rPr>
                  <a:t>p</a:t>
                </a:r>
                <a:r>
                  <a:rPr kumimoji="1" lang="en-US" altLang="ja-JP" sz="2000" dirty="0" smtClean="0">
                    <a:solidFill>
                      <a:schemeClr val="tx2"/>
                    </a:solidFill>
                  </a:rPr>
                  <a:t>-</a:t>
                </a:r>
                <a:r>
                  <a:rPr kumimoji="1" lang="en-US" altLang="ja-JP" sz="2000" dirty="0" smtClean="0"/>
                  <a:t>orbit)</a:t>
                </a:r>
                <a:endParaRPr kumimoji="1" lang="ja-JP" altLang="en-US" sz="20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25760" y="5158353"/>
                <a:ext cx="24837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Small deformation</a:t>
                </a:r>
                <a:endParaRPr kumimoji="1" lang="ja-JP" altLang="en-US" sz="2200" b="1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87524" y="4644618"/>
                <a:ext cx="2160240" cy="65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000" dirty="0"/>
                  <a:t>C</a:t>
                </a:r>
                <a:r>
                  <a:rPr lang="en-US" altLang="ja-JP" sz="2000" dirty="0" smtClean="0"/>
                  <a:t>entrifugal barrier </a:t>
                </a:r>
              </a:p>
              <a:p>
                <a:pPr>
                  <a:lnSpc>
                    <a:spcPts val="2200"/>
                  </a:lnSpc>
                </a:pPr>
                <a:r>
                  <a:rPr lang="en-US" altLang="ja-JP" sz="2000" dirty="0" smtClean="0"/>
                  <a:t>due to L=1</a:t>
                </a:r>
                <a:endParaRPr kumimoji="1" lang="ja-JP" altLang="en-US" sz="2000" dirty="0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91" y="2852936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1022838" y="2838515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chemeClr val="tx2"/>
                    </a:solidFill>
                    <a:latin typeface="Symbol" pitchFamily="18" charset="2"/>
                  </a:rPr>
                  <a:t>3/2</a:t>
                </a:r>
                <a:r>
                  <a:rPr lang="en-US" altLang="ja-JP" sz="24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</a:t>
                </a:r>
                <a:endParaRPr lang="ja-JP" altLang="en-US" sz="2400" b="1" baseline="30000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773864" y="3954443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0.73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624736" y="2334459"/>
            <a:ext cx="2555776" cy="2533540"/>
            <a:chOff x="6624736" y="2550483"/>
            <a:chExt cx="2555776" cy="253354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624736" y="2550483"/>
              <a:ext cx="2555776" cy="2533540"/>
              <a:chOff x="6624736" y="2550483"/>
              <a:chExt cx="2555776" cy="253354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6822505" y="4005065"/>
                <a:ext cx="2160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ja-JP" sz="2000" dirty="0" smtClean="0"/>
                  <a:t>-orbit)</a:t>
                </a:r>
                <a:endParaRPr kumimoji="1" lang="ja-JP" altLang="en-US" sz="20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624736" y="4653136"/>
                <a:ext cx="2555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Large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 deformation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218548" y="4365105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No barrier</a:t>
                </a:r>
              </a:p>
            </p:txBody>
          </p:sp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271" y="2564904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7557818" y="2550483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1/2</a:t>
                </a:r>
                <a:r>
                  <a:rPr lang="en-US" altLang="ja-JP" sz="24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ja-JP" altLang="en-US" sz="24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7380820" y="3591304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1.02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3152"/>
            <a:ext cx="4385201" cy="446142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-508" y="6310481"/>
            <a:ext cx="914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How does </a:t>
            </a:r>
            <a:r>
              <a:rPr kumimoji="1"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hyperon modify the level structure with different deformation?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Excitation spectra of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6056" y="522920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Four-body cluster model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788024" y="1124744"/>
            <a:ext cx="4355976" cy="4928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Excitation spectra of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715143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Y. Zhang,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Y. Yamamoto, NPA </a:t>
            </a:r>
            <a:r>
              <a:rPr lang="en-US" altLang="ja-JP" sz="1600" b="1" dirty="0" smtClean="0"/>
              <a:t>881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288</a:t>
            </a:r>
            <a:r>
              <a:rPr lang="en-US" altLang="ja-JP" sz="1600" dirty="0" smtClean="0"/>
              <a:t> (2012).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763688" y="1970727"/>
            <a:ext cx="2880320" cy="2349316"/>
            <a:chOff x="1763688" y="2204864"/>
            <a:chExt cx="2880320" cy="2349316"/>
          </a:xfrm>
        </p:grpSpPr>
        <p:sp>
          <p:nvSpPr>
            <p:cNvPr id="4" name="角丸四角形 3"/>
            <p:cNvSpPr/>
            <p:nvPr/>
          </p:nvSpPr>
          <p:spPr>
            <a:xfrm>
              <a:off x="3923928" y="2204864"/>
              <a:ext cx="720080" cy="1944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2708920"/>
              <a:ext cx="936104" cy="18452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2699792" y="3789040"/>
              <a:ext cx="1152128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5724128" y="1898719"/>
            <a:ext cx="2880320" cy="2421324"/>
            <a:chOff x="1763688" y="2132856"/>
            <a:chExt cx="2880320" cy="2421324"/>
          </a:xfrm>
        </p:grpSpPr>
        <p:sp>
          <p:nvSpPr>
            <p:cNvPr id="16" name="角丸四角形 15"/>
            <p:cNvSpPr/>
            <p:nvPr/>
          </p:nvSpPr>
          <p:spPr>
            <a:xfrm>
              <a:off x="3779912" y="2132856"/>
              <a:ext cx="864096" cy="1944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763688" y="3654080"/>
              <a:ext cx="936104" cy="9001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699792" y="3789040"/>
              <a:ext cx="1008112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1151620" y="6237312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Positive parity states in </a:t>
            </a:r>
            <a:r>
              <a:rPr lang="en-US" altLang="ja-JP" sz="2200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Be are shifted up by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76056" y="522920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Four-body cluster model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60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Shift up of the positive parity states</a:t>
            </a: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 smtClean="0">
              <a:latin typeface="Symbol" pitchFamily="18" charset="2"/>
            </a:endParaRPr>
          </a:p>
          <a:p>
            <a:pPr lvl="1"/>
            <a:endParaRPr lang="en-US" altLang="ja-JP" dirty="0">
              <a:latin typeface="Symbol" pitchFamily="18" charset="2"/>
            </a:endParaRPr>
          </a:p>
          <a:p>
            <a:pPr lvl="1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coupled to the 3/2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</a:t>
            </a:r>
            <a:r>
              <a:rPr lang="en-US" altLang="ja-JP" dirty="0" smtClean="0">
                <a:solidFill>
                  <a:srgbClr val="FF0000"/>
                </a:solidFill>
              </a:rPr>
              <a:t>more deeply bound </a:t>
            </a:r>
            <a:r>
              <a:rPr lang="en-US" altLang="ja-JP" dirty="0" smtClean="0"/>
              <a:t>due to the </a:t>
            </a:r>
            <a:r>
              <a:rPr lang="en-US" altLang="ja-JP" dirty="0" smtClean="0">
                <a:solidFill>
                  <a:srgbClr val="FF0000"/>
                </a:solidFill>
              </a:rPr>
              <a:t>smaller deformation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</a:t>
            </a:r>
            <a:r>
              <a:rPr lang="en-US" altLang="ja-JP" dirty="0" smtClean="0"/>
              <a:t>hyperon in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-orbit is </a:t>
            </a:r>
            <a:r>
              <a:rPr lang="en-US" altLang="ja-JP" dirty="0" smtClean="0">
                <a:solidFill>
                  <a:srgbClr val="FF0000"/>
                </a:solidFill>
              </a:rPr>
              <a:t>deeply bound with small </a:t>
            </a:r>
            <a:r>
              <a:rPr lang="en-US" altLang="ja-JP" dirty="0" smtClean="0"/>
              <a:t>nuclear deformation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Binding energy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hyperon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764815" y="4149080"/>
            <a:ext cx="3679393" cy="1248941"/>
            <a:chOff x="2764815" y="4196283"/>
            <a:chExt cx="3679393" cy="124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815" y="4196283"/>
              <a:ext cx="3679393" cy="1234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角丸四角形 57"/>
            <p:cNvSpPr/>
            <p:nvPr/>
          </p:nvSpPr>
          <p:spPr>
            <a:xfrm>
              <a:off x="4781039" y="4210847"/>
              <a:ext cx="864096" cy="12343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11560" y="1081287"/>
            <a:ext cx="7848872" cy="3521623"/>
            <a:chOff x="611560" y="1081287"/>
            <a:chExt cx="7848872" cy="352162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11560" y="1081287"/>
              <a:ext cx="7848872" cy="3499841"/>
              <a:chOff x="683568" y="1057885"/>
              <a:chExt cx="7848872" cy="3499841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2771800" y="3021560"/>
                <a:ext cx="16688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dirty="0" smtClean="0">
                    <a:solidFill>
                      <a:schemeClr val="tx2"/>
                    </a:solidFill>
                  </a:rPr>
                  <a:t>B</a:t>
                </a:r>
                <a:r>
                  <a:rPr kumimoji="1" lang="en-US" altLang="ja-JP" sz="2200" b="1" baseline="-25000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sz="2200" b="1" dirty="0" smtClean="0">
                    <a:solidFill>
                      <a:schemeClr val="tx2"/>
                    </a:solidFill>
                  </a:rPr>
                  <a:t>= 8.9 MeV</a:t>
                </a:r>
                <a:endParaRPr kumimoji="1" lang="ja-JP" altLang="en-US" sz="22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683568" y="2996952"/>
                <a:ext cx="1560774" cy="1560774"/>
                <a:chOff x="0" y="1179509"/>
                <a:chExt cx="2352862" cy="2352862"/>
              </a:xfrm>
            </p:grpSpPr>
            <p:sp>
              <p:nvSpPr>
                <p:cNvPr id="55" name="正方形/長方形 54"/>
                <p:cNvSpPr/>
                <p:nvPr/>
              </p:nvSpPr>
              <p:spPr>
                <a:xfrm>
                  <a:off x="35496" y="1191578"/>
                  <a:ext cx="2317366" cy="23392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79509"/>
                  <a:ext cx="2352862" cy="235286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グループ化 59"/>
              <p:cNvGrpSpPr/>
              <p:nvPr/>
            </p:nvGrpSpPr>
            <p:grpSpPr>
              <a:xfrm>
                <a:off x="6971666" y="2800432"/>
                <a:ext cx="1560774" cy="1581340"/>
                <a:chOff x="1758514" y="4388506"/>
                <a:chExt cx="1560774" cy="1581340"/>
              </a:xfrm>
            </p:grpSpPr>
            <p:pic>
              <p:nvPicPr>
                <p:cNvPr id="61" name="図 6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514" y="4388506"/>
                  <a:ext cx="1560774" cy="1560774"/>
                </a:xfrm>
                <a:prstGeom prst="rect">
                  <a:avLst/>
                </a:prstGeom>
              </p:spPr>
            </p:pic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2001374" y="5569736"/>
                  <a:ext cx="10436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 smtClean="0">
                      <a:latin typeface="Symbol" pitchFamily="18" charset="2"/>
                    </a:rPr>
                    <a:t>b = 0.70</a:t>
                  </a:r>
                  <a:endParaRPr kumimoji="1" lang="ja-JP" altLang="en-US" sz="2000" b="1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63" name="テキスト ボックス 62"/>
              <p:cNvSpPr txBox="1"/>
              <p:nvPr/>
            </p:nvSpPr>
            <p:spPr>
              <a:xfrm>
                <a:off x="4077784" y="1844824"/>
                <a:ext cx="16463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= 8.2 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MeV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>
                <a:off x="683568" y="1268760"/>
                <a:ext cx="1584176" cy="1560774"/>
                <a:chOff x="6012160" y="2276872"/>
                <a:chExt cx="1584176" cy="1560774"/>
              </a:xfrm>
            </p:grpSpPr>
            <p:sp>
              <p:nvSpPr>
                <p:cNvPr id="65" name="正方形/長方形 64"/>
                <p:cNvSpPr/>
                <p:nvPr/>
              </p:nvSpPr>
              <p:spPr>
                <a:xfrm>
                  <a:off x="6012160" y="2276872"/>
                  <a:ext cx="1560774" cy="15607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5562" y="2276872"/>
                  <a:ext cx="1560774" cy="156077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グループ化 66"/>
              <p:cNvGrpSpPr/>
              <p:nvPr/>
            </p:nvGrpSpPr>
            <p:grpSpPr>
              <a:xfrm>
                <a:off x="6948264" y="1068051"/>
                <a:ext cx="1560774" cy="1568861"/>
                <a:chOff x="5724128" y="4380419"/>
                <a:chExt cx="1560774" cy="1568861"/>
              </a:xfrm>
            </p:grpSpPr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128" y="4380419"/>
                  <a:ext cx="1560774" cy="1568861"/>
                </a:xfrm>
                <a:prstGeom prst="rect">
                  <a:avLst/>
                </a:prstGeom>
              </p:spPr>
            </p:pic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5976664" y="5549170"/>
                  <a:ext cx="10436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 smtClean="0">
                      <a:latin typeface="Symbol" pitchFamily="18" charset="2"/>
                    </a:rPr>
                    <a:t>b = 0.92</a:t>
                  </a:r>
                  <a:endParaRPr kumimoji="1" lang="ja-JP" altLang="en-US" sz="2000" b="1" dirty="0">
                    <a:latin typeface="Symbol" pitchFamily="18" charset="2"/>
                  </a:endParaRPr>
                </a:p>
              </p:txBody>
            </p:sp>
          </p:grpSp>
          <p:cxnSp>
            <p:nvCxnSpPr>
              <p:cNvPr id="70" name="直線矢印コネクタ 69"/>
              <p:cNvCxnSpPr/>
              <p:nvPr/>
            </p:nvCxnSpPr>
            <p:spPr>
              <a:xfrm>
                <a:off x="3786182" y="2090828"/>
                <a:ext cx="1571636" cy="7050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グループ化 40"/>
              <p:cNvGrpSpPr/>
              <p:nvPr/>
            </p:nvGrpSpPr>
            <p:grpSpPr>
              <a:xfrm>
                <a:off x="2428860" y="2089859"/>
                <a:ext cx="1357322" cy="573092"/>
                <a:chOff x="1857356" y="1928802"/>
                <a:chExt cx="1357322" cy="573092"/>
              </a:xfrm>
            </p:grpSpPr>
            <p:cxnSp>
              <p:nvCxnSpPr>
                <p:cNvPr id="72" name="直線コネクタ 2"/>
                <p:cNvCxnSpPr/>
                <p:nvPr/>
              </p:nvCxnSpPr>
              <p:spPr>
                <a:xfrm>
                  <a:off x="2214546" y="2500306"/>
                  <a:ext cx="1000132" cy="1588"/>
                </a:xfrm>
                <a:prstGeom prst="line">
                  <a:avLst/>
                </a:prstGeom>
                <a:ln w="571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3"/>
                <p:cNvCxnSpPr/>
                <p:nvPr/>
              </p:nvCxnSpPr>
              <p:spPr>
                <a:xfrm>
                  <a:off x="2214546" y="1928802"/>
                  <a:ext cx="1000132" cy="158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矢印コネクタ 9"/>
                <p:cNvCxnSpPr/>
                <p:nvPr/>
              </p:nvCxnSpPr>
              <p:spPr>
                <a:xfrm rot="5400000">
                  <a:off x="2798904" y="2200112"/>
                  <a:ext cx="544208" cy="1588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テキスト ボックス 10"/>
                <p:cNvSpPr txBox="1"/>
                <p:nvPr/>
              </p:nvSpPr>
              <p:spPr>
                <a:xfrm>
                  <a:off x="1857356" y="2028758"/>
                  <a:ext cx="12858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2.0</a:t>
                  </a:r>
                  <a:r>
                    <a:rPr kumimoji="1" lang="en-US" altLang="ja-JP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MeV</a:t>
                  </a:r>
                  <a:endParaRPr kumimoji="1" lang="ja-JP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6" name="グループ化 39"/>
              <p:cNvGrpSpPr/>
              <p:nvPr/>
            </p:nvGrpSpPr>
            <p:grpSpPr>
              <a:xfrm>
                <a:off x="5357818" y="2851348"/>
                <a:ext cx="1438782" cy="954611"/>
                <a:chOff x="4704854" y="3372589"/>
                <a:chExt cx="1438782" cy="954611"/>
              </a:xfrm>
            </p:grpSpPr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704854" y="3372589"/>
                  <a:ext cx="1000132" cy="158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5"/>
                <p:cNvCxnSpPr/>
                <p:nvPr/>
              </p:nvCxnSpPr>
              <p:spPr>
                <a:xfrm>
                  <a:off x="4704854" y="4325612"/>
                  <a:ext cx="1000132" cy="1588"/>
                </a:xfrm>
                <a:prstGeom prst="line">
                  <a:avLst/>
                </a:prstGeom>
                <a:ln w="571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矢印コネクタ 78"/>
                <p:cNvCxnSpPr/>
                <p:nvPr/>
              </p:nvCxnSpPr>
              <p:spPr>
                <a:xfrm>
                  <a:off x="4857752" y="3426006"/>
                  <a:ext cx="0" cy="874692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テキスト ボックス 12"/>
                <p:cNvSpPr txBox="1"/>
                <p:nvPr/>
              </p:nvSpPr>
              <p:spPr>
                <a:xfrm>
                  <a:off x="4857752" y="3734217"/>
                  <a:ext cx="12858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2.7 MeV</a:t>
                  </a:r>
                  <a:endParaRPr kumimoji="1" lang="ja-JP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81" name="直線矢印コネクタ 80"/>
              <p:cNvCxnSpPr/>
              <p:nvPr/>
            </p:nvCxnSpPr>
            <p:spPr>
              <a:xfrm>
                <a:off x="3787770" y="2636912"/>
                <a:ext cx="1570048" cy="1140427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/>
              <p:cNvSpPr txBox="1"/>
              <p:nvPr/>
            </p:nvSpPr>
            <p:spPr>
              <a:xfrm>
                <a:off x="6951792" y="1057885"/>
                <a:ext cx="1571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0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(1/2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Symbol" pitchFamily="18" charset="2"/>
                  </a:rPr>
                  <a:t>)</a:t>
                </a:r>
                <a:endParaRPr kumimoji="1" lang="ja-JP" altLang="en-US" sz="20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6937434" y="2793577"/>
                <a:ext cx="1571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1</a:t>
                </a:r>
                <a:r>
                  <a:rPr kumimoji="1" lang="en-US" altLang="ja-JP" sz="20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 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(3/2</a:t>
                </a:r>
                <a:r>
                  <a:rPr kumimoji="1" lang="en-US" altLang="ja-JP" sz="2000" b="1" baseline="30000" dirty="0" smtClean="0">
                    <a:solidFill>
                      <a:schemeClr val="tx2"/>
                    </a:solidFill>
                    <a:latin typeface="Symbol" pitchFamily="18" charset="2"/>
                  </a:rPr>
                  <a:t>-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</a:rPr>
                  <a:t>s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Symbol" pitchFamily="18" charset="2"/>
                  </a:rPr>
                  <a:t>)</a:t>
                </a:r>
                <a:endParaRPr kumimoji="1" lang="ja-JP" altLang="en-US" sz="2000" b="1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 rot="5400000" flipH="1" flipV="1">
                <a:off x="2214546" y="2780358"/>
                <a:ext cx="642942" cy="5000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267744" y="1628800"/>
                <a:ext cx="571504" cy="4286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rot="10800000">
                <a:off x="6357950" y="3792229"/>
                <a:ext cx="642942" cy="121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V="1">
                <a:off x="6357951" y="2231071"/>
                <a:ext cx="571505" cy="6218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テキスト ボックス 87"/>
              <p:cNvSpPr txBox="1"/>
              <p:nvPr/>
            </p:nvSpPr>
            <p:spPr>
              <a:xfrm>
                <a:off x="1130167" y="3014698"/>
                <a:ext cx="714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kumimoji="1" lang="en-US" altLang="ja-JP" sz="2000" b="1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</a:rPr>
                  <a:t>/2</a:t>
                </a:r>
                <a:r>
                  <a:rPr kumimoji="1" lang="en-US" altLang="ja-JP" sz="2000" b="1" baseline="30000" dirty="0" smtClean="0">
                    <a:solidFill>
                      <a:schemeClr val="tx2"/>
                    </a:solidFill>
                    <a:latin typeface="Symbol" pitchFamily="18" charset="2"/>
                    <a:ea typeface="Cambria Math" pitchFamily="18" charset="0"/>
                  </a:rPr>
                  <a:t>-</a:t>
                </a:r>
                <a:endParaRPr kumimoji="1" lang="ja-JP" altLang="en-US" sz="2000" b="1" baseline="30000" dirty="0">
                  <a:solidFill>
                    <a:schemeClr val="tx2"/>
                  </a:solidFill>
                  <a:latin typeface="Symbol" pitchFamily="18" charset="2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1115616" y="1268760"/>
                <a:ext cx="714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/2</a:t>
                </a:r>
                <a:r>
                  <a:rPr kumimoji="1" lang="en-US" altLang="ja-JP" sz="2000" b="1" baseline="30000" dirty="0" smtClean="0">
                    <a:solidFill>
                      <a:srgbClr val="FF0000"/>
                    </a:solidFill>
                    <a:latin typeface="Symbol" pitchFamily="18" charset="2"/>
                    <a:ea typeface="Cambria Math" pitchFamily="18" charset="0"/>
                  </a:rPr>
                  <a:t>+</a:t>
                </a:r>
                <a:endParaRPr kumimoji="1" lang="ja-JP" altLang="en-US" sz="20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844871" y="4202800"/>
              <a:ext cx="1043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Symbol" pitchFamily="18" charset="2"/>
                </a:rPr>
                <a:t>b = 0.73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82384" y="2434538"/>
              <a:ext cx="1043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latin typeface="Symbol" pitchFamily="18" charset="2"/>
                </a:rPr>
                <a:t>b = 1.02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699792" y="1292162"/>
            <a:ext cx="8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baseline="30000" dirty="0" smtClean="0"/>
              <a:t>9</a:t>
            </a:r>
            <a:r>
              <a:rPr kumimoji="1" lang="en-US" altLang="ja-JP" sz="3600" b="1" dirty="0" smtClean="0"/>
              <a:t>Be</a:t>
            </a:r>
            <a:endParaRPr kumimoji="1" lang="ja-JP" altLang="en-US" sz="36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06331" y="1268760"/>
            <a:ext cx="1065869" cy="646331"/>
            <a:chOff x="5220072" y="1268760"/>
            <a:chExt cx="1065869" cy="646331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5220072" y="1268760"/>
              <a:ext cx="1065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baseline="30000" dirty="0" smtClean="0"/>
                <a:t>10</a:t>
              </a:r>
              <a:r>
                <a:rPr kumimoji="1" lang="en-US" altLang="ja-JP" sz="3600" b="1" dirty="0" smtClean="0"/>
                <a:t>Be</a:t>
              </a:r>
              <a:endParaRPr kumimoji="1" lang="ja-JP" altLang="en-US" sz="36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320546" y="138449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baseline="-25000" dirty="0">
                  <a:latin typeface="Symbol" pitchFamily="18" charset="2"/>
                </a:rPr>
                <a:t>L</a:t>
              </a:r>
              <a:endParaRPr kumimoji="1" lang="ja-JP" altLang="en-US" sz="3600" b="1" baseline="-25000" dirty="0">
                <a:latin typeface="Symbol" pitchFamily="18" charset="2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669988" y="265098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</a:t>
            </a:r>
            <a:r>
              <a:rPr lang="ja-JP" altLang="en-US" dirty="0" smtClean="0"/>
              <a:t> </a:t>
            </a:r>
            <a:r>
              <a:rPr lang="en-US" altLang="ja-JP" dirty="0" smtClean="0"/>
              <a:t>= 2.55fm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0072" y="377974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 = 2.46fm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627784" y="176352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 = 2.94fm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222526" y="253510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 = 2.82fm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8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Ground state parity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kumimoji="1" lang="en-US" altLang="ja-JP" dirty="0" smtClean="0">
                <a:solidFill>
                  <a:schemeClr val="tx2"/>
                </a:solidFill>
              </a:rPr>
              <a:t>of </a:t>
            </a:r>
            <a:r>
              <a:rPr kumimoji="1" lang="en-US" altLang="ja-JP" baseline="30000" dirty="0" smtClean="0">
                <a:solidFill>
                  <a:schemeClr val="tx2"/>
                </a:solidFill>
              </a:rPr>
              <a:t>12</a:t>
            </a:r>
            <a:r>
              <a:rPr kumimoji="1" lang="en-US" altLang="ja-JP" baseline="-25000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2"/>
                </a:solidFill>
              </a:rPr>
              <a:t>Be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Exotic structure of 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ja-JP" dirty="0" smtClean="0"/>
              <a:t>Parity inversion of the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r>
              <a:rPr lang="en-US" altLang="ja-JP" baseline="-25000" dirty="0" smtClean="0"/>
              <a:t>7</a:t>
            </a:r>
            <a:r>
              <a:rPr lang="en-US" altLang="ja-JP" dirty="0" smtClean="0"/>
              <a:t> ground state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lnSpc>
                <a:spcPts val="2600"/>
              </a:lnSpc>
            </a:pPr>
            <a:r>
              <a:rPr lang="en-US" altLang="ja-JP" dirty="0" smtClean="0"/>
              <a:t>The ground state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 </a:t>
            </a:r>
            <a:r>
              <a:rPr lang="en-US" altLang="ja-JP" dirty="0" smtClean="0"/>
              <a:t>is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1/2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One of the reasons of the parity inversion is the </a:t>
            </a:r>
            <a:r>
              <a:rPr lang="en-US" altLang="ja-JP" dirty="0" smtClean="0">
                <a:solidFill>
                  <a:srgbClr val="FF0000"/>
                </a:solidFill>
              </a:rPr>
              <a:t>molecular orbit </a:t>
            </a:r>
            <a:r>
              <a:rPr lang="en-US" altLang="ja-JP" dirty="0" smtClean="0"/>
              <a:t>structure of the 1/2+  and 1/2- states.   </a:t>
            </a:r>
          </a:p>
        </p:txBody>
      </p:sp>
      <p:grpSp>
        <p:nvGrpSpPr>
          <p:cNvPr id="9" name="グループ化 33"/>
          <p:cNvGrpSpPr/>
          <p:nvPr/>
        </p:nvGrpSpPr>
        <p:grpSpPr>
          <a:xfrm>
            <a:off x="827584" y="1602977"/>
            <a:ext cx="5572164" cy="461665"/>
            <a:chOff x="2071670" y="1785926"/>
            <a:chExt cx="5572164" cy="46166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643174" y="1785926"/>
              <a:ext cx="5000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</a:rPr>
                <a:t>Vanishing of the magic number N=8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3289924" y="748785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baseline="-25000" dirty="0">
                <a:solidFill>
                  <a:srgbClr val="1F497D"/>
                </a:solidFill>
              </a:rPr>
              <a:t>4</a:t>
            </a:r>
            <a:endParaRPr lang="ja-JP" altLang="en-US" sz="2800" b="1" dirty="0">
              <a:solidFill>
                <a:srgbClr val="1F497D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108140" y="1196752"/>
            <a:ext cx="3000364" cy="2048340"/>
            <a:chOff x="6075617" y="2669282"/>
            <a:chExt cx="3000364" cy="2048340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6382492" y="2669282"/>
              <a:ext cx="12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-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40" name="図 39" descr="pi_orb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3040758"/>
              <a:ext cx="1343536" cy="1143008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6075617" y="4112328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</a:t>
              </a:r>
              <a:r>
                <a:rPr lang="en-US" altLang="ja-JP" sz="2000" baseline="30000" dirty="0" smtClean="0">
                  <a:solidFill>
                    <a:prstClr val="black"/>
                  </a:solidFill>
                </a:rPr>
                <a:t>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 smtClean="0">
                  <a:solidFill>
                    <a:srgbClr val="FF0000"/>
                  </a:solidFill>
                </a:rPr>
                <a:t>(small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180148" y="3356992"/>
            <a:ext cx="3000364" cy="1652390"/>
            <a:chOff x="6215106" y="4872954"/>
            <a:chExt cx="3000364" cy="165239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286544" y="4872954"/>
              <a:ext cx="1357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+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56" name="図 55" descr="sigma_orbi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5257339"/>
              <a:ext cx="1905000" cy="733425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6215106" y="5920050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srgbClr val="FF0000"/>
                  </a:solidFill>
                </a:rPr>
                <a:t>(large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0" y="654683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Y. </a:t>
            </a:r>
            <a:r>
              <a:rPr lang="en-US" altLang="ja-JP" sz="1600" dirty="0" err="1">
                <a:solidFill>
                  <a:prstClr val="black"/>
                </a:solidFill>
              </a:rPr>
              <a:t>Kanada-En’yo</a:t>
            </a:r>
            <a:r>
              <a:rPr lang="en-US" altLang="ja-JP" sz="1600" dirty="0">
                <a:solidFill>
                  <a:prstClr val="black"/>
                </a:solidFill>
              </a:rPr>
              <a:t> and H. </a:t>
            </a:r>
            <a:r>
              <a:rPr lang="en-US" altLang="ja-JP" sz="1600" dirty="0" err="1">
                <a:solidFill>
                  <a:prstClr val="black"/>
                </a:solidFill>
              </a:rPr>
              <a:t>Horiuchi</a:t>
            </a:r>
            <a:r>
              <a:rPr lang="en-US" altLang="ja-JP" sz="1600" dirty="0">
                <a:solidFill>
                  <a:prstClr val="black"/>
                </a:solidFill>
              </a:rPr>
              <a:t>, PRC </a:t>
            </a:r>
            <a:r>
              <a:rPr lang="en-US" altLang="ja-JP" sz="1600" b="1" dirty="0">
                <a:solidFill>
                  <a:prstClr val="black"/>
                </a:solidFill>
              </a:rPr>
              <a:t>66</a:t>
            </a:r>
            <a:r>
              <a:rPr lang="en-US" altLang="ja-JP" sz="1600" dirty="0">
                <a:solidFill>
                  <a:prstClr val="black"/>
                </a:solidFill>
              </a:rPr>
              <a:t> (2002), 024305.</a:t>
            </a:r>
          </a:p>
        </p:txBody>
      </p:sp>
      <p:cxnSp>
        <p:nvCxnSpPr>
          <p:cNvPr id="81" name="直線コネクタ 80"/>
          <p:cNvCxnSpPr/>
          <p:nvPr/>
        </p:nvCxnSpPr>
        <p:spPr>
          <a:xfrm>
            <a:off x="4741816" y="4259721"/>
            <a:ext cx="1393688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Inversion_Be11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74" y="2141876"/>
            <a:ext cx="4328590" cy="2786082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 flipV="1">
            <a:off x="4801704" y="2859046"/>
            <a:ext cx="1333800" cy="1172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33"/>
          <p:cNvGrpSpPr/>
          <p:nvPr/>
        </p:nvGrpSpPr>
        <p:grpSpPr>
          <a:xfrm>
            <a:off x="4012166" y="5320663"/>
            <a:ext cx="4068771" cy="430887"/>
            <a:chOff x="2071670" y="1776805"/>
            <a:chExt cx="4068771" cy="430887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2623719" y="1776805"/>
              <a:ext cx="35167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</a:rPr>
                <a:t>Difference of deformation</a:t>
              </a:r>
              <a:endParaRPr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正方形/長方形 6"/>
          <p:cNvSpPr/>
          <p:nvPr/>
        </p:nvSpPr>
        <p:spPr>
          <a:xfrm>
            <a:off x="3100952" y="2708920"/>
            <a:ext cx="1255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/>
              <a:t>inversion</a:t>
            </a:r>
            <a:endParaRPr lang="ja-JP" altLang="en-US" sz="2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5878433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How </a:t>
            </a:r>
            <a:r>
              <a:rPr lang="en-US" altLang="ja-JP" sz="2400" b="1" dirty="0">
                <a:solidFill>
                  <a:srgbClr val="FF0000"/>
                </a:solidFill>
              </a:rPr>
              <a:t>does the </a:t>
            </a:r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hyperon affect the parity-inverted ground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state?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818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27" name="図 26" descr="Be11_AMD_color.png"/>
          <p:cNvPicPr>
            <a:picLocks noChangeAspect="1"/>
          </p:cNvPicPr>
          <p:nvPr/>
        </p:nvPicPr>
        <p:blipFill rotWithShape="1">
          <a:blip r:embed="rId3"/>
          <a:srcRect t="5224" b="9275"/>
          <a:stretch/>
        </p:blipFill>
        <p:spPr>
          <a:xfrm>
            <a:off x="105334" y="928670"/>
            <a:ext cx="6038302" cy="3571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Excitation spectra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786182" y="3786190"/>
            <a:ext cx="1571636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16"/>
          <p:cNvGrpSpPr/>
          <p:nvPr/>
        </p:nvGrpSpPr>
        <p:grpSpPr>
          <a:xfrm>
            <a:off x="6272244" y="1185904"/>
            <a:ext cx="2800350" cy="1428760"/>
            <a:chOff x="6343650" y="1714488"/>
            <a:chExt cx="2800350" cy="1428760"/>
          </a:xfrm>
        </p:grpSpPr>
        <p:pic>
          <p:nvPicPr>
            <p:cNvPr id="12" name="図 11" descr="2J_1-_m-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3650" y="1714488"/>
              <a:ext cx="2800350" cy="1419225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500826" y="277391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=0.52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grpSp>
        <p:nvGrpSpPr>
          <p:cNvPr id="6" name="グループ化 17"/>
          <p:cNvGrpSpPr/>
          <p:nvPr/>
        </p:nvGrpSpPr>
        <p:grpSpPr>
          <a:xfrm>
            <a:off x="6272244" y="3357562"/>
            <a:ext cx="2800350" cy="1440902"/>
            <a:chOff x="6343650" y="4143380"/>
            <a:chExt cx="2800350" cy="1440902"/>
          </a:xfrm>
        </p:grpSpPr>
        <p:pic>
          <p:nvPicPr>
            <p:cNvPr id="13" name="図 12" descr="2J_1+_m-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3650" y="4143380"/>
              <a:ext cx="2800350" cy="1419225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500826" y="521495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=0.72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4572032" y="4357694"/>
            <a:ext cx="1714512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868559" y="2632409"/>
            <a:ext cx="1692933" cy="114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86544" y="85723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-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44" y="300037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+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6185400"/>
            <a:ext cx="8358246" cy="4839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18800" lvl="1" algn="ctr"/>
            <a:r>
              <a:rPr lang="en-US" altLang="ja-JP" sz="2200" b="1" dirty="0">
                <a:solidFill>
                  <a:srgbClr val="FF0000"/>
                </a:solidFill>
              </a:rPr>
              <a:t>Parity reversion of the </a:t>
            </a:r>
            <a:r>
              <a:rPr lang="en-US" altLang="ja-JP" sz="2200" b="1" baseline="30000" dirty="0">
                <a:solidFill>
                  <a:srgbClr val="FF0000"/>
                </a:solidFill>
              </a:rPr>
              <a:t>12</a:t>
            </a:r>
            <a:r>
              <a:rPr lang="en-US" altLang="ja-JP" sz="2200" b="1" baseline="-250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Be ground state may occur by 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 in </a:t>
            </a:r>
            <a:r>
              <a:rPr lang="en-US" altLang="ja-JP" sz="2200" b="1" i="1" dirty="0">
                <a:solidFill>
                  <a:srgbClr val="FF0000"/>
                </a:solidFill>
              </a:rPr>
              <a:t>s</a:t>
            </a:r>
            <a:r>
              <a:rPr lang="en-US" altLang="ja-JP" sz="2200" b="1" dirty="0">
                <a:solidFill>
                  <a:srgbClr val="FF0000"/>
                </a:solidFill>
              </a:rPr>
              <a:t> orbit </a:t>
            </a:r>
            <a:endParaRPr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2876" y="522920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</a:rPr>
              <a:t> Deformation of the </a:t>
            </a:r>
            <a:r>
              <a:rPr lang="en-US" altLang="ja-JP" sz="2400" b="1" dirty="0">
                <a:solidFill>
                  <a:srgbClr val="FF0000"/>
                </a:solidFill>
              </a:rPr>
              <a:t>1/2</a:t>
            </a:r>
            <a:r>
              <a:rPr lang="en-US" altLang="ja-JP" sz="2400" b="1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 state is smaller </a:t>
            </a:r>
            <a:r>
              <a:rPr lang="en-US" altLang="ja-JP" sz="2400" b="1" dirty="0">
                <a:solidFill>
                  <a:prstClr val="black"/>
                </a:solidFill>
              </a:rPr>
              <a:t>than that of the 1/2</a:t>
            </a:r>
            <a:r>
              <a:rPr lang="en-US" altLang="ja-JP" sz="2400" b="1" baseline="30000" dirty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US" altLang="ja-JP" sz="2400" b="1" dirty="0">
                <a:solidFill>
                  <a:prstClr val="black"/>
                </a:solidFill>
              </a:rPr>
              <a:t> state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hyperon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orbit 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is deeply bound at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smaller deformation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9052" y="5661248"/>
            <a:ext cx="8715436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00496" y="9286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400" b="1" dirty="0">
                <a:solidFill>
                  <a:prstClr val="black"/>
                </a:solidFill>
                <a:latin typeface="Century" pitchFamily="18" charset="0"/>
              </a:rPr>
              <a:t>Be(AMD)</a:t>
            </a:r>
            <a:endParaRPr lang="ja-JP" altLang="en-US" sz="24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05536" y="979469"/>
            <a:ext cx="14663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Be(Exp)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9652" y="980916"/>
            <a:ext cx="13948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13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C(Exp)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818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27" name="図 26" descr="Be11_AMD_color.png"/>
          <p:cNvPicPr>
            <a:picLocks noChangeAspect="1"/>
          </p:cNvPicPr>
          <p:nvPr/>
        </p:nvPicPr>
        <p:blipFill>
          <a:blip r:embed="rId3"/>
          <a:srcRect t="5224"/>
          <a:stretch>
            <a:fillRect/>
          </a:stretch>
        </p:blipFill>
        <p:spPr>
          <a:xfrm>
            <a:off x="105334" y="928670"/>
            <a:ext cx="6038302" cy="39593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Excitation spectra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786182" y="3786190"/>
            <a:ext cx="1571636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16"/>
          <p:cNvGrpSpPr/>
          <p:nvPr/>
        </p:nvGrpSpPr>
        <p:grpSpPr>
          <a:xfrm>
            <a:off x="6272244" y="1185904"/>
            <a:ext cx="2800350" cy="1428760"/>
            <a:chOff x="6343650" y="1714488"/>
            <a:chExt cx="2800350" cy="1428760"/>
          </a:xfrm>
        </p:grpSpPr>
        <p:pic>
          <p:nvPicPr>
            <p:cNvPr id="12" name="図 11" descr="2J_1-_m-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3650" y="1714488"/>
              <a:ext cx="2800350" cy="1419225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500826" y="277391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=0.52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grpSp>
        <p:nvGrpSpPr>
          <p:cNvPr id="6" name="グループ化 17"/>
          <p:cNvGrpSpPr/>
          <p:nvPr/>
        </p:nvGrpSpPr>
        <p:grpSpPr>
          <a:xfrm>
            <a:off x="6272244" y="3357562"/>
            <a:ext cx="2800350" cy="1440902"/>
            <a:chOff x="6343650" y="4143380"/>
            <a:chExt cx="2800350" cy="1440902"/>
          </a:xfrm>
        </p:grpSpPr>
        <p:pic>
          <p:nvPicPr>
            <p:cNvPr id="13" name="図 12" descr="2J_1+_m-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3650" y="4143380"/>
              <a:ext cx="2800350" cy="1419225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500826" y="521495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b</a:t>
              </a:r>
              <a:r>
                <a:rPr lang="en-US" altLang="ja-JP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=0.72</a:t>
              </a:r>
              <a:endParaRPr lang="ja-JP" altLang="en-US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4572032" y="4357694"/>
            <a:ext cx="1714512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868559" y="2632409"/>
            <a:ext cx="1692933" cy="11429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86544" y="85723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-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44" y="300037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11</a:t>
            </a:r>
            <a:r>
              <a:rPr lang="en-US" altLang="ja-JP" sz="2000" b="1" dirty="0">
                <a:solidFill>
                  <a:prstClr val="black"/>
                </a:solidFill>
                <a:latin typeface="Century" pitchFamily="18" charset="0"/>
                <a:ea typeface="Cambria Math" pitchFamily="18" charset="0"/>
              </a:rPr>
              <a:t>Be</a:t>
            </a:r>
            <a:r>
              <a:rPr lang="en-US" altLang="ja-JP" sz="2000" b="1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 1/2</a:t>
            </a:r>
            <a:r>
              <a:rPr lang="en-US" altLang="ja-JP" sz="2000" b="1" baseline="30000" dirty="0">
                <a:solidFill>
                  <a:prstClr val="black"/>
                </a:solidFill>
                <a:latin typeface="Symbol" pitchFamily="18" charset="2"/>
                <a:ea typeface="Cambria Math" pitchFamily="18" charset="0"/>
              </a:rPr>
              <a:t>+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6185400"/>
            <a:ext cx="8358246" cy="4839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18800" lvl="1" algn="ctr"/>
            <a:r>
              <a:rPr lang="en-US" altLang="ja-JP" sz="2200" b="1" dirty="0">
                <a:solidFill>
                  <a:srgbClr val="FF0000"/>
                </a:solidFill>
              </a:rPr>
              <a:t>Parity reversion of the </a:t>
            </a:r>
            <a:r>
              <a:rPr lang="en-US" altLang="ja-JP" sz="2200" b="1" baseline="30000" dirty="0">
                <a:solidFill>
                  <a:srgbClr val="FF0000"/>
                </a:solidFill>
              </a:rPr>
              <a:t>12</a:t>
            </a:r>
            <a:r>
              <a:rPr lang="en-US" altLang="ja-JP" sz="2200" b="1" baseline="-250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Be ground state may occur by </a:t>
            </a:r>
            <a:r>
              <a:rPr lang="en-US" altLang="ja-JP" sz="22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>
                <a:solidFill>
                  <a:srgbClr val="FF0000"/>
                </a:solidFill>
              </a:rPr>
              <a:t> in </a:t>
            </a:r>
            <a:r>
              <a:rPr lang="en-US" altLang="ja-JP" sz="2200" b="1" i="1" dirty="0">
                <a:solidFill>
                  <a:srgbClr val="FF0000"/>
                </a:solidFill>
              </a:rPr>
              <a:t>s</a:t>
            </a:r>
            <a:r>
              <a:rPr lang="en-US" altLang="ja-JP" sz="2200" b="1" dirty="0">
                <a:solidFill>
                  <a:srgbClr val="FF0000"/>
                </a:solidFill>
              </a:rPr>
              <a:t> orbit </a:t>
            </a:r>
            <a:endParaRPr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2876" y="522920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</a:rPr>
              <a:t> Deformation of the </a:t>
            </a:r>
            <a:r>
              <a:rPr lang="en-US" altLang="ja-JP" sz="2400" b="1" dirty="0">
                <a:solidFill>
                  <a:srgbClr val="FF0000"/>
                </a:solidFill>
              </a:rPr>
              <a:t>1/2</a:t>
            </a:r>
            <a:r>
              <a:rPr lang="en-US" altLang="ja-JP" sz="2400" b="1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 state is smaller </a:t>
            </a:r>
            <a:r>
              <a:rPr lang="en-US" altLang="ja-JP" sz="2400" b="1" dirty="0">
                <a:solidFill>
                  <a:prstClr val="black"/>
                </a:solidFill>
              </a:rPr>
              <a:t>than that of the 1/2</a:t>
            </a:r>
            <a:r>
              <a:rPr lang="en-US" altLang="ja-JP" sz="2400" b="1" baseline="30000" dirty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US" altLang="ja-JP" sz="2400" b="1" dirty="0">
                <a:solidFill>
                  <a:prstClr val="black"/>
                </a:solidFill>
              </a:rPr>
              <a:t> state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hyperon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orbit 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is deeply bound with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smaller deformation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grpSp>
        <p:nvGrpSpPr>
          <p:cNvPr id="7" name="グループ化 31"/>
          <p:cNvGrpSpPr/>
          <p:nvPr/>
        </p:nvGrpSpPr>
        <p:grpSpPr>
          <a:xfrm>
            <a:off x="214282" y="4509120"/>
            <a:ext cx="8715436" cy="1135578"/>
            <a:chOff x="214282" y="4572008"/>
            <a:chExt cx="8715436" cy="785818"/>
          </a:xfrm>
        </p:grpSpPr>
        <p:sp>
          <p:nvSpPr>
            <p:cNvPr id="33" name="正方形/長方形 32"/>
            <p:cNvSpPr/>
            <p:nvPr/>
          </p:nvSpPr>
          <p:spPr>
            <a:xfrm>
              <a:off x="214282" y="4929198"/>
              <a:ext cx="8715436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14348" y="4572008"/>
              <a:ext cx="5000660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グループ化 34"/>
          <p:cNvGrpSpPr/>
          <p:nvPr/>
        </p:nvGrpSpPr>
        <p:grpSpPr>
          <a:xfrm>
            <a:off x="4643438" y="4088874"/>
            <a:ext cx="857256" cy="1270540"/>
            <a:chOff x="4643438" y="4088874"/>
            <a:chExt cx="857256" cy="1270540"/>
          </a:xfrm>
        </p:grpSpPr>
        <p:sp>
          <p:nvSpPr>
            <p:cNvPr id="36" name="下矢印 35"/>
            <p:cNvSpPr/>
            <p:nvPr/>
          </p:nvSpPr>
          <p:spPr>
            <a:xfrm>
              <a:off x="4714876" y="4088874"/>
              <a:ext cx="357190" cy="1268951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929190" y="4500570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1F497D"/>
                  </a:solidFill>
                </a:rPr>
                <a:t>B</a:t>
              </a:r>
              <a:r>
                <a:rPr lang="en-US" altLang="ja-JP" sz="2400" b="1" baseline="-25000" dirty="0">
                  <a:solidFill>
                    <a:srgbClr val="1F497D"/>
                  </a:solidFill>
                  <a:latin typeface="Symbol" pitchFamily="18" charset="2"/>
                </a:rPr>
                <a:t>L</a:t>
              </a: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4643438" y="5357826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38"/>
          <p:cNvGrpSpPr/>
          <p:nvPr/>
        </p:nvGrpSpPr>
        <p:grpSpPr>
          <a:xfrm>
            <a:off x="3643306" y="4374627"/>
            <a:ext cx="857256" cy="627597"/>
            <a:chOff x="3643306" y="4374627"/>
            <a:chExt cx="857256" cy="627597"/>
          </a:xfrm>
        </p:grpSpPr>
        <p:sp>
          <p:nvSpPr>
            <p:cNvPr id="40" name="下矢印 39"/>
            <p:cNvSpPr/>
            <p:nvPr/>
          </p:nvSpPr>
          <p:spPr>
            <a:xfrm>
              <a:off x="4143372" y="4374627"/>
              <a:ext cx="285752" cy="62601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643306" y="4429132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</a:rPr>
                <a:t>B</a:t>
              </a:r>
              <a:r>
                <a:rPr lang="en-US" altLang="ja-JP" sz="2400" b="1" baseline="-2500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4000496" y="5000636"/>
              <a:ext cx="500066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5429256" y="478632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Reversion?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071802" y="4967599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entury" pitchFamily="18" charset="0"/>
              </a:rPr>
              <a:t>12</a:t>
            </a:r>
            <a:r>
              <a:rPr lang="en-US" altLang="ja-JP" sz="2400" b="1" baseline="-25000" dirty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prstClr val="black"/>
                </a:solidFill>
                <a:latin typeface="Century" pitchFamily="18" charset="0"/>
              </a:rPr>
              <a:t>Be</a:t>
            </a:r>
            <a:endParaRPr lang="ja-JP" altLang="en-US" sz="24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143240" y="4929198"/>
            <a:ext cx="228601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00496" y="9286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400" b="1" dirty="0">
                <a:solidFill>
                  <a:prstClr val="black"/>
                </a:solidFill>
                <a:latin typeface="Century" pitchFamily="18" charset="0"/>
              </a:rPr>
              <a:t>Be(AMD)</a:t>
            </a:r>
            <a:endParaRPr lang="ja-JP" altLang="en-US" sz="24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05536" y="979469"/>
            <a:ext cx="14663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11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Be(Exp)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9652" y="980916"/>
            <a:ext cx="13948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baseline="30000" dirty="0">
                <a:solidFill>
                  <a:prstClr val="black"/>
                </a:solidFill>
                <a:latin typeface="Century" pitchFamily="18" charset="0"/>
              </a:rPr>
              <a:t>13</a:t>
            </a:r>
            <a:r>
              <a:rPr lang="en-US" altLang="ja-JP" sz="2200" b="1" dirty="0">
                <a:solidFill>
                  <a:prstClr val="black"/>
                </a:solidFill>
                <a:latin typeface="Century" pitchFamily="18" charset="0"/>
              </a:rPr>
              <a:t>C(Exp)</a:t>
            </a:r>
            <a:endParaRPr lang="ja-JP" altLang="en-US" sz="2200" b="1" dirty="0">
              <a:solidFill>
                <a:prstClr val="black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gamma-spec.PNG"/>
          <p:cNvPicPr>
            <a:picLocks noChangeAspect="1"/>
          </p:cNvPicPr>
          <p:nvPr/>
        </p:nvPicPr>
        <p:blipFill>
          <a:blip r:embed="rId3">
            <a:lum bright="10000"/>
          </a:blip>
          <a:srcRect r="18918" b="39027"/>
          <a:stretch>
            <a:fillRect/>
          </a:stretch>
        </p:blipFill>
        <p:spPr>
          <a:xfrm>
            <a:off x="5072066" y="857232"/>
            <a:ext cx="4286280" cy="33575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Structure study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u="sng" dirty="0" smtClean="0">
                <a:solidFill>
                  <a:srgbClr val="C00000"/>
                </a:solidFill>
              </a:rPr>
              <a:t>Knowledge </a:t>
            </a:r>
            <a:r>
              <a:rPr lang="en-US" altLang="ja-JP" u="sng" dirty="0">
                <a:solidFill>
                  <a:srgbClr val="C00000"/>
                </a:solidFill>
              </a:rPr>
              <a:t>of </a:t>
            </a:r>
            <a:r>
              <a:rPr lang="en-US" altLang="ja-JP" u="sng" dirty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u="sng" dirty="0">
                <a:solidFill>
                  <a:srgbClr val="C00000"/>
                </a:solidFill>
              </a:rPr>
              <a:t>N effective interaction 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pPr lvl="1"/>
            <a:r>
              <a:rPr lang="en-US" altLang="ja-JP" dirty="0" smtClean="0"/>
              <a:t>Through studies of </a:t>
            </a:r>
            <a:r>
              <a:rPr lang="en-US" altLang="ja-JP" i="1" dirty="0" smtClean="0"/>
              <a:t>s-p</a:t>
            </a:r>
            <a:r>
              <a:rPr lang="en-US" altLang="ja-JP" dirty="0" smtClean="0"/>
              <a:t> shell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hypernuclei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b="0" dirty="0" smtClean="0"/>
              <a:t>Accurate solution of few-body problems</a:t>
            </a:r>
            <a:r>
              <a:rPr lang="en-US" altLang="ja-JP" b="0" baseline="30000" dirty="0" smtClean="0"/>
              <a:t> [1]</a:t>
            </a:r>
          </a:p>
          <a:p>
            <a:pPr lvl="2"/>
            <a:r>
              <a:rPr lang="en-US" altLang="ja-JP" b="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N G-matrix effective interactions</a:t>
            </a:r>
            <a:r>
              <a:rPr lang="en-US" altLang="ja-JP" b="0" baseline="30000" dirty="0" smtClean="0"/>
              <a:t> [2]</a:t>
            </a:r>
          </a:p>
          <a:p>
            <a:pPr lvl="2"/>
            <a:r>
              <a:rPr lang="en-US" altLang="ja-JP" b="0" dirty="0" smtClean="0"/>
              <a:t>Increases of experimental information</a:t>
            </a:r>
            <a:r>
              <a:rPr lang="en-US" altLang="ja-JP" b="0" baseline="30000" dirty="0" smtClean="0"/>
              <a:t> [3]</a:t>
            </a:r>
          </a:p>
          <a:p>
            <a:pPr lvl="2">
              <a:buNone/>
            </a:pPr>
            <a:endParaRPr lang="en-US" altLang="ja-JP" sz="2600" b="0" dirty="0" smtClean="0"/>
          </a:p>
          <a:p>
            <a:pPr>
              <a:buNone/>
            </a:pPr>
            <a:r>
              <a:rPr lang="en-US" altLang="ja-JP" u="sng" dirty="0" smtClean="0">
                <a:solidFill>
                  <a:srgbClr val="C00000"/>
                </a:solidFill>
              </a:rPr>
              <a:t>Developments of theoretical models</a:t>
            </a:r>
          </a:p>
          <a:p>
            <a:pPr lvl="1"/>
            <a:r>
              <a:rPr lang="en-US" altLang="ja-JP" dirty="0" smtClean="0"/>
              <a:t>By structure studies of unstable nuclei</a:t>
            </a:r>
          </a:p>
          <a:p>
            <a:pPr lvl="1">
              <a:buNone/>
            </a:pPr>
            <a:r>
              <a:rPr lang="en-US" altLang="ja-JP" dirty="0" smtClean="0"/>
              <a:t>	Ex.: Antisymmetrized Molecular Dynamics (AMD)</a:t>
            </a:r>
            <a:r>
              <a:rPr lang="en-US" altLang="ja-JP" b="0" baseline="30000" dirty="0" smtClean="0"/>
              <a:t>[4]</a:t>
            </a:r>
          </a:p>
          <a:p>
            <a:pPr lvl="3"/>
            <a:r>
              <a:rPr lang="en-US" altLang="ja-JP" dirty="0" smtClean="0"/>
              <a:t>AMD describes dynamical changes of various structure </a:t>
            </a:r>
          </a:p>
          <a:p>
            <a:pPr lvl="3"/>
            <a:r>
              <a:rPr lang="en-US" altLang="ja-JP" b="0" dirty="0" smtClean="0"/>
              <a:t>No assumption on clustering and deformation</a:t>
            </a:r>
          </a:p>
          <a:p>
            <a:pPr lvl="3"/>
            <a:endParaRPr kumimoji="1" lang="en-US" altLang="ja-JP" b="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" y="6344687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E. </a:t>
            </a:r>
            <a:r>
              <a:rPr lang="en-US" altLang="ja-JP" sz="1600" dirty="0" err="1">
                <a:solidFill>
                  <a:prstClr val="black"/>
                </a:solidFill>
              </a:rPr>
              <a:t>Hiyama</a:t>
            </a:r>
            <a:r>
              <a:rPr lang="en-US" altLang="ja-JP" sz="1600" dirty="0">
                <a:solidFill>
                  <a:prstClr val="black"/>
                </a:solidFill>
              </a:rPr>
              <a:t>, NPA </a:t>
            </a:r>
            <a:r>
              <a:rPr lang="en-US" altLang="ja-JP" sz="1600" b="1" dirty="0">
                <a:solidFill>
                  <a:prstClr val="black"/>
                </a:solidFill>
              </a:rPr>
              <a:t>805</a:t>
            </a:r>
            <a:r>
              <a:rPr lang="en-US" altLang="ja-JP" sz="1600" dirty="0">
                <a:solidFill>
                  <a:prstClr val="black"/>
                </a:solidFill>
              </a:rPr>
              <a:t> (2008), 190c, [2] Y. Yamamoto, et al., PTP Suppl. </a:t>
            </a:r>
            <a:r>
              <a:rPr lang="en-US" altLang="ja-JP" sz="1600" b="1" dirty="0">
                <a:solidFill>
                  <a:prstClr val="black"/>
                </a:solidFill>
              </a:rPr>
              <a:t>117 </a:t>
            </a:r>
            <a:r>
              <a:rPr lang="en-US" altLang="ja-JP" sz="1600" dirty="0">
                <a:solidFill>
                  <a:prstClr val="black"/>
                </a:solidFill>
              </a:rPr>
              <a:t>(1994), 361., </a:t>
            </a:r>
          </a:p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[3] O. Hashimoto and H. Tamura, PPNP </a:t>
            </a:r>
            <a:r>
              <a:rPr lang="en-US" altLang="ja-JP" sz="1600" b="1" dirty="0">
                <a:solidFill>
                  <a:prstClr val="black"/>
                </a:solidFill>
              </a:rPr>
              <a:t>57</a:t>
            </a:r>
            <a:r>
              <a:rPr lang="en-US" altLang="ja-JP" sz="1600" dirty="0">
                <a:solidFill>
                  <a:prstClr val="black"/>
                </a:solidFill>
              </a:rPr>
              <a:t> (2006), 564., [4]</a:t>
            </a:r>
            <a:r>
              <a:rPr lang="en-US" sz="1600" dirty="0">
                <a:solidFill>
                  <a:prstClr val="black"/>
                </a:solidFill>
              </a:rPr>
              <a:t> Y. </a:t>
            </a:r>
            <a:r>
              <a:rPr lang="en-US" sz="1600" dirty="0" err="1">
                <a:solidFill>
                  <a:prstClr val="black"/>
                </a:solidFill>
              </a:rPr>
              <a:t>Kanada-En’yo</a:t>
            </a:r>
            <a:r>
              <a:rPr lang="en-US" sz="1600" dirty="0">
                <a:solidFill>
                  <a:prstClr val="black"/>
                </a:solidFill>
              </a:rPr>
              <a:t> et al., PTP </a:t>
            </a:r>
            <a:r>
              <a:rPr lang="en-US" sz="1600" b="1" dirty="0">
                <a:solidFill>
                  <a:prstClr val="black"/>
                </a:solidFill>
              </a:rPr>
              <a:t>93</a:t>
            </a:r>
            <a:r>
              <a:rPr lang="en-US" sz="1600" dirty="0">
                <a:solidFill>
                  <a:prstClr val="black"/>
                </a:solidFill>
              </a:rPr>
              <a:t> (1995), 115.</a:t>
            </a:r>
            <a:r>
              <a:rPr lang="en-US" altLang="ja-JP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893" y="544522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Systematic (theoretical) study of </a:t>
            </a:r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rgbClr val="FF0000"/>
                </a:solidFill>
              </a:rPr>
              <a:t> hypernuclear structure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“Structure changes by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hyperon as an impurity”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Parity reversion of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of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parity reversion </a:t>
            </a:r>
            <a:r>
              <a:rPr lang="en-US" altLang="ja-JP" dirty="0" smtClean="0"/>
              <a:t>of the 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g.s. occurs by the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5" name="グループ化 17"/>
          <p:cNvGrpSpPr/>
          <p:nvPr/>
        </p:nvGrpSpPr>
        <p:grpSpPr>
          <a:xfrm>
            <a:off x="69146" y="1857364"/>
            <a:ext cx="8809545" cy="4071966"/>
            <a:chOff x="69146" y="1500174"/>
            <a:chExt cx="8809545" cy="4071966"/>
          </a:xfrm>
        </p:grpSpPr>
        <p:pic>
          <p:nvPicPr>
            <p:cNvPr id="4" name="図 3" descr="Be12L_Becore2.PNG"/>
            <p:cNvPicPr>
              <a:picLocks noChangeAspect="1"/>
            </p:cNvPicPr>
            <p:nvPr/>
          </p:nvPicPr>
          <p:blipFill>
            <a:blip r:embed="rId3"/>
            <a:srcRect b="8064"/>
            <a:stretch>
              <a:fillRect/>
            </a:stretch>
          </p:blipFill>
          <p:spPr>
            <a:xfrm>
              <a:off x="277431" y="1500174"/>
              <a:ext cx="8601260" cy="4071966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85720" y="1643050"/>
              <a:ext cx="642942" cy="371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86818" y="5039632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0.0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86818" y="3872868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1.0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86818" y="2728148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2.0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86818" y="1613658"/>
              <a:ext cx="5132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prstClr val="black"/>
                  </a:solidFill>
                </a:rPr>
                <a:t>3.0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 rot="16200000">
              <a:off x="-1210788" y="3289815"/>
              <a:ext cx="299075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200" b="1" dirty="0">
                  <a:solidFill>
                    <a:prstClr val="black"/>
                  </a:solidFill>
                </a:rPr>
                <a:t>Excitation Energy (MeV)</a:t>
              </a:r>
              <a:endParaRPr lang="ja-JP" altLang="en-US" sz="2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グループ化 22"/>
          <p:cNvGrpSpPr/>
          <p:nvPr/>
        </p:nvGrpSpPr>
        <p:grpSpPr>
          <a:xfrm>
            <a:off x="1071538" y="3273982"/>
            <a:ext cx="928694" cy="726522"/>
            <a:chOff x="1000100" y="2786058"/>
            <a:chExt cx="928694" cy="726522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000100" y="2786058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13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C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Century" pitchFamily="18" charset="0"/>
                </a:rPr>
                <a:t>7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98802" y="314324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</a:rPr>
                <a:t>(Exp.)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グループ化 23"/>
          <p:cNvGrpSpPr/>
          <p:nvPr/>
        </p:nvGrpSpPr>
        <p:grpSpPr>
          <a:xfrm>
            <a:off x="3232328" y="3273982"/>
            <a:ext cx="1071570" cy="726522"/>
            <a:chOff x="946312" y="2786058"/>
            <a:chExt cx="1071570" cy="72652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946312" y="2786058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11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Century" pitchFamily="18" charset="0"/>
                </a:rPr>
                <a:t>7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098802" y="314324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</a:rPr>
                <a:t>(Exp.)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グループ化 26"/>
          <p:cNvGrpSpPr/>
          <p:nvPr/>
        </p:nvGrpSpPr>
        <p:grpSpPr>
          <a:xfrm>
            <a:off x="5357818" y="3262970"/>
            <a:ext cx="1143008" cy="737534"/>
            <a:chOff x="946312" y="2775046"/>
            <a:chExt cx="1143008" cy="73753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946312" y="2775046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11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Century" pitchFamily="18" charset="0"/>
                </a:rPr>
                <a:t>7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098802" y="3143248"/>
              <a:ext cx="81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b="1" dirty="0">
                  <a:solidFill>
                    <a:prstClr val="black"/>
                  </a:solidFill>
                </a:rPr>
                <a:t>AMD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グループ化 33"/>
          <p:cNvGrpSpPr/>
          <p:nvPr/>
        </p:nvGrpSpPr>
        <p:grpSpPr>
          <a:xfrm>
            <a:off x="6786578" y="3286124"/>
            <a:ext cx="2357422" cy="797960"/>
            <a:chOff x="6786578" y="3143248"/>
            <a:chExt cx="2357422" cy="797960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7358082" y="3143248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baseline="30000" dirty="0">
                  <a:solidFill>
                    <a:prstClr val="black"/>
                  </a:solidFill>
                  <a:latin typeface="Century" pitchFamily="18" charset="0"/>
                </a:rPr>
                <a:t>12</a:t>
              </a:r>
              <a:r>
                <a:rPr lang="en-US" altLang="ja-JP" sz="2800" b="1" baseline="-25000" dirty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sz="28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endParaRPr lang="ja-JP" altLang="en-US" sz="28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786578" y="3571876"/>
              <a:ext cx="2357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b="1" dirty="0" err="1" smtClean="0">
                  <a:solidFill>
                    <a:prstClr val="black"/>
                  </a:solidFill>
                </a:rPr>
                <a:t>HyperAMD</a:t>
              </a:r>
              <a:r>
                <a:rPr lang="en-US" altLang="ja-JP" b="1" dirty="0" smtClean="0">
                  <a:solidFill>
                    <a:prstClr val="black"/>
                  </a:solidFill>
                </a:rPr>
                <a:t>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Deformation and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dirty="0" smtClean="0">
                <a:solidFill>
                  <a:srgbClr val="FF0000"/>
                </a:solidFill>
              </a:rPr>
              <a:t> hyperon coupled to the </a:t>
            </a:r>
            <a:r>
              <a:rPr lang="en-US" altLang="ja-JP" sz="2200" dirty="0" smtClean="0">
                <a:solidFill>
                  <a:srgbClr val="FF0000"/>
                </a:solidFill>
                <a:latin typeface="Symbol" pitchFamily="18" charset="2"/>
              </a:rPr>
              <a:t>1/2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200" dirty="0" smtClean="0">
                <a:solidFill>
                  <a:srgbClr val="FF0000"/>
                </a:solidFill>
              </a:rPr>
              <a:t> state is more deeply bound </a:t>
            </a:r>
            <a:r>
              <a:rPr lang="en-US" altLang="ja-JP" sz="2200" dirty="0" smtClean="0"/>
              <a:t>than that coupled to the </a:t>
            </a:r>
            <a:r>
              <a:rPr lang="en-US" altLang="ja-JP" sz="2200" dirty="0" smtClean="0">
                <a:latin typeface="Symbol" pitchFamily="18" charset="2"/>
              </a:rPr>
              <a:t>1/2</a:t>
            </a:r>
            <a:r>
              <a:rPr lang="en-US" altLang="ja-JP" sz="2200" baseline="30000" dirty="0" smtClean="0">
                <a:latin typeface="Symbol" pitchFamily="18" charset="2"/>
              </a:rPr>
              <a:t>+</a:t>
            </a:r>
            <a:r>
              <a:rPr lang="en-US" altLang="ja-JP" sz="2200" dirty="0" smtClean="0"/>
              <a:t> state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Due to the difference of the deformation</a:t>
            </a:r>
            <a:r>
              <a:rPr lang="en-US" altLang="ja-JP" dirty="0" smtClean="0"/>
              <a:t> between  the</a:t>
            </a:r>
            <a:r>
              <a:rPr lang="en-US" altLang="ja-JP" dirty="0" smtClean="0">
                <a:latin typeface="Symbol" pitchFamily="18" charset="2"/>
              </a:rPr>
              <a:t>1/2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 and </a:t>
            </a:r>
            <a:r>
              <a:rPr lang="en-US" altLang="ja-JP" dirty="0" smtClean="0">
                <a:latin typeface="Symbol" pitchFamily="18" charset="2"/>
              </a:rPr>
              <a:t>1/2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 states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755576" y="880061"/>
            <a:ext cx="7742568" cy="3269019"/>
            <a:chOff x="1105738" y="3513580"/>
            <a:chExt cx="7742568" cy="3269019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/>
            <a:stretch/>
          </p:blipFill>
          <p:spPr>
            <a:xfrm>
              <a:off x="7308304" y="5238304"/>
              <a:ext cx="1503420" cy="1501500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>
            <a:xfrm>
              <a:off x="1124364" y="5157192"/>
              <a:ext cx="1503420" cy="1501500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/>
            <a:stretch/>
          </p:blipFill>
          <p:spPr>
            <a:xfrm>
              <a:off x="1124364" y="3514656"/>
              <a:ext cx="1503420" cy="150150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7308304" y="3640715"/>
              <a:ext cx="1503420" cy="1501500"/>
            </a:xfrm>
            <a:prstGeom prst="rect">
              <a:avLst/>
            </a:prstGeom>
          </p:spPr>
        </p:pic>
        <p:cxnSp>
          <p:nvCxnSpPr>
            <p:cNvPr id="39" name="直線矢印コネクタ 38"/>
            <p:cNvCxnSpPr/>
            <p:nvPr/>
          </p:nvCxnSpPr>
          <p:spPr>
            <a:xfrm>
              <a:off x="4106134" y="5146093"/>
              <a:ext cx="1571636" cy="71438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4534762" y="4646027"/>
              <a:ext cx="20717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chemeClr val="tx2"/>
                  </a:solidFill>
                </a:rPr>
                <a:t>B</a:t>
              </a:r>
              <a:r>
                <a:rPr lang="en-US" altLang="ja-JP" sz="2200" b="1" baseline="-25000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sz="2200" b="1" dirty="0" smtClean="0">
                  <a:solidFill>
                    <a:schemeClr val="tx2"/>
                  </a:solidFill>
                </a:rPr>
                <a:t> = 10</a:t>
              </a:r>
              <a:r>
                <a:rPr kumimoji="1" lang="en-US" altLang="ja-JP" sz="2200" b="1" dirty="0" smtClean="0">
                  <a:solidFill>
                    <a:schemeClr val="tx2"/>
                  </a:solidFill>
                </a:rPr>
                <a:t>.24 MeV</a:t>
              </a:r>
              <a:endParaRPr kumimoji="1" lang="ja-JP" alt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993336" y="5559624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B</a:t>
              </a:r>
              <a:r>
                <a:rPr kumimoji="1" lang="en-US" altLang="ja-JP" sz="22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 = 9.67 MeV</a:t>
              </a:r>
              <a:endParaRPr kumimoji="1" lang="ja-JP" altLang="en-US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グループ化 40"/>
            <p:cNvGrpSpPr/>
            <p:nvPr/>
          </p:nvGrpSpPr>
          <p:grpSpPr>
            <a:xfrm>
              <a:off x="2748812" y="4574589"/>
              <a:ext cx="1357322" cy="573092"/>
              <a:chOff x="1857356" y="1928802"/>
              <a:chExt cx="1357322" cy="573092"/>
            </a:xfrm>
          </p:grpSpPr>
          <p:cxnSp>
            <p:nvCxnSpPr>
              <p:cNvPr id="61" name="直線コネクタ 2"/>
              <p:cNvCxnSpPr/>
              <p:nvPr/>
            </p:nvCxnSpPr>
            <p:spPr>
              <a:xfrm>
                <a:off x="2214546" y="2500306"/>
                <a:ext cx="1000132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3"/>
              <p:cNvCxnSpPr/>
              <p:nvPr/>
            </p:nvCxnSpPr>
            <p:spPr>
              <a:xfrm>
                <a:off x="2214546" y="1928802"/>
                <a:ext cx="1000132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9"/>
              <p:cNvCxnSpPr/>
              <p:nvPr/>
            </p:nvCxnSpPr>
            <p:spPr>
              <a:xfrm rot="5400000">
                <a:off x="2798904" y="2200112"/>
                <a:ext cx="544208" cy="1588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10"/>
              <p:cNvSpPr txBox="1"/>
              <p:nvPr/>
            </p:nvSpPr>
            <p:spPr>
              <a:xfrm>
                <a:off x="1857356" y="2028758"/>
                <a:ext cx="1285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0.32 MeV</a:t>
                </a:r>
                <a:endParaRPr kumimoji="1" lang="ja-JP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43" name="グループ化 39"/>
            <p:cNvGrpSpPr/>
            <p:nvPr/>
          </p:nvGrpSpPr>
          <p:grpSpPr>
            <a:xfrm>
              <a:off x="5677770" y="5860473"/>
              <a:ext cx="1438782" cy="432192"/>
              <a:chOff x="4704854" y="3896984"/>
              <a:chExt cx="1438782" cy="432192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4704854" y="3896984"/>
                <a:ext cx="1000132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"/>
              <p:cNvCxnSpPr/>
              <p:nvPr/>
            </p:nvCxnSpPr>
            <p:spPr>
              <a:xfrm>
                <a:off x="4704854" y="4325612"/>
                <a:ext cx="1000132" cy="1588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 rot="16200000" flipH="1">
                <a:off x="4657086" y="4100032"/>
                <a:ext cx="388478" cy="1285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テキスト ボックス 12"/>
              <p:cNvSpPr txBox="1"/>
              <p:nvPr/>
            </p:nvSpPr>
            <p:spPr>
              <a:xfrm>
                <a:off x="4857752" y="3929066"/>
                <a:ext cx="1285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0.25 MeV</a:t>
                </a:r>
                <a:endParaRPr kumimoji="1" lang="ja-JP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44" name="直線矢印コネクタ 43"/>
            <p:cNvCxnSpPr/>
            <p:nvPr/>
          </p:nvCxnSpPr>
          <p:spPr>
            <a:xfrm rot="16200000" flipH="1">
              <a:off x="4071209" y="4611102"/>
              <a:ext cx="1643074" cy="1570048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1135177" y="511654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1/2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+</a:t>
              </a:r>
              <a:endParaRPr kumimoji="1" lang="ja-JP" altLang="en-US" sz="2000" b="1" baseline="30000" dirty="0">
                <a:solidFill>
                  <a:srgbClr val="FF0000"/>
                </a:solidFill>
                <a:latin typeface="Cambria Math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289531" y="6267973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b=0.72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105738" y="351358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</a:rPr>
                <a:t>1/2</a:t>
              </a:r>
              <a:r>
                <a:rPr kumimoji="1" lang="en-US" altLang="ja-JP" sz="2000" b="1" baseline="30000" dirty="0" smtClean="0">
                  <a:solidFill>
                    <a:schemeClr val="tx2"/>
                  </a:solidFill>
                  <a:latin typeface="Symbol" pitchFamily="18" charset="2"/>
                  <a:ea typeface="Cambria Math" pitchFamily="18" charset="0"/>
                </a:rPr>
                <a:t>-</a:t>
              </a:r>
              <a:endParaRPr kumimoji="1" lang="ja-JP" altLang="en-US" sz="2000" b="1" baseline="30000" dirty="0">
                <a:solidFill>
                  <a:schemeClr val="tx2"/>
                </a:solidFill>
                <a:latin typeface="Symbol" pitchFamily="18" charset="2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275082" y="4643768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b=0.52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463720" y="6382489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b=0.47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463720" y="4741674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latin typeface="Symbol" pitchFamily="18" charset="2"/>
                </a:rPr>
                <a:t>b=0.70</a:t>
              </a:r>
              <a:endParaRPr kumimoji="1" lang="ja-JP" altLang="en-US" sz="2000" b="1" dirty="0">
                <a:latin typeface="Symbol" pitchFamily="18" charset="2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276702" y="3598666"/>
              <a:ext cx="1571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(1/2</a:t>
              </a:r>
              <a:r>
                <a:rPr kumimoji="1" lang="en-US" altLang="ja-JP" sz="2000" b="1" baseline="30000" dirty="0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276702" y="5187148"/>
              <a:ext cx="1571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0</a:t>
              </a:r>
              <a:r>
                <a:rPr kumimoji="1" lang="en-US" altLang="ja-JP" sz="2000" b="1" baseline="30000" dirty="0" smtClean="0">
                  <a:solidFill>
                    <a:schemeClr val="tx2"/>
                  </a:solidFill>
                  <a:latin typeface="Symbol" pitchFamily="18" charset="2"/>
                </a:rPr>
                <a:t>- 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(1/2</a:t>
              </a:r>
              <a:r>
                <a:rPr kumimoji="1" lang="en-US" altLang="ja-JP" sz="2000" b="1" baseline="30000" dirty="0" smtClean="0">
                  <a:solidFill>
                    <a:schemeClr val="tx2"/>
                  </a:solidFill>
                  <a:latin typeface="Symbol" pitchFamily="18" charset="2"/>
                </a:rPr>
                <a:t>-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b="1" dirty="0" smtClean="0">
                  <a:solidFill>
                    <a:schemeClr val="tx2"/>
                  </a:solidFill>
                </a:rPr>
                <a:t>s</a:t>
              </a:r>
              <a:r>
                <a:rPr kumimoji="1"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)</a:t>
              </a:r>
              <a:endParaRPr kumimoji="1" lang="ja-JP" altLang="en-US" sz="2000" b="1" dirty="0">
                <a:solidFill>
                  <a:schemeClr val="tx2"/>
                </a:solidFill>
                <a:latin typeface="Symbol" pitchFamily="18" charset="2"/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rot="5400000" flipH="1" flipV="1">
              <a:off x="2534498" y="5217531"/>
              <a:ext cx="642942" cy="500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2605936" y="4074523"/>
              <a:ext cx="571504" cy="42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0800000">
              <a:off x="6677902" y="6276959"/>
              <a:ext cx="642942" cy="121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 flipH="1" flipV="1">
              <a:off x="6460446" y="4959131"/>
              <a:ext cx="1077855" cy="6429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34"/>
          <p:cNvGrpSpPr/>
          <p:nvPr/>
        </p:nvGrpSpPr>
        <p:grpSpPr>
          <a:xfrm>
            <a:off x="2500298" y="928670"/>
            <a:ext cx="1143008" cy="777875"/>
            <a:chOff x="2384316" y="928670"/>
            <a:chExt cx="1143008" cy="777875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2384316" y="928670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baseline="30000" dirty="0">
                  <a:solidFill>
                    <a:prstClr val="black"/>
                  </a:solidFill>
                  <a:latin typeface="Century" pitchFamily="18" charset="0"/>
                </a:rPr>
                <a:t>11</a:t>
              </a:r>
              <a:r>
                <a:rPr lang="en-US" altLang="ja-JP" sz="32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endParaRPr lang="ja-JP" altLang="en-US" sz="32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566932" y="1337213"/>
              <a:ext cx="77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</a:rPr>
                <a:t>(Calc.)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グループ化 36"/>
          <p:cNvGrpSpPr/>
          <p:nvPr/>
        </p:nvGrpSpPr>
        <p:grpSpPr>
          <a:xfrm>
            <a:off x="5500694" y="928670"/>
            <a:ext cx="1071570" cy="878646"/>
            <a:chOff x="5286380" y="978718"/>
            <a:chExt cx="1071570" cy="878646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5286380" y="978718"/>
              <a:ext cx="1071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baseline="30000" dirty="0">
                  <a:solidFill>
                    <a:prstClr val="black"/>
                  </a:solidFill>
                  <a:latin typeface="Century" pitchFamily="18" charset="0"/>
                </a:rPr>
                <a:t>12</a:t>
              </a:r>
              <a:r>
                <a:rPr lang="en-US" altLang="ja-JP" sz="3200" b="1" dirty="0">
                  <a:solidFill>
                    <a:prstClr val="black"/>
                  </a:solidFill>
                  <a:latin typeface="Century" pitchFamily="18" charset="0"/>
                </a:rPr>
                <a:t>Be</a:t>
              </a:r>
              <a:endParaRPr lang="ja-JP" altLang="en-US" sz="3200" b="1" dirty="0">
                <a:solidFill>
                  <a:prstClr val="black"/>
                </a:solidFill>
                <a:latin typeface="Century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286380" y="1488032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prstClr val="black"/>
                  </a:solidFill>
                </a:rPr>
                <a:t>(Calc.)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429256" y="1000108"/>
              <a:ext cx="3722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baseline="-25000" dirty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242073"/>
            <a:ext cx="4622576" cy="11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角丸四角形 71"/>
          <p:cNvSpPr/>
          <p:nvPr/>
        </p:nvSpPr>
        <p:spPr>
          <a:xfrm>
            <a:off x="5095812" y="4242074"/>
            <a:ext cx="864096" cy="1203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78257" y="1622650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2.53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627784" y="2492896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2.69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148064" y="2915652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2.67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184469" y="3629288"/>
            <a:ext cx="1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 = 2.51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6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Glue-like role in </a:t>
            </a:r>
            <a:r>
              <a:rPr lang="en-US" altLang="ja-JP" baseline="30000" dirty="0">
                <a:solidFill>
                  <a:schemeClr val="tx2"/>
                </a:solidFill>
              </a:rPr>
              <a:t>10</a:t>
            </a:r>
            <a:r>
              <a:rPr lang="en-US" altLang="ja-JP" baseline="-250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dirty="0">
                <a:solidFill>
                  <a:schemeClr val="tx2"/>
                </a:solidFill>
              </a:rPr>
              <a:t>Be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Glue-like role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</a:t>
            </a:r>
            <a:r>
              <a:rPr kumimoji="1" lang="en-US" altLang="ja-JP" dirty="0" smtClean="0"/>
              <a:t>in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715143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Y. Zhang,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Y. Yamamoto, NPA </a:t>
            </a:r>
            <a:r>
              <a:rPr lang="en-US" altLang="ja-JP" sz="1600" b="1" dirty="0" smtClean="0"/>
              <a:t>881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288</a:t>
            </a:r>
            <a:r>
              <a:rPr lang="en-US" altLang="ja-JP" sz="1600" dirty="0" smtClean="0"/>
              <a:t> (2012).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11560" y="623731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The resonance (virtual) state 1/2+ will bound by adding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 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Glue-like role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</a:t>
            </a:r>
            <a:r>
              <a:rPr kumimoji="1" lang="en-US" altLang="ja-JP" dirty="0" smtClean="0"/>
              <a:t>in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715143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Y. Zhang,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Y. Yamamoto, NPA </a:t>
            </a:r>
            <a:r>
              <a:rPr lang="en-US" altLang="ja-JP" sz="1600" b="1" dirty="0" smtClean="0"/>
              <a:t>881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288</a:t>
            </a:r>
            <a:r>
              <a:rPr lang="en-US" altLang="ja-JP" sz="1600" dirty="0" smtClean="0"/>
              <a:t> (2012).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9039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763688" y="3419943"/>
            <a:ext cx="2880320" cy="900100"/>
            <a:chOff x="1763688" y="3654080"/>
            <a:chExt cx="2880320" cy="900100"/>
          </a:xfrm>
        </p:grpSpPr>
        <p:sp>
          <p:nvSpPr>
            <p:cNvPr id="4" name="角丸四角形 3"/>
            <p:cNvSpPr/>
            <p:nvPr/>
          </p:nvSpPr>
          <p:spPr>
            <a:xfrm>
              <a:off x="3923928" y="3654080"/>
              <a:ext cx="720080" cy="495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936104" cy="4051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2699792" y="3951169"/>
              <a:ext cx="1152128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5724128" y="3356992"/>
            <a:ext cx="2880320" cy="963050"/>
            <a:chOff x="1763688" y="3591129"/>
            <a:chExt cx="2880320" cy="963050"/>
          </a:xfrm>
        </p:grpSpPr>
        <p:sp>
          <p:nvSpPr>
            <p:cNvPr id="16" name="角丸四角形 15"/>
            <p:cNvSpPr/>
            <p:nvPr/>
          </p:nvSpPr>
          <p:spPr>
            <a:xfrm>
              <a:off x="3779912" y="3591129"/>
              <a:ext cx="864096" cy="4229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763688" y="4311208"/>
              <a:ext cx="936104" cy="242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699792" y="3951169"/>
              <a:ext cx="1008112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611560" y="623731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The resonance (virtual) state 1/2+ will bound by adding </a:t>
            </a:r>
            <a:r>
              <a:rPr lang="en-US" altLang="ja-JP" sz="22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hyperon 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Summary</a:t>
            </a:r>
          </a:p>
          <a:p>
            <a:pPr lvl="1"/>
            <a:r>
              <a:rPr lang="en-US" altLang="ja-JP" sz="2000" dirty="0"/>
              <a:t>To reveal how </a:t>
            </a:r>
            <a:r>
              <a:rPr lang="en-US" altLang="ja-JP" sz="2000" dirty="0">
                <a:latin typeface="Symbol" pitchFamily="18" charset="2"/>
              </a:rPr>
              <a:t>L</a:t>
            </a:r>
            <a:r>
              <a:rPr lang="en-US" altLang="ja-JP" sz="2000" dirty="0"/>
              <a:t> hyperon affects and modifies the</a:t>
            </a:r>
            <a:r>
              <a:rPr lang="en-US" altLang="ja-JP" sz="2000" dirty="0">
                <a:solidFill>
                  <a:srgbClr val="FF0000"/>
                </a:solidFill>
              </a:rPr>
              <a:t> low-lying states</a:t>
            </a:r>
            <a:r>
              <a:rPr lang="en-US" altLang="ja-JP" sz="2000" dirty="0"/>
              <a:t> of Be isotopes </a:t>
            </a:r>
            <a:r>
              <a:rPr lang="en-US" altLang="ja-JP" sz="2000" dirty="0">
                <a:solidFill>
                  <a:srgbClr val="FF0000"/>
                </a:solidFill>
              </a:rPr>
              <a:t>with different </a:t>
            </a:r>
            <a:r>
              <a:rPr lang="en-US" altLang="ja-JP" sz="2000" dirty="0" smtClean="0">
                <a:solidFill>
                  <a:srgbClr val="FF0000"/>
                </a:solidFill>
              </a:rPr>
              <a:t>deformation</a:t>
            </a:r>
            <a:r>
              <a:rPr lang="en-US" altLang="ja-JP" sz="2000" dirty="0" smtClean="0"/>
              <a:t>, we applied the HyperAMD to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 and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Be.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sz="2000" dirty="0" smtClean="0"/>
              <a:t>We focus on the positive and negative parity states i</a:t>
            </a:r>
            <a:r>
              <a:rPr kumimoji="1" lang="en-US" altLang="ja-JP" sz="2000" dirty="0" smtClean="0"/>
              <a:t>n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 and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</a:t>
            </a:r>
          </a:p>
          <a:p>
            <a:pPr marL="311400" lvl="2" indent="0">
              <a:buNone/>
            </a:pP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hyperon coupled to </a:t>
            </a:r>
            <a:r>
              <a:rPr lang="en-US" altLang="ja-JP" dirty="0">
                <a:solidFill>
                  <a:srgbClr val="FF0000"/>
                </a:solidFill>
              </a:rPr>
              <a:t>compact</a:t>
            </a:r>
            <a:r>
              <a:rPr lang="en-US" altLang="ja-JP" dirty="0"/>
              <a:t> state is </a:t>
            </a:r>
            <a:r>
              <a:rPr lang="en-US" altLang="ja-JP" dirty="0">
                <a:solidFill>
                  <a:srgbClr val="FF0000"/>
                </a:solidFill>
              </a:rPr>
              <a:t>more deeply </a:t>
            </a:r>
            <a:r>
              <a:rPr lang="en-US" altLang="ja-JP" dirty="0" smtClean="0"/>
              <a:t>bound</a:t>
            </a:r>
          </a:p>
          <a:p>
            <a:pPr marL="311400" lvl="2" indent="0">
              <a:buNone/>
            </a:pPr>
            <a:endParaRPr lang="en-US" altLang="ja-JP" b="0" dirty="0" smtClean="0"/>
          </a:p>
          <a:p>
            <a:pPr lvl="2"/>
            <a:r>
              <a:rPr lang="en-US" altLang="ja-JP" b="0" baseline="30000" dirty="0" smtClean="0"/>
              <a:t>10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pos. parity states are </a:t>
            </a:r>
            <a:r>
              <a:rPr lang="en-US" altLang="ja-JP" b="0" dirty="0" smtClean="0">
                <a:solidFill>
                  <a:srgbClr val="FF0000"/>
                </a:solidFill>
              </a:rPr>
              <a:t>shifted up</a:t>
            </a:r>
            <a:r>
              <a:rPr lang="en-US" altLang="ja-JP" b="0" dirty="0" smtClean="0"/>
              <a:t> by </a:t>
            </a:r>
            <a:r>
              <a:rPr lang="en-US" altLang="ja-JP" b="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 hyperon</a:t>
            </a:r>
          </a:p>
          <a:p>
            <a:pPr lvl="2"/>
            <a:r>
              <a:rPr lang="en-US" altLang="ja-JP" b="0" dirty="0" smtClean="0"/>
              <a:t> </a:t>
            </a:r>
            <a:r>
              <a:rPr lang="en-US" altLang="ja-JP" b="0" baseline="30000" dirty="0" smtClean="0"/>
              <a:t>12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the </a:t>
            </a:r>
            <a:r>
              <a:rPr lang="en-US" altLang="ja-JP" b="0" dirty="0" smtClean="0">
                <a:solidFill>
                  <a:srgbClr val="FF0000"/>
                </a:solidFill>
              </a:rPr>
              <a:t>parity reversion </a:t>
            </a:r>
            <a:r>
              <a:rPr lang="en-US" altLang="ja-JP" b="0" dirty="0" smtClean="0"/>
              <a:t>of the ground state will occur.</a:t>
            </a:r>
            <a:endParaRPr lang="en-US" altLang="ja-JP" sz="2600" b="0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2000" dirty="0" smtClean="0"/>
              <a:t>In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Be,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resonance state 1/2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in </a:t>
            </a:r>
            <a:r>
              <a:rPr lang="en-US" altLang="ja-JP" sz="2000" baseline="30000" dirty="0" smtClean="0"/>
              <a:t>9</a:t>
            </a:r>
            <a:r>
              <a:rPr lang="en-US" altLang="ja-JP" sz="2000" dirty="0" smtClean="0"/>
              <a:t>Be will be</a:t>
            </a:r>
            <a:r>
              <a:rPr lang="en-US" altLang="ja-JP" sz="2000" dirty="0" smtClean="0">
                <a:solidFill>
                  <a:srgbClr val="FF0000"/>
                </a:solidFill>
              </a:rPr>
              <a:t> bound </a:t>
            </a:r>
            <a:r>
              <a:rPr lang="en-US" altLang="ja-JP" sz="2000" dirty="0" smtClean="0"/>
              <a:t>by</a:t>
            </a:r>
            <a:r>
              <a:rPr lang="en-US" altLang="ja-JP" sz="2000" dirty="0" smtClean="0">
                <a:latin typeface="Symbol" pitchFamily="18" charset="2"/>
              </a:rPr>
              <a:t> L</a:t>
            </a:r>
            <a:r>
              <a:rPr lang="en-US" altLang="ja-JP" sz="2000" dirty="0" smtClean="0"/>
              <a:t> hyperon</a:t>
            </a:r>
            <a:endParaRPr lang="en-US" altLang="ja-JP" sz="2000" dirty="0"/>
          </a:p>
          <a:p>
            <a:pPr lvl="2"/>
            <a:endParaRPr kumimoji="1" lang="en-US" altLang="ja-JP" dirty="0" smtClean="0"/>
          </a:p>
          <a:p>
            <a:r>
              <a:rPr kumimoji="1" lang="en-US" altLang="ja-JP" dirty="0" smtClean="0"/>
              <a:t>Future plans</a:t>
            </a:r>
          </a:p>
          <a:p>
            <a:pPr lvl="1"/>
            <a:r>
              <a:rPr lang="en-US" altLang="ja-JP" sz="2000" dirty="0" smtClean="0"/>
              <a:t>To reveal how </a:t>
            </a:r>
            <a:r>
              <a:rPr lang="en-US" altLang="ja-JP" sz="2000" dirty="0" smtClean="0">
                <a:latin typeface="Symbol" pitchFamily="18" charset="2"/>
              </a:rPr>
              <a:t>L </a:t>
            </a:r>
            <a:r>
              <a:rPr lang="en-US" altLang="ja-JP" sz="2000" dirty="0" smtClean="0"/>
              <a:t>hyperon affects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 clustering </a:t>
            </a:r>
            <a:r>
              <a:rPr lang="en-US" altLang="ja-JP" sz="2000" dirty="0" smtClean="0"/>
              <a:t>and </a:t>
            </a:r>
            <a:r>
              <a:rPr lang="en-US" altLang="ja-JP" sz="2000" dirty="0" smtClean="0">
                <a:solidFill>
                  <a:srgbClr val="FF0000"/>
                </a:solidFill>
              </a:rPr>
              <a:t>orbit of extra neutrons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sz="2000" dirty="0" smtClean="0"/>
              <a:t>To predict </a:t>
            </a:r>
            <a:r>
              <a:rPr lang="en-US" altLang="ja-JP" sz="2000" dirty="0" smtClean="0">
                <a:solidFill>
                  <a:srgbClr val="FF0000"/>
                </a:solidFill>
              </a:rPr>
              <a:t>production cross section </a:t>
            </a:r>
            <a:r>
              <a:rPr lang="en-US" altLang="ja-JP" sz="2000" dirty="0" smtClean="0"/>
              <a:t>of </a:t>
            </a:r>
            <a:r>
              <a:rPr lang="en-US" altLang="ja-JP" sz="2000" baseline="30000" dirty="0" smtClean="0"/>
              <a:t>10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Be,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 etc. 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899592" y="5589240"/>
            <a:ext cx="5760640" cy="400110"/>
            <a:chOff x="2057382" y="5885602"/>
            <a:chExt cx="5760640" cy="40011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410620" y="5885602"/>
              <a:ext cx="5407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Systematic structure study of Be hyper isotopes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2057382" y="6086494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770324" y="2956882"/>
            <a:ext cx="7474084" cy="400110"/>
            <a:chOff x="665673" y="3717032"/>
            <a:chExt cx="7474084" cy="400110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665673" y="3913544"/>
              <a:ext cx="3121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969868" y="3717032"/>
              <a:ext cx="7169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Consistent with the prediction of</a:t>
              </a:r>
              <a:r>
                <a:rPr lang="ja-JP" altLang="en-US" sz="2000" b="1" dirty="0"/>
                <a:t> </a:t>
              </a:r>
              <a:r>
                <a:rPr lang="en-US" altLang="ja-JP" sz="2000" b="1" baseline="30000" dirty="0" smtClean="0"/>
                <a:t>10</a:t>
              </a:r>
              <a:r>
                <a:rPr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lang="en-US" altLang="ja-JP" sz="2000" b="1" dirty="0" smtClean="0"/>
                <a:t>Be</a:t>
              </a:r>
              <a:r>
                <a:rPr lang="ja-JP" altLang="en-US" sz="2000" b="1" dirty="0" smtClean="0"/>
                <a:t> </a:t>
              </a:r>
              <a:r>
                <a:rPr lang="en-US" altLang="ja-JP" sz="2000" b="1" dirty="0" smtClean="0"/>
                <a:t>and </a:t>
              </a:r>
              <a:r>
                <a:rPr lang="en-US" altLang="ja-JP" sz="2000" b="1" baseline="30000" dirty="0" smtClean="0"/>
                <a:t>13</a:t>
              </a:r>
              <a:r>
                <a:rPr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lang="en-US" altLang="ja-JP" sz="2000" b="1" dirty="0" smtClean="0"/>
                <a:t>C by </a:t>
              </a:r>
              <a:r>
                <a:rPr lang="en-US" altLang="ja-JP" sz="2000" b="1" dirty="0" err="1" smtClean="0"/>
                <a:t>Hiyama</a:t>
              </a:r>
              <a:r>
                <a:rPr lang="en-US" altLang="ja-JP" sz="2000" b="1" dirty="0" smtClean="0"/>
                <a:t> </a:t>
              </a:r>
              <a:r>
                <a:rPr lang="en-US" altLang="ja-JP" sz="2000" b="1" i="1" dirty="0" smtClean="0"/>
                <a:t>et al.</a:t>
              </a:r>
              <a:endParaRPr kumimoji="1" lang="ja-JP" alt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86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Backup: Density distribution of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0" y="1683935"/>
            <a:ext cx="8191258" cy="296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413190" y="4653136"/>
            <a:ext cx="81912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Excitation spectra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7" name="図 6" descr="Be12L_B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4" y="857232"/>
            <a:ext cx="8786842" cy="479929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071802" y="5388604"/>
            <a:ext cx="21635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Improved YNG-NF</a:t>
            </a:r>
            <a:r>
              <a:rPr lang="en-US" altLang="ja-JP" dirty="0" smtClean="0"/>
              <a:t>[2]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429256" y="5357826"/>
            <a:ext cx="130035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YNG-NF</a:t>
            </a:r>
            <a:r>
              <a:rPr lang="en-US" altLang="ja-JP" sz="2000" dirty="0" smtClean="0"/>
              <a:t>[1]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7286644" y="5357826"/>
            <a:ext cx="134524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YNG-ND</a:t>
            </a:r>
            <a:r>
              <a:rPr lang="en-US" altLang="ja-JP" sz="2000" dirty="0" smtClean="0"/>
              <a:t>[1]</a:t>
            </a:r>
            <a:endParaRPr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1000100" y="4357694"/>
            <a:ext cx="7858180" cy="1000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6559001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 </a:t>
            </a:r>
            <a:r>
              <a:rPr lang="en-US" altLang="ja-JP" sz="1600" dirty="0" smtClean="0"/>
              <a:t>Y. Yamamoto, et al., PTPS </a:t>
            </a:r>
            <a:r>
              <a:rPr lang="en-US" altLang="ja-JP" sz="1600" b="1" dirty="0" smtClean="0"/>
              <a:t>117 </a:t>
            </a:r>
            <a:r>
              <a:rPr lang="en-US" altLang="ja-JP" sz="1600" dirty="0" smtClean="0"/>
              <a:t>(1994), 361. [2]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et </a:t>
            </a:r>
            <a:r>
              <a:rPr lang="en-US" altLang="ja-JP" sz="1600" dirty="0" err="1" smtClean="0"/>
              <a:t>al.,PTP</a:t>
            </a:r>
            <a:r>
              <a:rPr lang="en-US" altLang="ja-JP" sz="1600" dirty="0" smtClean="0"/>
              <a:t> </a:t>
            </a:r>
            <a:r>
              <a:rPr lang="en-US" altLang="ja-JP" sz="1600" b="1" dirty="0" smtClean="0"/>
              <a:t>97</a:t>
            </a:r>
            <a:r>
              <a:rPr lang="en-US" altLang="ja-JP" sz="1600" dirty="0" smtClean="0"/>
              <a:t> (1997), 881.</a:t>
            </a:r>
            <a:endParaRPr lang="ja-JP" altLang="en-US" sz="16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2844" y="5698243"/>
            <a:ext cx="8929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200" b="1" dirty="0" smtClean="0"/>
              <a:t> The 1/2</a:t>
            </a:r>
            <a:r>
              <a:rPr lang="en-US" altLang="ja-JP" sz="2200" b="1" baseline="30000" dirty="0" smtClean="0">
                <a:latin typeface="Symbol" pitchFamily="18" charset="2"/>
              </a:rPr>
              <a:t>-</a:t>
            </a:r>
            <a:r>
              <a:rPr lang="en-US" altLang="ja-JP" sz="2200" b="1" dirty="0" smtClean="0">
                <a:latin typeface="Cambria Math"/>
                <a:ea typeface="Cambria Math"/>
              </a:rPr>
              <a:t>⊗</a:t>
            </a:r>
            <a:r>
              <a:rPr lang="en-US" altLang="ja-JP" sz="2200" b="1" dirty="0" smtClean="0">
                <a:latin typeface="Symbol" pitchFamily="18" charset="2"/>
              </a:rPr>
              <a:t>L</a:t>
            </a:r>
            <a:r>
              <a:rPr lang="en-US" altLang="ja-JP" sz="2200" b="1" dirty="0" smtClean="0"/>
              <a:t>s state always becomes the ground state of </a:t>
            </a:r>
            <a:r>
              <a:rPr lang="en-US" altLang="ja-JP" sz="2200" b="1" baseline="30000" dirty="0" smtClean="0"/>
              <a:t>12</a:t>
            </a:r>
            <a:r>
              <a:rPr lang="en-US" altLang="ja-JP" sz="2200" b="1" baseline="-25000" dirty="0" smtClean="0">
                <a:latin typeface="Symbol" pitchFamily="18" charset="2"/>
              </a:rPr>
              <a:t>L</a:t>
            </a:r>
            <a:r>
              <a:rPr lang="en-US" altLang="ja-JP" sz="2200" b="1" dirty="0" smtClean="0"/>
              <a:t>Be</a:t>
            </a:r>
            <a:endParaRPr lang="en-US" altLang="ja-JP" sz="2200" b="1" dirty="0" smtClean="0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57190" y="6072206"/>
            <a:ext cx="8786810" cy="430887"/>
            <a:chOff x="214282" y="6072206"/>
            <a:chExt cx="8786810" cy="430887"/>
          </a:xfrm>
        </p:grpSpPr>
        <p:cxnSp>
          <p:nvCxnSpPr>
            <p:cNvPr id="19" name="直線矢印コネクタ 18"/>
            <p:cNvCxnSpPr/>
            <p:nvPr/>
          </p:nvCxnSpPr>
          <p:spPr>
            <a:xfrm>
              <a:off x="214282" y="6286520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642910" y="6072206"/>
              <a:ext cx="8358182" cy="4308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</a:rPr>
                <a:t>Parity reversion will occur with all of these 3 kinds of </a:t>
              </a:r>
              <a:r>
                <a:rPr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N interactions</a:t>
              </a:r>
              <a:endParaRPr lang="ja-JP" altLang="en-US" sz="2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6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Excitation spectra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9144000" cy="38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572000" y="60212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600" dirty="0" smtClean="0"/>
              <a:t>[1] E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Hiyama</a:t>
            </a:r>
            <a:r>
              <a:rPr lang="en-US" altLang="ja-JP" sz="1600" dirty="0"/>
              <a:t>, et al., PTP 97, 881 (1997</a:t>
            </a:r>
            <a:r>
              <a:rPr lang="en-US" altLang="ja-JP" sz="1600" dirty="0" smtClean="0"/>
              <a:t>).</a:t>
            </a:r>
          </a:p>
          <a:p>
            <a:pPr algn="r"/>
            <a:r>
              <a:rPr lang="en-US" altLang="ja-JP" sz="1600" dirty="0" smtClean="0"/>
              <a:t>[2] </a:t>
            </a:r>
            <a:r>
              <a:rPr lang="en-US" altLang="ja-JP" sz="1600" dirty="0"/>
              <a:t>Y. Yamamoto, et al., PTPS </a:t>
            </a:r>
            <a:r>
              <a:rPr lang="en-US" altLang="ja-JP" sz="1600" b="1" dirty="0"/>
              <a:t>117 </a:t>
            </a:r>
            <a:r>
              <a:rPr lang="en-US" altLang="ja-JP" sz="1600" dirty="0"/>
              <a:t>(1994), 361. </a:t>
            </a:r>
            <a:endParaRPr lang="en-US" altLang="ja-JP" sz="1600" dirty="0" smtClean="0"/>
          </a:p>
          <a:p>
            <a:pPr algn="r"/>
            <a:r>
              <a:rPr lang="en-US" altLang="ja-JP" sz="1600" dirty="0" smtClean="0"/>
              <a:t>[3] E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Hiyama</a:t>
            </a:r>
            <a:r>
              <a:rPr lang="en-US" altLang="ja-JP" sz="1600" dirty="0"/>
              <a:t>, et al., PTP 185, 106 (2010)</a:t>
            </a:r>
            <a:endParaRPr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4602480" y="4988942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[1]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5814288" y="4986888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[2]</a:t>
            </a:r>
            <a:endParaRPr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7182440" y="4962654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[2]</a:t>
            </a:r>
            <a:endParaRPr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8774752" y="5152390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[3]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40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Be isotopes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endParaRPr kumimoji="1" lang="en-US" altLang="ja-JP" sz="28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kumimoji="1" lang="en-US" altLang="ja-JP" sz="2200" dirty="0" smtClean="0"/>
              <a:t> </a:t>
            </a:r>
            <a:r>
              <a:rPr kumimoji="1" lang="en-US" altLang="ja-JP" sz="2400" dirty="0" smtClean="0"/>
              <a:t>Be isotopes have a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cluster structure</a:t>
            </a:r>
          </a:p>
          <a:p>
            <a:pPr lvl="2"/>
            <a:r>
              <a:rPr kumimoji="1" lang="en-US" altLang="ja-JP" sz="2200" dirty="0" smtClean="0"/>
              <a:t>2</a:t>
            </a:r>
            <a:r>
              <a:rPr kumimoji="1" lang="en-US" altLang="ja-JP" sz="2200" dirty="0" smtClean="0">
                <a:latin typeface="Symbol" pitchFamily="18" charset="2"/>
              </a:rPr>
              <a:t>a</a:t>
            </a:r>
            <a:r>
              <a:rPr kumimoji="1" lang="en-US" altLang="ja-JP" sz="2200" dirty="0" smtClean="0"/>
              <a:t> cluster structure is changed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depending on the neutron number</a:t>
            </a:r>
          </a:p>
          <a:p>
            <a:pPr lvl="1"/>
            <a:endParaRPr kumimoji="1" lang="ja-JP" altLang="en-US" dirty="0"/>
          </a:p>
        </p:txBody>
      </p:sp>
      <p:grpSp>
        <p:nvGrpSpPr>
          <p:cNvPr id="28" name="グループ化 28"/>
          <p:cNvGrpSpPr/>
          <p:nvPr/>
        </p:nvGrpSpPr>
        <p:grpSpPr>
          <a:xfrm>
            <a:off x="142844" y="1484784"/>
            <a:ext cx="8785225" cy="3413125"/>
            <a:chOff x="142844" y="1285860"/>
            <a:chExt cx="8785225" cy="3413125"/>
          </a:xfrm>
        </p:grpSpPr>
        <p:sp>
          <p:nvSpPr>
            <p:cNvPr id="4" name="AutoShape 41"/>
            <p:cNvSpPr>
              <a:spLocks noChangeArrowheads="1"/>
            </p:cNvSpPr>
            <p:nvPr/>
          </p:nvSpPr>
          <p:spPr bwMode="auto">
            <a:xfrm>
              <a:off x="6911944" y="1890698"/>
              <a:ext cx="1512888" cy="2808287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36000"/>
              </a:srgbClr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utoShape 40"/>
            <p:cNvSpPr>
              <a:spLocks noChangeArrowheads="1"/>
            </p:cNvSpPr>
            <p:nvPr/>
          </p:nvSpPr>
          <p:spPr bwMode="auto">
            <a:xfrm>
              <a:off x="4175094" y="1889110"/>
              <a:ext cx="2665413" cy="28098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36000"/>
              </a:srgbClr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6" name="Picture 29" descr="Be10MO"/>
            <p:cNvPicPr>
              <a:picLocks noChangeAspect="1" noChangeArrowheads="1"/>
            </p:cNvPicPr>
            <p:nvPr/>
          </p:nvPicPr>
          <p:blipFill>
            <a:blip r:embed="rId3" cstate="print"/>
            <a:srcRect l="4613" t="37675" r="6570" b="40173"/>
            <a:stretch>
              <a:fillRect/>
            </a:stretch>
          </p:blipFill>
          <p:spPr bwMode="auto">
            <a:xfrm>
              <a:off x="5300632" y="2587610"/>
              <a:ext cx="1539875" cy="647700"/>
            </a:xfrm>
            <a:prstGeom prst="rect">
              <a:avLst/>
            </a:prstGeom>
            <a:noFill/>
          </p:spPr>
        </p:pic>
        <p:pic>
          <p:nvPicPr>
            <p:cNvPr id="7" name="Picture 14" descr="Be10MO"/>
            <p:cNvPicPr>
              <a:picLocks noChangeAspect="1" noChangeArrowheads="1"/>
            </p:cNvPicPr>
            <p:nvPr/>
          </p:nvPicPr>
          <p:blipFill>
            <a:blip r:embed="rId3" cstate="print"/>
            <a:srcRect l="4613" t="3200" r="6570" b="62325"/>
            <a:stretch>
              <a:fillRect/>
            </a:stretch>
          </p:blipFill>
          <p:spPr bwMode="auto">
            <a:xfrm>
              <a:off x="4005232" y="2538398"/>
              <a:ext cx="1539875" cy="1008062"/>
            </a:xfrm>
            <a:prstGeom prst="rect">
              <a:avLst/>
            </a:prstGeom>
            <a:noFill/>
          </p:spPr>
        </p:pic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4320003" y="2212325"/>
              <a:ext cx="1071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4F81BD"/>
                  </a:solidFill>
                  <a:latin typeface="Symbol" pitchFamily="18" charset="2"/>
                </a:rPr>
                <a:t>p</a:t>
              </a:r>
              <a:r>
                <a:rPr lang="en-US" altLang="ja-JP" baseline="30000" dirty="0">
                  <a:solidFill>
                    <a:srgbClr val="4F81BD"/>
                  </a:solidFill>
                </a:rPr>
                <a:t>2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pic>
          <p:nvPicPr>
            <p:cNvPr id="9" name="Picture 28" descr="Be10MO"/>
            <p:cNvPicPr>
              <a:picLocks noChangeAspect="1" noChangeArrowheads="1"/>
            </p:cNvPicPr>
            <p:nvPr/>
          </p:nvPicPr>
          <p:blipFill>
            <a:blip r:embed="rId3" cstate="print"/>
            <a:srcRect l="4613" t="57384" r="6570" b="3200"/>
            <a:stretch>
              <a:fillRect/>
            </a:stretch>
          </p:blipFill>
          <p:spPr bwMode="auto">
            <a:xfrm>
              <a:off x="5229194" y="3473435"/>
              <a:ext cx="1539875" cy="1152525"/>
            </a:xfrm>
            <a:prstGeom prst="rect">
              <a:avLst/>
            </a:prstGeom>
            <a:noFill/>
          </p:spPr>
        </p:pic>
        <p:pic>
          <p:nvPicPr>
            <p:cNvPr id="10" name="Picture 15" descr="Be12MO"/>
            <p:cNvPicPr>
              <a:picLocks noChangeAspect="1" noChangeArrowheads="1"/>
            </p:cNvPicPr>
            <p:nvPr/>
          </p:nvPicPr>
          <p:blipFill>
            <a:blip r:embed="rId4" cstate="print"/>
            <a:srcRect l="5464" t="8780" r="6970" b="6834"/>
            <a:stretch>
              <a:fillRect/>
            </a:stretch>
          </p:blipFill>
          <p:spPr bwMode="auto">
            <a:xfrm>
              <a:off x="6911944" y="2941623"/>
              <a:ext cx="1512888" cy="1101725"/>
            </a:xfrm>
            <a:prstGeom prst="rect">
              <a:avLst/>
            </a:prstGeom>
            <a:noFill/>
          </p:spPr>
        </p:pic>
        <p:pic>
          <p:nvPicPr>
            <p:cNvPr id="11" name="Picture 4" descr="Be8MO"/>
            <p:cNvPicPr>
              <a:picLocks noChangeAspect="1" noChangeArrowheads="1"/>
            </p:cNvPicPr>
            <p:nvPr/>
          </p:nvPicPr>
          <p:blipFill>
            <a:blip r:embed="rId5" cstate="print"/>
            <a:srcRect l="12881" t="24533" r="12881" b="24628"/>
            <a:stretch>
              <a:fillRect/>
            </a:stretch>
          </p:blipFill>
          <p:spPr bwMode="auto">
            <a:xfrm>
              <a:off x="142844" y="2365360"/>
              <a:ext cx="865188" cy="347663"/>
            </a:xfrm>
            <a:prstGeom prst="rect">
              <a:avLst/>
            </a:prstGeom>
            <a:noFill/>
          </p:spPr>
        </p:pic>
        <p:pic>
          <p:nvPicPr>
            <p:cNvPr id="12" name="Picture 20" descr="Be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432" y="1285860"/>
              <a:ext cx="935037" cy="935038"/>
            </a:xfrm>
            <a:prstGeom prst="rect">
              <a:avLst/>
            </a:prstGeom>
            <a:noFill/>
          </p:spPr>
        </p:pic>
        <p:pic>
          <p:nvPicPr>
            <p:cNvPr id="13" name="Picture 21" descr="Be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03657" y="1357298"/>
              <a:ext cx="576262" cy="576262"/>
            </a:xfrm>
            <a:prstGeom prst="rect">
              <a:avLst/>
            </a:prstGeom>
            <a:noFill/>
          </p:spPr>
        </p:pic>
        <p:pic>
          <p:nvPicPr>
            <p:cNvPr id="14" name="Picture 22" descr="Be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38694" y="1293798"/>
              <a:ext cx="936625" cy="936625"/>
            </a:xfrm>
            <a:prstGeom prst="rect">
              <a:avLst/>
            </a:prstGeom>
            <a:noFill/>
          </p:spPr>
        </p:pic>
        <p:pic>
          <p:nvPicPr>
            <p:cNvPr id="15" name="Picture 23" descr="Be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65832" y="1357298"/>
              <a:ext cx="574675" cy="574675"/>
            </a:xfrm>
            <a:prstGeom prst="rect">
              <a:avLst/>
            </a:prstGeom>
            <a:noFill/>
          </p:spPr>
        </p:pic>
        <p:pic>
          <p:nvPicPr>
            <p:cNvPr id="16" name="Picture 24" descr="Be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73894" y="1301735"/>
              <a:ext cx="935038" cy="935038"/>
            </a:xfrm>
            <a:prstGeom prst="rect">
              <a:avLst/>
            </a:prstGeom>
            <a:noFill/>
          </p:spPr>
        </p:pic>
        <p:pic>
          <p:nvPicPr>
            <p:cNvPr id="17" name="Picture 25" descr="Be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51807" y="1357298"/>
              <a:ext cx="576262" cy="576262"/>
            </a:xfrm>
            <a:prstGeom prst="rect">
              <a:avLst/>
            </a:prstGeom>
            <a:noFill/>
          </p:spPr>
        </p:pic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616147" y="2212325"/>
              <a:ext cx="10838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4F81BD"/>
                  </a:solidFill>
                  <a:latin typeface="Symbol" pitchFamily="18" charset="2"/>
                </a:rPr>
                <a:t>s</a:t>
              </a:r>
              <a:r>
                <a:rPr lang="en-US" altLang="ja-JP" baseline="30000" dirty="0">
                  <a:solidFill>
                    <a:srgbClr val="4F81BD"/>
                  </a:solidFill>
                </a:rPr>
                <a:t>2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616147" y="3229729"/>
              <a:ext cx="1184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4F81BD"/>
                  </a:solidFill>
                  <a:latin typeface="Symbol" pitchFamily="18" charset="2"/>
                </a:rPr>
                <a:t>ps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ja-JP" altLang="en-US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7217458" y="2653665"/>
              <a:ext cx="11319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4F81BD"/>
                  </a:solidFill>
                  <a:latin typeface="Symbol" pitchFamily="18" charset="2"/>
                </a:rPr>
                <a:t>ps</a:t>
              </a:r>
              <a:r>
                <a:rPr lang="en-US" altLang="ja-JP" dirty="0">
                  <a:solidFill>
                    <a:srgbClr val="4F81BD"/>
                  </a:solidFill>
                </a:rPr>
                <a:t> </a:t>
              </a:r>
              <a:r>
                <a:rPr lang="en-US" altLang="ja-JP" dirty="0" err="1">
                  <a:solidFill>
                    <a:srgbClr val="4F81BD"/>
                  </a:solidFill>
                </a:rPr>
                <a:t>config</a:t>
              </a:r>
              <a:r>
                <a:rPr lang="en-US" altLang="ja-JP" dirty="0">
                  <a:solidFill>
                    <a:srgbClr val="4F81BD"/>
                  </a:solidFill>
                </a:rPr>
                <a:t>.</a:t>
              </a:r>
            </a:p>
          </p:txBody>
        </p:sp>
        <p:grpSp>
          <p:nvGrpSpPr>
            <p:cNvPr id="29" name="グループ化 27"/>
            <p:cNvGrpSpPr/>
            <p:nvPr/>
          </p:nvGrpSpPr>
          <p:grpSpPr>
            <a:xfrm>
              <a:off x="1071538" y="1387460"/>
              <a:ext cx="3071834" cy="3311525"/>
              <a:chOff x="1107257" y="1387460"/>
              <a:chExt cx="3071834" cy="3311525"/>
            </a:xfrm>
          </p:grpSpPr>
          <p:sp>
            <p:nvSpPr>
              <p:cNvPr id="18" name="AutoShape 44"/>
              <p:cNvSpPr>
                <a:spLocks noChangeArrowheads="1"/>
              </p:cNvSpPr>
              <p:nvPr/>
            </p:nvSpPr>
            <p:spPr bwMode="auto">
              <a:xfrm>
                <a:off x="1162834" y="1387460"/>
                <a:ext cx="2960681" cy="3311525"/>
              </a:xfrm>
              <a:prstGeom prst="roundRect">
                <a:avLst>
                  <a:gd name="adj" fmla="val 16667"/>
                </a:avLst>
              </a:prstGeom>
              <a:solidFill>
                <a:srgbClr val="FFFF99">
                  <a:alpha val="36000"/>
                </a:srgbClr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8" descr="Be9MO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6679" t="7547" r="16679" b="37511"/>
              <a:stretch>
                <a:fillRect/>
              </a:stretch>
            </p:blipFill>
            <p:spPr bwMode="auto">
              <a:xfrm>
                <a:off x="1995474" y="3619485"/>
                <a:ext cx="1295400" cy="1039813"/>
              </a:xfrm>
              <a:prstGeom prst="rect">
                <a:avLst/>
              </a:prstGeom>
              <a:noFill/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2225432" y="3324210"/>
                <a:ext cx="8354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4F81BD"/>
                    </a:solidFill>
                    <a:latin typeface="Symbol" pitchFamily="18" charset="2"/>
                  </a:rPr>
                  <a:t>p</a:t>
                </a:r>
                <a:r>
                  <a:rPr lang="en-US" altLang="ja-JP" dirty="0">
                    <a:solidFill>
                      <a:srgbClr val="4F81BD"/>
                    </a:solidFill>
                  </a:rPr>
                  <a:t>-orbit</a:t>
                </a:r>
              </a:p>
            </p:txBody>
          </p:sp>
          <p:pic>
            <p:nvPicPr>
              <p:cNvPr id="21" name="Picture 10" descr="Be9MO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64981" b="5359"/>
              <a:stretch>
                <a:fillRect/>
              </a:stretch>
            </p:blipFill>
            <p:spPr bwMode="auto">
              <a:xfrm>
                <a:off x="1743062" y="2844785"/>
                <a:ext cx="1800225" cy="519113"/>
              </a:xfrm>
              <a:prstGeom prst="rect">
                <a:avLst/>
              </a:prstGeom>
              <a:noFill/>
            </p:spPr>
          </p:pic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2219020" y="2532048"/>
                <a:ext cx="8483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4F81BD"/>
                    </a:solidFill>
                    <a:latin typeface="Symbol" pitchFamily="18" charset="2"/>
                  </a:rPr>
                  <a:t>s</a:t>
                </a:r>
                <a:r>
                  <a:rPr lang="en-US" altLang="ja-JP" dirty="0">
                    <a:solidFill>
                      <a:srgbClr val="4F81BD"/>
                    </a:solidFill>
                  </a:rPr>
                  <a:t>-orbit</a:t>
                </a:r>
              </a:p>
            </p:txBody>
          </p:sp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auto">
              <a:xfrm>
                <a:off x="1635014" y="1492245"/>
                <a:ext cx="20163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4F81BD"/>
                    </a:solidFill>
                    <a:latin typeface="Times New Roman" pitchFamily="18" charset="0"/>
                    <a:cs typeface="Times New Roman" pitchFamily="18" charset="0"/>
                  </a:rPr>
                  <a:t> “molecular-orbit”</a:t>
                </a: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1107257" y="1975976"/>
                <a:ext cx="30718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Y. </a:t>
                </a:r>
                <a:r>
                  <a:rPr lang="en-US" altLang="ja-JP" sz="1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Kanada-En’yo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et al., PRC60, 064304(1999)</a:t>
                </a:r>
              </a:p>
              <a:p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N. </a:t>
                </a:r>
                <a:r>
                  <a:rPr lang="en-US" altLang="ja-JP" sz="1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Itagaki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et al., PRC62 034301, (2000).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4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Backup: LS interaction between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and 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25097"/>
            <a:ext cx="4464496" cy="6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04" y="5941913"/>
            <a:ext cx="3214707" cy="5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2"/>
          <a:stretch/>
        </p:blipFill>
        <p:spPr bwMode="auto">
          <a:xfrm>
            <a:off x="-34320" y="845519"/>
            <a:ext cx="9070816" cy="40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Backup: Transition density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Transition density</a:t>
            </a:r>
          </a:p>
          <a:p>
            <a:pPr lvl="1"/>
            <a:r>
              <a:rPr lang="en-US" altLang="ja-JP" dirty="0" smtClean="0"/>
              <a:t>Transition density is an </a:t>
            </a:r>
            <a:r>
              <a:rPr lang="en-US" altLang="ja-JP" dirty="0" smtClean="0">
                <a:solidFill>
                  <a:srgbClr val="FF0000"/>
                </a:solidFill>
              </a:rPr>
              <a:t>input</a:t>
            </a:r>
            <a:r>
              <a:rPr lang="en-US" altLang="ja-JP" dirty="0" smtClean="0"/>
              <a:t> to perform </a:t>
            </a:r>
            <a:r>
              <a:rPr lang="en-US" altLang="ja-JP" dirty="0" smtClean="0">
                <a:solidFill>
                  <a:srgbClr val="FF0000"/>
                </a:solidFill>
              </a:rPr>
              <a:t>DWIA calculation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 smtClean="0"/>
              <a:t>Transition density will be calculated based on the AMD wave function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899592" y="2060848"/>
            <a:ext cx="5855075" cy="430887"/>
            <a:chOff x="899592" y="2060848"/>
            <a:chExt cx="5855075" cy="430887"/>
          </a:xfrm>
        </p:grpSpPr>
        <p:sp>
          <p:nvSpPr>
            <p:cNvPr id="5" name="正方形/長方形 4"/>
            <p:cNvSpPr/>
            <p:nvPr/>
          </p:nvSpPr>
          <p:spPr>
            <a:xfrm>
              <a:off x="1547664" y="2060848"/>
              <a:ext cx="52070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</a:rPr>
                <a:t>Structure described by AMD wave function</a:t>
              </a:r>
              <a:endParaRPr lang="ja-JP" altLang="en-US" sz="2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899592" y="2276291"/>
              <a:ext cx="57606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正方形/長方形 5"/>
          <p:cNvSpPr/>
          <p:nvPr/>
        </p:nvSpPr>
        <p:spPr>
          <a:xfrm>
            <a:off x="683568" y="2607672"/>
            <a:ext cx="3512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Ex.) </a:t>
            </a:r>
            <a:r>
              <a:rPr lang="en-US" altLang="ja-JP" sz="2200" baseline="30000" dirty="0" smtClean="0"/>
              <a:t>9</a:t>
            </a:r>
            <a:r>
              <a:rPr lang="en-US" altLang="ja-JP" sz="2200" baseline="-25000" dirty="0" smtClean="0">
                <a:latin typeface="Symbol" pitchFamily="18" charset="2"/>
              </a:rPr>
              <a:t>L</a:t>
            </a:r>
            <a:r>
              <a:rPr lang="en-US" altLang="ja-JP" sz="2200" dirty="0" smtClean="0"/>
              <a:t>Be production reaction</a:t>
            </a:r>
            <a:endParaRPr lang="ja-JP" altLang="en-US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6"/>
          <a:stretch/>
        </p:blipFill>
        <p:spPr bwMode="auto">
          <a:xfrm>
            <a:off x="1210632" y="4727805"/>
            <a:ext cx="7198267" cy="12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03"/>
          <a:stretch/>
        </p:blipFill>
        <p:spPr bwMode="auto">
          <a:xfrm>
            <a:off x="1187624" y="3140968"/>
            <a:ext cx="7198267" cy="11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683568" y="4366265"/>
            <a:ext cx="3701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Ex.) </a:t>
            </a:r>
            <a:r>
              <a:rPr lang="en-US" altLang="ja-JP" sz="2200" baseline="30000" dirty="0" smtClean="0"/>
              <a:t>10</a:t>
            </a:r>
            <a:r>
              <a:rPr lang="en-US" altLang="ja-JP" sz="2200" baseline="-25000" dirty="0" smtClean="0">
                <a:latin typeface="Symbol" pitchFamily="18" charset="2"/>
              </a:rPr>
              <a:t>L</a:t>
            </a:r>
            <a:r>
              <a:rPr lang="en-US" altLang="ja-JP" sz="2200" dirty="0" smtClean="0"/>
              <a:t>Be production reaction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102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Deformation change by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in </a:t>
            </a:r>
            <a:r>
              <a:rPr kumimoji="1" lang="en-US" altLang="ja-JP" i="1" dirty="0" smtClean="0"/>
              <a:t>s</a:t>
            </a:r>
            <a:r>
              <a:rPr kumimoji="1" lang="en-US" altLang="ja-JP" dirty="0" smtClean="0"/>
              <a:t>-orbit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From changes of energy curves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コンテンツ プレースホルダ 49" descr="C13L_C12_POS.png"/>
          <p:cNvPicPr>
            <a:picLocks noChangeAspect="1"/>
          </p:cNvPicPr>
          <p:nvPr/>
        </p:nvPicPr>
        <p:blipFill>
          <a:blip r:embed="rId3"/>
          <a:srcRect r="10102"/>
          <a:stretch>
            <a:fillRect/>
          </a:stretch>
        </p:blipFill>
        <p:spPr>
          <a:xfrm>
            <a:off x="489513" y="1982000"/>
            <a:ext cx="6143668" cy="3341119"/>
          </a:xfrm>
          <a:prstGeom prst="rect">
            <a:avLst/>
          </a:prstGeom>
        </p:spPr>
      </p:pic>
      <p:pic>
        <p:nvPicPr>
          <p:cNvPr id="5" name="図 4" descr="Be9L_Be8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081" y="1079920"/>
            <a:ext cx="2533419" cy="1830729"/>
          </a:xfrm>
          <a:prstGeom prst="rect">
            <a:avLst/>
          </a:prstGeom>
        </p:spPr>
      </p:pic>
      <p:pic>
        <p:nvPicPr>
          <p:cNvPr id="6" name="図 5" descr="Ne20L_Ne19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7263" y="3008746"/>
            <a:ext cx="2599685" cy="1830131"/>
          </a:xfrm>
          <a:prstGeom prst="rect">
            <a:avLst/>
          </a:prstGeom>
        </p:spPr>
      </p:pic>
      <p:pic>
        <p:nvPicPr>
          <p:cNvPr id="7" name="図 6" descr="Ne21L_Ne20_P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2554" y="4866134"/>
            <a:ext cx="2631478" cy="19288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00892" y="205343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9</a:t>
            </a:r>
            <a:r>
              <a:rPr lang="en-US" altLang="ja-JP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Be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9454" y="4000900"/>
            <a:ext cx="78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20</a:t>
            </a:r>
            <a:r>
              <a:rPr lang="en-US" altLang="ja-JP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Ne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5220" y="6233718"/>
            <a:ext cx="78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21</a:t>
            </a:r>
            <a:r>
              <a:rPr lang="en-US" altLang="ja-JP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Ne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grpSp>
        <p:nvGrpSpPr>
          <p:cNvPr id="15" name="グループ化 21"/>
          <p:cNvGrpSpPr/>
          <p:nvPr/>
        </p:nvGrpSpPr>
        <p:grpSpPr>
          <a:xfrm>
            <a:off x="1489645" y="2091839"/>
            <a:ext cx="629294" cy="461665"/>
            <a:chOff x="612416" y="612424"/>
            <a:chExt cx="629294" cy="46166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26730" y="612424"/>
              <a:ext cx="41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latin typeface="Century" pitchFamily="18" charset="0"/>
                </a:rPr>
                <a:t>C</a:t>
              </a:r>
              <a:endParaRPr kumimoji="1" lang="ja-JP" altLang="en-US" sz="2400" b="1" dirty="0">
                <a:latin typeface="Century" pitchFamily="18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83854" y="683862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baseline="-25000" dirty="0" smtClean="0">
                  <a:latin typeface="Symbol" pitchFamily="18" charset="2"/>
                  <a:ea typeface="Cambria Math"/>
                </a:rPr>
                <a:t>L</a:t>
              </a:r>
              <a:endParaRPr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12416" y="642918"/>
              <a:ext cx="354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baseline="30000" dirty="0" smtClean="0">
                  <a:latin typeface="Century" pitchFamily="18" charset="0"/>
                </a:rPr>
                <a:t>13</a:t>
              </a:r>
              <a:endParaRPr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33352" y="2982132"/>
            <a:ext cx="3874752" cy="1500198"/>
            <a:chOff x="1643041" y="3286124"/>
            <a:chExt cx="3874752" cy="1500198"/>
          </a:xfrm>
        </p:grpSpPr>
        <p:sp>
          <p:nvSpPr>
            <p:cNvPr id="32" name="正方形/長方形 31"/>
            <p:cNvSpPr/>
            <p:nvPr/>
          </p:nvSpPr>
          <p:spPr>
            <a:xfrm>
              <a:off x="3297313" y="3877008"/>
              <a:ext cx="2220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adding  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Symbol" pitchFamily="18" charset="2"/>
                </a:rPr>
                <a:t>L 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in </a:t>
              </a:r>
              <a:r>
                <a:rPr lang="en-US" altLang="ja-JP" sz="2000" b="1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-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orbit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rot="10800000" flipV="1">
              <a:off x="1643041" y="3286124"/>
              <a:ext cx="3000397" cy="1500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2956838" y="1180792"/>
            <a:ext cx="1782942" cy="1714136"/>
            <a:chOff x="2912117" y="1357298"/>
            <a:chExt cx="1782942" cy="171413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4473511" y="2857496"/>
              <a:ext cx="221548" cy="213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87" descr="C12_POS_B0275_0"/>
            <p:cNvPicPr>
              <a:picLocks noChangeAspect="1" noChangeArrowheads="1"/>
            </p:cNvPicPr>
            <p:nvPr/>
          </p:nvPicPr>
          <p:blipFill>
            <a:blip r:embed="rId7"/>
            <a:srcRect l="29375" t="21458" r="29608" b="25818"/>
            <a:stretch>
              <a:fillRect/>
            </a:stretch>
          </p:blipFill>
          <p:spPr bwMode="auto">
            <a:xfrm>
              <a:off x="2912117" y="1357298"/>
              <a:ext cx="1588445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2928926" y="141659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12</a:t>
              </a:r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C (Pos)</a:t>
              </a:r>
              <a:endPara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3240" y="250030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rPr>
                <a:t>b</a:t>
              </a:r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 = 0.27</a:t>
              </a:r>
              <a:endPara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endParaRPr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1659572" y="526814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quadrupole deformation 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lang="ja-JP" altLang="en-US" dirty="0">
              <a:latin typeface="Symbol" pitchFamily="18" charset="2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-15034" y="2624942"/>
            <a:ext cx="1674606" cy="1857388"/>
            <a:chOff x="-31564" y="2928934"/>
            <a:chExt cx="1674606" cy="1857388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-31564" y="2928934"/>
              <a:ext cx="1674606" cy="1520779"/>
              <a:chOff x="-31564" y="2928934"/>
              <a:chExt cx="1674606" cy="1520779"/>
            </a:xfrm>
          </p:grpSpPr>
          <p:pic>
            <p:nvPicPr>
              <p:cNvPr id="34" name="Picture 116" descr="C13L_PosB0000_a_1"/>
              <p:cNvPicPr>
                <a:picLocks noChangeAspect="1" noChangeArrowheads="1"/>
              </p:cNvPicPr>
              <p:nvPr/>
            </p:nvPicPr>
            <p:blipFill>
              <a:blip r:embed="rId8"/>
              <a:srcRect l="29062" t="21042" r="28751" b="23640"/>
              <a:stretch>
                <a:fillRect/>
              </a:stretch>
            </p:blipFill>
            <p:spPr bwMode="auto">
              <a:xfrm>
                <a:off x="0" y="2928934"/>
                <a:ext cx="1571636" cy="152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214282" y="4059800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b</a:t>
                </a:r>
                <a:r>
                  <a:rPr lang="en-US" altLang="ja-JP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" pitchFamily="18" charset="0"/>
                  </a:rPr>
                  <a:t> = 0.00</a:t>
                </a:r>
                <a:endPara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-31564" y="2944700"/>
                <a:ext cx="1674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baseline="30000" dirty="0" smtClean="0">
                    <a:solidFill>
                      <a:srgbClr val="FF0000"/>
                    </a:solidFill>
                  </a:rPr>
                  <a:t>12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C (Pos)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⊗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latin typeface="Symbol" pitchFamily="18" charset="2"/>
                    <a:ea typeface="Cambria Math"/>
                  </a:rPr>
                  <a:t>L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(s)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6" name="直線コネクタ 45"/>
            <p:cNvCxnSpPr/>
            <p:nvPr/>
          </p:nvCxnSpPr>
          <p:spPr>
            <a:xfrm rot="16200000" flipH="1">
              <a:off x="1188194" y="4500570"/>
              <a:ext cx="357190" cy="214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1132146" y="5293626"/>
            <a:ext cx="981322" cy="500066"/>
            <a:chOff x="1115616" y="5941698"/>
            <a:chExt cx="981322" cy="500066"/>
          </a:xfrm>
        </p:grpSpPr>
        <p:sp>
          <p:nvSpPr>
            <p:cNvPr id="48" name="円/楕円 47"/>
            <p:cNvSpPr/>
            <p:nvPr/>
          </p:nvSpPr>
          <p:spPr>
            <a:xfrm>
              <a:off x="1357290" y="5941698"/>
              <a:ext cx="500066" cy="5000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115616" y="6031772"/>
              <a:ext cx="981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Spherical</a:t>
              </a:r>
              <a:endParaRPr kumimoji="1" lang="ja-JP" altLang="en-US" sz="1600" b="1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5731538" y="5229200"/>
            <a:ext cx="919170" cy="595788"/>
            <a:chOff x="5715008" y="5929556"/>
            <a:chExt cx="919170" cy="595788"/>
          </a:xfrm>
        </p:grpSpPr>
        <p:sp>
          <p:nvSpPr>
            <p:cNvPr id="49" name="円/楕円 48"/>
            <p:cNvSpPr/>
            <p:nvPr/>
          </p:nvSpPr>
          <p:spPr>
            <a:xfrm>
              <a:off x="5715008" y="6013135"/>
              <a:ext cx="714380" cy="4082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V="1">
              <a:off x="5715008" y="6217244"/>
              <a:ext cx="714380" cy="1020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5868884" y="6216450"/>
              <a:ext cx="40821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5851614" y="615601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1</a:t>
              </a:r>
              <a:endParaRPr kumimoji="1" lang="ja-JP" altLang="en-US" b="1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143636" y="5929556"/>
              <a:ext cx="49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1.5</a:t>
              </a:r>
              <a:endParaRPr kumimoji="1" lang="ja-JP" altLang="en-US" b="1" dirty="0"/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539552" y="5991671"/>
            <a:ext cx="58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-orbit reduces the nuclear deformation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51920" y="4437112"/>
            <a:ext cx="236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baseline="30000" dirty="0" smtClean="0">
                <a:solidFill>
                  <a:srgbClr val="FF0000"/>
                </a:solidFill>
                <a:latin typeface="Cambria Math"/>
                <a:ea typeface="Cambria Math"/>
              </a:rPr>
              <a:t>12</a:t>
            </a:r>
            <a:r>
              <a:rPr lang="en-US" altLang="ja-JP" sz="16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C(Pos)⊗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(s) + 8.0MeV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32040" y="2557097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baseline="30000" dirty="0" smtClean="0"/>
              <a:t>12</a:t>
            </a:r>
            <a:r>
              <a:rPr lang="en-US" altLang="ja-JP" sz="1600" b="1" dirty="0" smtClean="0"/>
              <a:t>C Pos.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1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Deformation change by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in 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-orbit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From changes of energy curves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コンテンツ プレースホルダ 49" descr="C13L_C12_POS.png"/>
          <p:cNvPicPr>
            <a:picLocks noChangeAspect="1"/>
          </p:cNvPicPr>
          <p:nvPr/>
        </p:nvPicPr>
        <p:blipFill>
          <a:blip r:embed="rId3"/>
          <a:srcRect r="10102"/>
          <a:stretch>
            <a:fillRect/>
          </a:stretch>
        </p:blipFill>
        <p:spPr>
          <a:xfrm>
            <a:off x="489513" y="1982000"/>
            <a:ext cx="6143668" cy="3341119"/>
          </a:xfrm>
          <a:prstGeom prst="rect">
            <a:avLst/>
          </a:prstGeom>
        </p:spPr>
      </p:pic>
      <p:pic>
        <p:nvPicPr>
          <p:cNvPr id="5" name="図 4" descr="Be9L_Be8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081" y="1079920"/>
            <a:ext cx="2533419" cy="1830729"/>
          </a:xfrm>
          <a:prstGeom prst="rect">
            <a:avLst/>
          </a:prstGeom>
        </p:spPr>
      </p:pic>
      <p:pic>
        <p:nvPicPr>
          <p:cNvPr id="6" name="図 5" descr="Ne20L_Ne19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7263" y="3008746"/>
            <a:ext cx="2599685" cy="1830131"/>
          </a:xfrm>
          <a:prstGeom prst="rect">
            <a:avLst/>
          </a:prstGeom>
        </p:spPr>
      </p:pic>
      <p:pic>
        <p:nvPicPr>
          <p:cNvPr id="7" name="図 6" descr="Ne21L_Ne20_P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2554" y="4866134"/>
            <a:ext cx="2631478" cy="19288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00892" y="205343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9</a:t>
            </a:r>
            <a:r>
              <a:rPr lang="en-US" altLang="ja-JP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Be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9454" y="4000900"/>
            <a:ext cx="78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20</a:t>
            </a:r>
            <a:r>
              <a:rPr lang="en-US" altLang="ja-JP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Ne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5220" y="6233718"/>
            <a:ext cx="78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21</a:t>
            </a:r>
            <a:r>
              <a:rPr lang="en-US" altLang="ja-JP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  <a:ea typeface="Cambria Math"/>
              </a:rPr>
              <a:t>L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rPr>
              <a:t>Ne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grpSp>
        <p:nvGrpSpPr>
          <p:cNvPr id="15" name="グループ化 21"/>
          <p:cNvGrpSpPr/>
          <p:nvPr/>
        </p:nvGrpSpPr>
        <p:grpSpPr>
          <a:xfrm>
            <a:off x="1489645" y="2091839"/>
            <a:ext cx="629294" cy="461665"/>
            <a:chOff x="612416" y="612424"/>
            <a:chExt cx="629294" cy="46166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26730" y="612424"/>
              <a:ext cx="41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latin typeface="Century" pitchFamily="18" charset="0"/>
                </a:rPr>
                <a:t>C</a:t>
              </a:r>
              <a:endParaRPr kumimoji="1" lang="ja-JP" altLang="en-US" sz="2400" b="1" dirty="0">
                <a:latin typeface="Century" pitchFamily="18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83854" y="683862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baseline="-25000" dirty="0" smtClean="0">
                  <a:latin typeface="Symbol" pitchFamily="18" charset="2"/>
                  <a:ea typeface="Cambria Math"/>
                </a:rPr>
                <a:t>L</a:t>
              </a:r>
              <a:endParaRPr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12416" y="642918"/>
              <a:ext cx="354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baseline="30000" dirty="0" smtClean="0">
                  <a:latin typeface="Century" pitchFamily="18" charset="0"/>
                </a:rPr>
                <a:t>13</a:t>
              </a:r>
              <a:endParaRPr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956838" y="1180792"/>
            <a:ext cx="1782942" cy="1714136"/>
            <a:chOff x="2912117" y="1357298"/>
            <a:chExt cx="1782942" cy="171413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4473511" y="2857496"/>
              <a:ext cx="221548" cy="213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87" descr="C12_POS_B0275_0"/>
            <p:cNvPicPr>
              <a:picLocks noChangeAspect="1" noChangeArrowheads="1"/>
            </p:cNvPicPr>
            <p:nvPr/>
          </p:nvPicPr>
          <p:blipFill>
            <a:blip r:embed="rId7"/>
            <a:srcRect l="29375" t="21458" r="29608" b="25818"/>
            <a:stretch>
              <a:fillRect/>
            </a:stretch>
          </p:blipFill>
          <p:spPr bwMode="auto">
            <a:xfrm>
              <a:off x="2912117" y="1357298"/>
              <a:ext cx="1588445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2928926" y="141659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12</a:t>
              </a:r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C (Pos)</a:t>
              </a:r>
              <a:endPara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3240" y="250030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rPr>
                <a:t>b</a:t>
              </a:r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 = 0.27</a:t>
              </a:r>
              <a:endPara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905814" y="1124744"/>
            <a:ext cx="1754418" cy="1984498"/>
            <a:chOff x="4889284" y="1428736"/>
            <a:chExt cx="1754418" cy="1984498"/>
          </a:xfrm>
        </p:grpSpPr>
        <p:pic>
          <p:nvPicPr>
            <p:cNvPr id="35" name="Picture 148" descr="C13L_PosB0300_b_0"/>
            <p:cNvPicPr>
              <a:picLocks noChangeAspect="1" noChangeArrowheads="1"/>
            </p:cNvPicPr>
            <p:nvPr/>
          </p:nvPicPr>
          <p:blipFill>
            <a:blip r:embed="rId8"/>
            <a:srcRect l="29062" t="21249" r="29532" b="23833"/>
            <a:stretch>
              <a:fillRect/>
            </a:stretch>
          </p:blipFill>
          <p:spPr bwMode="auto">
            <a:xfrm>
              <a:off x="4929190" y="1428736"/>
              <a:ext cx="1541370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直線コネクタ 38"/>
            <p:cNvCxnSpPr/>
            <p:nvPr/>
          </p:nvCxnSpPr>
          <p:spPr>
            <a:xfrm rot="5400000" flipH="1" flipV="1">
              <a:off x="4901845" y="2948887"/>
              <a:ext cx="571504" cy="357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143504" y="255960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rPr>
                <a:t>b</a:t>
              </a:r>
              <a:r>
                <a:rPr lang="en-US" altLang="ja-JP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</a:rPr>
                <a:t> = 0.30</a:t>
              </a:r>
              <a:endPara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889284" y="1428736"/>
              <a:ext cx="1754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baseline="30000" dirty="0" smtClean="0">
                  <a:solidFill>
                    <a:schemeClr val="accent1"/>
                  </a:solidFill>
                </a:rPr>
                <a:t>12</a:t>
              </a:r>
              <a:r>
                <a:rPr kumimoji="1" lang="en-US" altLang="ja-JP" b="1" dirty="0" smtClean="0">
                  <a:solidFill>
                    <a:schemeClr val="accent1"/>
                  </a:solidFill>
                </a:rPr>
                <a:t>C(Pos)</a:t>
              </a:r>
              <a:r>
                <a:rPr kumimoji="1" lang="en-US" altLang="ja-JP" b="1" dirty="0" smtClean="0">
                  <a:solidFill>
                    <a:schemeClr val="accent1"/>
                  </a:solidFill>
                  <a:latin typeface="Cambria Math"/>
                  <a:ea typeface="Cambria Math"/>
                </a:rPr>
                <a:t>⊗</a:t>
              </a:r>
              <a:r>
                <a:rPr kumimoji="1" lang="en-US" altLang="ja-JP" b="1" dirty="0" smtClean="0">
                  <a:solidFill>
                    <a:schemeClr val="accent1"/>
                  </a:solidFill>
                  <a:latin typeface="Symbol" pitchFamily="18" charset="2"/>
                  <a:ea typeface="Cambria Math"/>
                </a:rPr>
                <a:t>L</a:t>
              </a:r>
              <a:r>
                <a:rPr kumimoji="1" lang="en-US" altLang="ja-JP" b="1" dirty="0" smtClean="0">
                  <a:solidFill>
                    <a:schemeClr val="accent1"/>
                  </a:solidFill>
                  <a:latin typeface="Cambria Math"/>
                  <a:ea typeface="Cambria Math"/>
                </a:rPr>
                <a:t>(p)</a:t>
              </a:r>
              <a:endParaRPr kumimoji="1" lang="ja-JP" alt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1659572" y="526814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quadrupole deformation 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lang="ja-JP" altLang="en-US" dirty="0">
              <a:latin typeface="Symbol" pitchFamily="18" charset="2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778856" y="2894928"/>
            <a:ext cx="2233304" cy="750096"/>
            <a:chOff x="3762326" y="3198920"/>
            <a:chExt cx="2233304" cy="750096"/>
          </a:xfrm>
        </p:grpSpPr>
        <p:sp>
          <p:nvSpPr>
            <p:cNvPr id="33" name="正方形/長方形 32"/>
            <p:cNvSpPr/>
            <p:nvPr/>
          </p:nvSpPr>
          <p:spPr>
            <a:xfrm>
              <a:off x="3762326" y="3548906"/>
              <a:ext cx="22333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tx2"/>
                  </a:solidFill>
                </a:rPr>
                <a:t>adding  </a:t>
              </a:r>
              <a:r>
                <a:rPr lang="en-US" altLang="ja-JP" sz="2000" b="1" dirty="0" smtClean="0">
                  <a:solidFill>
                    <a:schemeClr val="tx2"/>
                  </a:solidFill>
                  <a:latin typeface="Symbol" pitchFamily="18" charset="2"/>
                </a:rPr>
                <a:t>L </a:t>
              </a:r>
              <a:r>
                <a:rPr lang="en-US" altLang="ja-JP" sz="2000" b="1" dirty="0" smtClean="0">
                  <a:solidFill>
                    <a:schemeClr val="tx2"/>
                  </a:solidFill>
                </a:rPr>
                <a:t>in </a:t>
              </a:r>
              <a:r>
                <a:rPr lang="en-US" altLang="ja-JP" sz="2000" b="1" i="1" dirty="0" smtClean="0">
                  <a:solidFill>
                    <a:schemeClr val="tx2"/>
                  </a:solidFill>
                </a:rPr>
                <a:t>p</a:t>
              </a:r>
              <a:r>
                <a:rPr lang="en-US" altLang="ja-JP" sz="2000" b="1" dirty="0" smtClean="0">
                  <a:solidFill>
                    <a:schemeClr val="tx2"/>
                  </a:solidFill>
                </a:rPr>
                <a:t> orbit</a:t>
              </a:r>
              <a:endParaRPr lang="ja-JP" altLang="en-US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4723250" y="3198920"/>
              <a:ext cx="285752" cy="21431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1132146" y="5293626"/>
            <a:ext cx="981322" cy="500066"/>
            <a:chOff x="1115616" y="5941698"/>
            <a:chExt cx="981322" cy="500066"/>
          </a:xfrm>
        </p:grpSpPr>
        <p:sp>
          <p:nvSpPr>
            <p:cNvPr id="48" name="円/楕円 47"/>
            <p:cNvSpPr/>
            <p:nvPr/>
          </p:nvSpPr>
          <p:spPr>
            <a:xfrm>
              <a:off x="1357290" y="5941698"/>
              <a:ext cx="500066" cy="5000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115616" y="6031772"/>
              <a:ext cx="981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Spherical</a:t>
              </a:r>
              <a:endParaRPr kumimoji="1" lang="ja-JP" altLang="en-US" sz="1600" b="1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5731538" y="5229200"/>
            <a:ext cx="919170" cy="595788"/>
            <a:chOff x="5715008" y="5929556"/>
            <a:chExt cx="919170" cy="595788"/>
          </a:xfrm>
        </p:grpSpPr>
        <p:sp>
          <p:nvSpPr>
            <p:cNvPr id="49" name="円/楕円 48"/>
            <p:cNvSpPr/>
            <p:nvPr/>
          </p:nvSpPr>
          <p:spPr>
            <a:xfrm>
              <a:off x="5715008" y="6013135"/>
              <a:ext cx="714380" cy="4082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V="1">
              <a:off x="5715008" y="6217244"/>
              <a:ext cx="714380" cy="1020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5868884" y="6216450"/>
              <a:ext cx="40821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5715008" y="615601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1</a:t>
              </a:r>
              <a:endParaRPr kumimoji="1" lang="ja-JP" altLang="en-US" b="1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143636" y="5929556"/>
              <a:ext cx="49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1.5</a:t>
              </a:r>
              <a:endParaRPr kumimoji="1" lang="ja-JP" altLang="en-US" b="1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539552" y="5805264"/>
            <a:ext cx="6093629" cy="898270"/>
            <a:chOff x="2247779" y="5747699"/>
            <a:chExt cx="6093629" cy="898270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2247779" y="5747699"/>
              <a:ext cx="6093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in </a:t>
              </a:r>
              <a:r>
                <a:rPr lang="en-US" altLang="ja-JP" sz="24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-orbit enhances the nuclear deformation</a:t>
              </a:r>
              <a:endParaRPr kumimoji="1" lang="en-US" altLang="ja-JP" sz="24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707713" y="6215082"/>
              <a:ext cx="3636188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0000"/>
                  </a:solidFill>
                </a:rPr>
                <a:t>Opposite trend to </a:t>
              </a:r>
              <a:r>
                <a:rPr lang="en-US" altLang="ja-JP" sz="2200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 in </a:t>
              </a:r>
              <a:r>
                <a:rPr lang="en-US" altLang="ja-JP" sz="2200" b="1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ja-JP" sz="2200" b="1" dirty="0" smtClean="0">
                  <a:solidFill>
                    <a:srgbClr val="FF0000"/>
                  </a:solidFill>
                </a:rPr>
                <a:t>-orbit</a:t>
              </a:r>
              <a:endParaRPr lang="ja-JP" altLang="en-US" sz="22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>
              <a:off x="2263033" y="6412818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2276864" y="2604553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baseline="30000" dirty="0" smtClean="0"/>
              <a:t>12</a:t>
            </a:r>
            <a:r>
              <a:rPr lang="en-US" altLang="ja-JP" sz="1600" b="1" dirty="0" smtClean="0"/>
              <a:t>C Pos.</a:t>
            </a:r>
            <a:endParaRPr kumimoji="1" lang="ja-JP" altLang="en-US" sz="16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79712" y="299695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baseline="30000" dirty="0" smtClean="0">
                <a:solidFill>
                  <a:schemeClr val="tx2"/>
                </a:solidFill>
                <a:latin typeface="Cambria Math"/>
                <a:ea typeface="Cambria Math"/>
              </a:rPr>
              <a:t>12</a:t>
            </a:r>
            <a:r>
              <a:rPr lang="en-US" altLang="ja-JP" sz="1600" b="1" dirty="0" smtClean="0">
                <a:solidFill>
                  <a:schemeClr val="tx2"/>
                </a:solidFill>
                <a:latin typeface="Cambria Math"/>
                <a:ea typeface="Cambria Math"/>
              </a:rPr>
              <a:t>C(Pos)⊗</a:t>
            </a:r>
            <a:r>
              <a:rPr lang="en-US" altLang="ja-JP" sz="1600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sz="1600" b="1" dirty="0" smtClean="0">
                <a:solidFill>
                  <a:schemeClr val="tx2"/>
                </a:solidFill>
              </a:rPr>
              <a:t>(p)</a:t>
            </a:r>
            <a:endParaRPr kumimoji="1" lang="ja-JP" alt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Variation of the</a:t>
            </a:r>
            <a:r>
              <a:rPr lang="en-US" altLang="ja-JP" dirty="0">
                <a:latin typeface="Symbol" pitchFamily="18" charset="2"/>
              </a:rPr>
              <a:t> L</a:t>
            </a:r>
            <a:r>
              <a:rPr lang="en-US" altLang="ja-JP" dirty="0" smtClean="0"/>
              <a:t> b</a:t>
            </a:r>
            <a:r>
              <a:rPr kumimoji="1" lang="en-US" altLang="ja-JP" dirty="0" smtClean="0"/>
              <a:t>inding Energy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in </a:t>
            </a:r>
            <a:r>
              <a:rPr lang="en-US" altLang="ja-JP" i="1" dirty="0" smtClean="0">
                <a:solidFill>
                  <a:srgbClr val="FF0000"/>
                </a:solidFill>
              </a:rPr>
              <a:t>s</a:t>
            </a:r>
            <a:r>
              <a:rPr lang="en-US" altLang="ja-JP" dirty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orbit  </a:t>
            </a:r>
            <a:r>
              <a:rPr lang="en-US" altLang="ja-JP" dirty="0" smtClean="0"/>
              <a:t>is deeply bound at </a:t>
            </a:r>
            <a:r>
              <a:rPr lang="en-US" altLang="ja-JP" dirty="0" smtClean="0">
                <a:solidFill>
                  <a:srgbClr val="FF0000"/>
                </a:solidFill>
              </a:rPr>
              <a:t>smaller deformation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in </a:t>
            </a:r>
            <a:r>
              <a:rPr lang="en-US" altLang="ja-JP" i="1" dirty="0" smtClean="0">
                <a:solidFill>
                  <a:srgbClr val="FF0000"/>
                </a:solidFill>
              </a:rPr>
              <a:t>p</a:t>
            </a:r>
            <a:r>
              <a:rPr lang="en-US" altLang="ja-JP" dirty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orbit  </a:t>
            </a:r>
            <a:r>
              <a:rPr lang="en-US" altLang="ja-JP" dirty="0" smtClean="0"/>
              <a:t>is deeply bound at </a:t>
            </a:r>
            <a:r>
              <a:rPr lang="en-US" altLang="ja-JP" dirty="0" smtClean="0">
                <a:solidFill>
                  <a:srgbClr val="FF0000"/>
                </a:solidFill>
              </a:rPr>
              <a:t>larger deformation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20"/>
          <p:cNvGrpSpPr/>
          <p:nvPr/>
        </p:nvGrpSpPr>
        <p:grpSpPr>
          <a:xfrm>
            <a:off x="571472" y="2357430"/>
            <a:ext cx="3714776" cy="400110"/>
            <a:chOff x="928662" y="2643182"/>
            <a:chExt cx="3714776" cy="40011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928662" y="2643182"/>
              <a:ext cx="714380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baseline="30000" dirty="0" smtClean="0"/>
                <a:t>13</a:t>
              </a:r>
              <a:r>
                <a:rPr kumimoji="1"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sz="2000" b="1" dirty="0" smtClean="0"/>
                <a:t>C </a:t>
              </a:r>
              <a:endParaRPr kumimoji="1" lang="ja-JP" altLang="en-US" sz="2000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714480" y="2658172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Binding energy</a:t>
              </a:r>
              <a:r>
                <a:rPr kumimoji="1" lang="en-US" altLang="ja-JP" b="1" dirty="0" smtClean="0"/>
                <a:t> of </a:t>
              </a:r>
              <a:r>
                <a:rPr kumimoji="1" lang="en-US" altLang="ja-JP" b="1" dirty="0" smtClean="0">
                  <a:latin typeface="Symbol" pitchFamily="18" charset="2"/>
                </a:rPr>
                <a:t>L </a:t>
              </a:r>
              <a:endParaRPr kumimoji="1" lang="ja-JP" altLang="en-US" b="1" dirty="0"/>
            </a:p>
          </p:txBody>
        </p:sp>
      </p:grpSp>
      <p:grpSp>
        <p:nvGrpSpPr>
          <p:cNvPr id="5" name="グループ化 21"/>
          <p:cNvGrpSpPr/>
          <p:nvPr/>
        </p:nvGrpSpPr>
        <p:grpSpPr>
          <a:xfrm>
            <a:off x="5357818" y="2285992"/>
            <a:ext cx="2409061" cy="400110"/>
            <a:chOff x="928662" y="2643182"/>
            <a:chExt cx="2409061" cy="40011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928662" y="2643182"/>
              <a:ext cx="714380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baseline="30000" dirty="0" smtClean="0"/>
                <a:t>13</a:t>
              </a:r>
              <a:r>
                <a:rPr kumimoji="1" lang="en-US" altLang="ja-JP" sz="2000" b="1" baseline="-25000" dirty="0" smtClean="0">
                  <a:latin typeface="Symbol" pitchFamily="18" charset="2"/>
                </a:rPr>
                <a:t>L</a:t>
              </a:r>
              <a:r>
                <a:rPr kumimoji="1" lang="en-US" altLang="ja-JP" sz="2000" b="1" dirty="0" smtClean="0"/>
                <a:t>C </a:t>
              </a:r>
              <a:endParaRPr kumimoji="1" lang="ja-JP" altLang="en-US" sz="2000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714480" y="2643182"/>
              <a:ext cx="1623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Energy curves </a:t>
              </a:r>
              <a:endParaRPr kumimoji="1" lang="ja-JP" altLang="en-US" b="1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353077" y="2714620"/>
            <a:ext cx="3393560" cy="2983037"/>
            <a:chOff x="5087156" y="2714620"/>
            <a:chExt cx="3393560" cy="2983037"/>
          </a:xfrm>
        </p:grpSpPr>
        <p:pic>
          <p:nvPicPr>
            <p:cNvPr id="16" name="図 15" descr="C13L_C12_PO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942" y="2714620"/>
              <a:ext cx="3265774" cy="2983037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000892" y="313110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/>
                <a:t>12</a:t>
              </a:r>
              <a:r>
                <a:rPr lang="en-US" altLang="ja-JP" b="1" dirty="0" smtClean="0"/>
                <a:t>C Pos.</a:t>
              </a:r>
              <a:endParaRPr kumimoji="1" lang="ja-JP" altLang="en-US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86446" y="378619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(p)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63401" y="4488428"/>
              <a:ext cx="269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 + 8.0MeV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 rot="16200000">
              <a:off x="4510491" y="3890943"/>
              <a:ext cx="14918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E energy (</a:t>
              </a:r>
              <a:r>
                <a:rPr lang="en-US" altLang="ja-JP" sz="1600" b="1" dirty="0" err="1" smtClean="0"/>
                <a:t>MeV</a:t>
              </a:r>
              <a:r>
                <a:rPr lang="en-US" altLang="ja-JP" sz="1600" b="1" dirty="0" smtClean="0"/>
                <a:t>)</a:t>
              </a:r>
              <a:endParaRPr lang="ja-JP" altLang="en-US" sz="1600" b="1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90682" y="2857497"/>
            <a:ext cx="5267136" cy="2562221"/>
            <a:chOff x="0" y="2857497"/>
            <a:chExt cx="5267136" cy="2562221"/>
          </a:xfrm>
        </p:grpSpPr>
        <p:pic>
          <p:nvPicPr>
            <p:cNvPr id="32" name="図 31" descr="C13L_bindi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28934"/>
              <a:ext cx="5267136" cy="2490784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2071670" y="435769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(p)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623930" y="3131106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C(Pos.)⊗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052294" y="3357562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</a:t>
              </a:r>
              <a:r>
                <a:rPr lang="en-US" altLang="ja-JP" b="1" dirty="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Neg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 rot="16200000">
              <a:off x="-870321" y="3750165"/>
              <a:ext cx="2286018" cy="500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80000" bIns="7200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Symbol" pitchFamily="18" charset="2"/>
                </a:rPr>
                <a:t>L</a:t>
              </a:r>
              <a:r>
                <a:rPr lang="en-US" altLang="ja-JP" sz="1600" b="1" dirty="0" smtClean="0"/>
                <a:t> binding energy [MeV]</a:t>
              </a:r>
              <a:endParaRPr lang="ja-JP" altLang="en-US" sz="1600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053191" y="5805264"/>
            <a:ext cx="7037619" cy="88407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18800" lvl="1"/>
            <a:r>
              <a:rPr lang="en-US" altLang="ja-JP" sz="2400" b="1" dirty="0" smtClean="0">
                <a:solidFill>
                  <a:srgbClr val="FF0000"/>
                </a:solidFill>
              </a:rPr>
              <a:t>Variation of the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binding energies  causes </a:t>
            </a:r>
          </a:p>
          <a:p>
            <a:pPr marL="118800" lvl="1"/>
            <a:r>
              <a:rPr lang="en-US" altLang="ja-JP" sz="2400" b="1" dirty="0" smtClean="0">
                <a:solidFill>
                  <a:srgbClr val="FF0000"/>
                </a:solidFill>
              </a:rPr>
              <a:t>the deformation change (reduction or enhancement)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 of 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aseline="30000" dirty="0" smtClean="0"/>
              <a:t>9</a:t>
            </a:r>
            <a:r>
              <a:rPr lang="en-US" altLang="ja-JP" dirty="0" smtClean="0"/>
              <a:t>Be </a:t>
            </a:r>
            <a:r>
              <a:rPr lang="en-US" altLang="ja-JP" dirty="0" smtClean="0"/>
              <a:t>has a 2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</a:t>
            </a:r>
            <a:r>
              <a:rPr lang="en-US" altLang="ja-JP" dirty="0" smtClean="0"/>
              <a:t>+ n structure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The difference of </a:t>
            </a:r>
            <a:r>
              <a:rPr lang="en-US" altLang="ja-JP" dirty="0"/>
              <a:t>the orbit of the last neutron </a:t>
            </a:r>
            <a:r>
              <a:rPr lang="en-US" altLang="ja-JP" dirty="0">
                <a:solidFill>
                  <a:schemeClr val="tx1"/>
                </a:solidFill>
              </a:rPr>
              <a:t>leads to the </a:t>
            </a:r>
            <a:r>
              <a:rPr lang="en-US" altLang="ja-JP" dirty="0">
                <a:solidFill>
                  <a:srgbClr val="FF0000"/>
                </a:solidFill>
              </a:rPr>
              <a:t>difference </a:t>
            </a:r>
            <a:r>
              <a:rPr lang="en-US" altLang="ja-JP" dirty="0" smtClean="0">
                <a:solidFill>
                  <a:srgbClr val="FF0000"/>
                </a:solidFill>
              </a:rPr>
              <a:t>of deformation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2267744" y="4155634"/>
            <a:ext cx="1224136" cy="14336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4211960" y="3573016"/>
            <a:ext cx="2736304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6624736" y="2334459"/>
            <a:ext cx="2555776" cy="2533540"/>
            <a:chOff x="6624736" y="2550483"/>
            <a:chExt cx="2555776" cy="253354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624736" y="2550483"/>
              <a:ext cx="2555776" cy="2533540"/>
              <a:chOff x="6624736" y="2550483"/>
              <a:chExt cx="2555776" cy="253354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6822505" y="4005065"/>
                <a:ext cx="2160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aseline="30000" dirty="0" smtClean="0"/>
                  <a:t>8</a:t>
                </a:r>
                <a:r>
                  <a:rPr kumimoji="1" lang="en-US" altLang="ja-JP" sz="2000" dirty="0" smtClean="0"/>
                  <a:t>Be(0</a:t>
                </a:r>
                <a:r>
                  <a:rPr kumimoji="1" lang="en-US" altLang="ja-JP" sz="2000" baseline="30000" dirty="0" smtClean="0"/>
                  <a:t>+</a:t>
                </a:r>
                <a:r>
                  <a:rPr kumimoji="1" lang="en-US" altLang="ja-JP" sz="2000" dirty="0" smtClean="0"/>
                  <a:t>) + n(</a:t>
                </a:r>
                <a:r>
                  <a:rPr kumimoji="1" lang="en-US" altLang="ja-JP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ja-JP" sz="2000" dirty="0" smtClean="0"/>
                  <a:t>-orbit)</a:t>
                </a:r>
                <a:endParaRPr kumimoji="1" lang="ja-JP" altLang="en-US" sz="20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624736" y="4653136"/>
                <a:ext cx="2555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 smtClean="0">
                    <a:solidFill>
                      <a:srgbClr val="FF0000"/>
                    </a:solidFill>
                  </a:rPr>
                  <a:t>Large</a:t>
                </a:r>
                <a:r>
                  <a:rPr kumimoji="1" lang="en-US" altLang="ja-JP" sz="2200" b="1" dirty="0" smtClean="0">
                    <a:solidFill>
                      <a:srgbClr val="FF0000"/>
                    </a:solidFill>
                  </a:rPr>
                  <a:t> deformation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218548" y="4365105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No barrier</a:t>
                </a:r>
              </a:p>
            </p:txBody>
          </p:sp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271" y="2564904"/>
                <a:ext cx="1374707" cy="1374707"/>
              </a:xfrm>
              <a:prstGeom prst="rect">
                <a:avLst/>
              </a:prstGeom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7557818" y="2550483"/>
                <a:ext cx="689612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ja-JP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1/2</a:t>
                </a:r>
                <a:r>
                  <a:rPr lang="en-US" altLang="ja-JP" sz="2400" b="1" baseline="30000" dirty="0" smtClean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ja-JP" altLang="en-US" sz="2400" b="1" baseline="300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7380820" y="3591304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1.02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3152"/>
            <a:ext cx="4385201" cy="446142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35496" y="2420888"/>
            <a:ext cx="2483768" cy="3037596"/>
            <a:chOff x="-2988840" y="2694499"/>
            <a:chExt cx="2483768" cy="3037596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2827076" y="4109010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aseline="30000" dirty="0" smtClean="0"/>
                <a:t>8</a:t>
              </a:r>
              <a:r>
                <a:rPr kumimoji="1" lang="en-US" altLang="ja-JP" sz="2000" dirty="0" smtClean="0"/>
                <a:t>Be(0</a:t>
              </a:r>
              <a:r>
                <a:rPr kumimoji="1" lang="en-US" altLang="ja-JP" sz="2000" baseline="30000" dirty="0" smtClean="0"/>
                <a:t>+</a:t>
              </a:r>
              <a:r>
                <a:rPr kumimoji="1" lang="en-US" altLang="ja-JP" sz="2000" dirty="0" smtClean="0"/>
                <a:t>) + n(</a:t>
              </a:r>
              <a:r>
                <a:rPr kumimoji="1" lang="en-US" altLang="ja-JP" sz="2000" i="1" dirty="0" smtClean="0">
                  <a:solidFill>
                    <a:schemeClr val="tx2"/>
                  </a:solidFill>
                </a:rPr>
                <a:t>p</a:t>
              </a:r>
              <a:r>
                <a:rPr kumimoji="1" lang="en-US" altLang="ja-JP" sz="2000" dirty="0" smtClean="0">
                  <a:solidFill>
                    <a:schemeClr val="tx2"/>
                  </a:solidFill>
                </a:rPr>
                <a:t>-</a:t>
              </a:r>
              <a:r>
                <a:rPr kumimoji="1" lang="en-US" altLang="ja-JP" sz="2000" dirty="0" smtClean="0"/>
                <a:t>orbit)</a:t>
              </a:r>
              <a:endParaRPr kumimoji="1" lang="ja-JP" altLang="en-US" sz="2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-2988840" y="5014337"/>
              <a:ext cx="24837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solidFill>
                    <a:srgbClr val="FF0000"/>
                  </a:solidFill>
                </a:rPr>
                <a:t>Small deformation</a:t>
              </a:r>
              <a:endParaRPr kumimoji="1" lang="ja-JP" altLang="en-US" sz="22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-2827076" y="4500602"/>
              <a:ext cx="2160240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ja-JP" sz="2000" dirty="0"/>
                <a:t>C</a:t>
              </a:r>
              <a:r>
                <a:rPr lang="en-US" altLang="ja-JP" sz="2000" dirty="0" smtClean="0"/>
                <a:t>entrifugal barrier </a:t>
              </a:r>
            </a:p>
            <a:p>
              <a:pPr>
                <a:lnSpc>
                  <a:spcPts val="2200"/>
                </a:lnSpc>
              </a:pPr>
              <a:r>
                <a:rPr lang="en-US" altLang="ja-JP" sz="2000" dirty="0" smtClean="0"/>
                <a:t>due to L=1</a:t>
              </a:r>
              <a:endParaRPr kumimoji="1" lang="ja-JP" altLang="en-US" sz="2000" dirty="0"/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309" y="2708920"/>
              <a:ext cx="1374707" cy="1374707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-2091762" y="2694499"/>
              <a:ext cx="689612" cy="374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ja-JP" sz="2400" b="1" dirty="0" smtClean="0">
                  <a:solidFill>
                    <a:schemeClr val="tx2"/>
                  </a:solidFill>
                  <a:latin typeface="Symbol" pitchFamily="18" charset="2"/>
                </a:rPr>
                <a:t>3/2</a:t>
              </a:r>
              <a:r>
                <a:rPr lang="en-US" altLang="ja-JP" sz="2400" b="1" baseline="30000" dirty="0" smtClean="0">
                  <a:solidFill>
                    <a:schemeClr val="tx2"/>
                  </a:solidFill>
                  <a:latin typeface="Symbol" pitchFamily="18" charset="2"/>
                </a:rPr>
                <a:t>-</a:t>
              </a:r>
              <a:endParaRPr lang="ja-JP" altLang="en-US" sz="2400" b="1" baseline="30000" dirty="0">
                <a:solidFill>
                  <a:schemeClr val="tx2"/>
                </a:solidFill>
                <a:latin typeface="Symbol" pitchFamily="18" charset="2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-2250472" y="3738419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b = 0.73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-2434309" y="5301208"/>
              <a:ext cx="14249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b="1" dirty="0" smtClean="0">
                  <a:solidFill>
                    <a:srgbClr val="FF0000"/>
                  </a:solidFill>
                </a:rPr>
                <a:t>(compact)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7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Exotic structure of 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ja-JP" dirty="0" smtClean="0"/>
              <a:t>Parity inversion of the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</a:t>
            </a:r>
            <a:r>
              <a:rPr lang="en-US" altLang="ja-JP" baseline="-25000" dirty="0" smtClean="0"/>
              <a:t>7</a:t>
            </a:r>
            <a:r>
              <a:rPr lang="en-US" altLang="ja-JP" dirty="0" smtClean="0"/>
              <a:t> ground state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lnSpc>
                <a:spcPts val="2600"/>
              </a:lnSpc>
            </a:pPr>
            <a:r>
              <a:rPr lang="en-US" altLang="ja-JP" dirty="0" smtClean="0"/>
              <a:t>The ground state of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Be </a:t>
            </a:r>
            <a:r>
              <a:rPr lang="en-US" altLang="ja-JP" dirty="0" smtClean="0"/>
              <a:t>is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1/2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One of the reasons of the parity inversion is the </a:t>
            </a:r>
            <a:r>
              <a:rPr lang="en-US" altLang="ja-JP" dirty="0" smtClean="0">
                <a:solidFill>
                  <a:srgbClr val="FF0000"/>
                </a:solidFill>
              </a:rPr>
              <a:t>molecular orbit </a:t>
            </a:r>
            <a:r>
              <a:rPr lang="en-US" altLang="ja-JP" dirty="0" smtClean="0"/>
              <a:t>structure of the 1/2+  and 1/2- states.   </a:t>
            </a:r>
          </a:p>
        </p:txBody>
      </p:sp>
      <p:grpSp>
        <p:nvGrpSpPr>
          <p:cNvPr id="9" name="グループ化 33"/>
          <p:cNvGrpSpPr/>
          <p:nvPr/>
        </p:nvGrpSpPr>
        <p:grpSpPr>
          <a:xfrm>
            <a:off x="827584" y="1602977"/>
            <a:ext cx="5572164" cy="461665"/>
            <a:chOff x="2071670" y="1785926"/>
            <a:chExt cx="5572164" cy="46166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643174" y="1785926"/>
              <a:ext cx="5000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</a:rPr>
                <a:t>Vanishing of the magic number N=8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3289924" y="748785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baseline="-25000" dirty="0">
                <a:solidFill>
                  <a:srgbClr val="1F497D"/>
                </a:solidFill>
              </a:rPr>
              <a:t>4</a:t>
            </a:r>
            <a:endParaRPr lang="ja-JP" altLang="en-US" sz="2800" b="1" dirty="0">
              <a:solidFill>
                <a:srgbClr val="1F497D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075617" y="1344562"/>
            <a:ext cx="3000364" cy="2048340"/>
            <a:chOff x="6075617" y="2669282"/>
            <a:chExt cx="3000364" cy="2048340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6382492" y="2669282"/>
              <a:ext cx="12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-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40" name="図 39" descr="pi_orb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3040758"/>
              <a:ext cx="1343536" cy="1143008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6075617" y="4112328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</a:t>
              </a:r>
              <a:r>
                <a:rPr lang="en-US" altLang="ja-JP" sz="2000" baseline="30000" dirty="0" smtClean="0">
                  <a:solidFill>
                    <a:prstClr val="black"/>
                  </a:solidFill>
                </a:rPr>
                <a:t>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 smtClean="0">
                  <a:solidFill>
                    <a:srgbClr val="FF0000"/>
                  </a:solidFill>
                </a:rPr>
                <a:t>(small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180148" y="3504802"/>
            <a:ext cx="3000364" cy="1652390"/>
            <a:chOff x="6215106" y="4872954"/>
            <a:chExt cx="3000364" cy="165239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286544" y="4872954"/>
              <a:ext cx="1357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11</a:t>
              </a:r>
              <a:r>
                <a:rPr lang="en-US" altLang="ja-JP" sz="2000" b="1" dirty="0">
                  <a:solidFill>
                    <a:prstClr val="black"/>
                  </a:solidFill>
                  <a:latin typeface="Century" pitchFamily="18" charset="0"/>
                  <a:ea typeface="Cambria Math" pitchFamily="18" charset="0"/>
                </a:rPr>
                <a:t>Be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 1/2</a:t>
              </a:r>
              <a:r>
                <a:rPr lang="en-US" altLang="ja-JP" sz="2000" b="1" baseline="30000" dirty="0">
                  <a:solidFill>
                    <a:prstClr val="black"/>
                  </a:solidFill>
                  <a:latin typeface="Symbol" pitchFamily="18" charset="2"/>
                  <a:ea typeface="Cambria Math" pitchFamily="18" charset="0"/>
                </a:rPr>
                <a:t>+</a:t>
              </a:r>
              <a:endParaRPr lang="ja-JP" altLang="en-US" sz="20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pic>
          <p:nvPicPr>
            <p:cNvPr id="56" name="図 55" descr="sigma_orbi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5257339"/>
              <a:ext cx="1905000" cy="733425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6215106" y="5920050"/>
              <a:ext cx="3000364" cy="605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Extra neutrons in </a:t>
              </a:r>
              <a:r>
                <a:rPr lang="en-US" altLang="ja-JP" sz="2000" b="1" dirty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2000" b="1" dirty="0">
                  <a:solidFill>
                    <a:prstClr val="black"/>
                  </a:solidFill>
                </a:rPr>
                <a:t> orbit</a:t>
              </a:r>
              <a:r>
                <a:rPr lang="en-US" altLang="ja-JP" sz="2000" baseline="30000" dirty="0">
                  <a:solidFill>
                    <a:prstClr val="black"/>
                  </a:solidFill>
                </a:rPr>
                <a:t>[1]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solidFill>
                    <a:srgbClr val="FF0000"/>
                  </a:solidFill>
                </a:rPr>
                <a:t>(large deformation)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0" y="6546830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solidFill>
                  <a:prstClr val="black"/>
                </a:solidFill>
              </a:rPr>
              <a:t>[1] Y. </a:t>
            </a:r>
            <a:r>
              <a:rPr lang="en-US" altLang="ja-JP" sz="1600" dirty="0" err="1">
                <a:solidFill>
                  <a:prstClr val="black"/>
                </a:solidFill>
              </a:rPr>
              <a:t>Kanada-En’yo</a:t>
            </a:r>
            <a:r>
              <a:rPr lang="en-US" altLang="ja-JP" sz="1600" dirty="0">
                <a:solidFill>
                  <a:prstClr val="black"/>
                </a:solidFill>
              </a:rPr>
              <a:t> and H. </a:t>
            </a:r>
            <a:r>
              <a:rPr lang="en-US" altLang="ja-JP" sz="1600" dirty="0" err="1">
                <a:solidFill>
                  <a:prstClr val="black"/>
                </a:solidFill>
              </a:rPr>
              <a:t>Horiuchi</a:t>
            </a:r>
            <a:r>
              <a:rPr lang="en-US" altLang="ja-JP" sz="1600" dirty="0">
                <a:solidFill>
                  <a:prstClr val="black"/>
                </a:solidFill>
              </a:rPr>
              <a:t>, PRC </a:t>
            </a:r>
            <a:r>
              <a:rPr lang="en-US" altLang="ja-JP" sz="1600" b="1" dirty="0">
                <a:solidFill>
                  <a:prstClr val="black"/>
                </a:solidFill>
              </a:rPr>
              <a:t>66</a:t>
            </a:r>
            <a:r>
              <a:rPr lang="en-US" altLang="ja-JP" sz="1600" dirty="0">
                <a:solidFill>
                  <a:prstClr val="black"/>
                </a:solidFill>
              </a:rPr>
              <a:t> (2002), 024305.</a:t>
            </a:r>
          </a:p>
        </p:txBody>
      </p:sp>
      <p:cxnSp>
        <p:nvCxnSpPr>
          <p:cNvPr id="81" name="直線コネクタ 80"/>
          <p:cNvCxnSpPr/>
          <p:nvPr/>
        </p:nvCxnSpPr>
        <p:spPr>
          <a:xfrm>
            <a:off x="4741816" y="4259721"/>
            <a:ext cx="1393688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Inversion_Be11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74" y="2141876"/>
            <a:ext cx="4328590" cy="2786082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 flipV="1">
            <a:off x="4801704" y="2859046"/>
            <a:ext cx="1333800" cy="1172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33"/>
          <p:cNvGrpSpPr/>
          <p:nvPr/>
        </p:nvGrpSpPr>
        <p:grpSpPr>
          <a:xfrm>
            <a:off x="4012166" y="5747071"/>
            <a:ext cx="4088226" cy="461665"/>
            <a:chOff x="2071670" y="1757350"/>
            <a:chExt cx="4088226" cy="46166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2643174" y="1757350"/>
              <a:ext cx="351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Difference of deformation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2071670" y="2000240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正方形/長方形 6"/>
          <p:cNvSpPr/>
          <p:nvPr/>
        </p:nvSpPr>
        <p:spPr>
          <a:xfrm>
            <a:off x="3100952" y="2708920"/>
            <a:ext cx="1255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/>
              <a:t>inversion</a:t>
            </a:r>
            <a:endParaRPr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989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binding energy</a:t>
            </a:r>
            <a:r>
              <a:rPr lang="ja-JP" altLang="en-US" dirty="0"/>
              <a:t> </a:t>
            </a:r>
            <a:r>
              <a:rPr lang="en-US" altLang="ja-JP" dirty="0" smtClean="0"/>
              <a:t>as a function of 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 in </a:t>
            </a:r>
            <a:r>
              <a:rPr lang="en-US" altLang="ja-JP" i="1" dirty="0" smtClean="0">
                <a:solidFill>
                  <a:srgbClr val="FF0000"/>
                </a:solidFill>
              </a:rPr>
              <a:t>s</a:t>
            </a:r>
            <a:r>
              <a:rPr lang="en-US" altLang="ja-JP" dirty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orbit  is deeply bound with smaller deformation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1268760"/>
            <a:ext cx="4456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/>
              <a:t>Example: </a:t>
            </a:r>
            <a:r>
              <a:rPr lang="en-US" altLang="ja-JP" sz="2200" b="1" baseline="30000" dirty="0" smtClean="0"/>
              <a:t>13</a:t>
            </a:r>
            <a:r>
              <a:rPr lang="en-US" altLang="ja-JP" sz="2200" b="1" baseline="-25000" dirty="0" smtClean="0">
                <a:latin typeface="Symbol" pitchFamily="18" charset="2"/>
              </a:rPr>
              <a:t>L</a:t>
            </a:r>
            <a:r>
              <a:rPr lang="en-US" altLang="ja-JP" sz="2200" b="1" dirty="0" smtClean="0"/>
              <a:t>C      Binding energy</a:t>
            </a:r>
            <a:r>
              <a:rPr kumimoji="1" lang="en-US" altLang="ja-JP" sz="2200" b="1" dirty="0" smtClean="0"/>
              <a:t> of </a:t>
            </a:r>
            <a:r>
              <a:rPr kumimoji="1" lang="en-US" altLang="ja-JP" sz="2200" b="1" dirty="0" smtClean="0">
                <a:latin typeface="Symbol" pitchFamily="18" charset="2"/>
              </a:rPr>
              <a:t>L </a:t>
            </a:r>
            <a:endParaRPr kumimoji="1" lang="ja-JP" altLang="en-US" sz="2200" b="1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179512" y="1627639"/>
            <a:ext cx="5267136" cy="2562221"/>
            <a:chOff x="0" y="2857497"/>
            <a:chExt cx="5267136" cy="2562221"/>
          </a:xfrm>
        </p:grpSpPr>
        <p:pic>
          <p:nvPicPr>
            <p:cNvPr id="32" name="図 31" descr="C13L_bind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28934"/>
              <a:ext cx="5267136" cy="2490784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2071670" y="435769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chemeClr val="tx2"/>
                  </a:solidFill>
                  <a:latin typeface="Cambria Math"/>
                  <a:ea typeface="Cambria Math"/>
                </a:rPr>
                <a:t>C(Pos)⊗</a:t>
              </a:r>
              <a:r>
                <a:rPr lang="en-US" altLang="ja-JP" b="1" dirty="0" smtClean="0">
                  <a:solidFill>
                    <a:schemeClr val="tx2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(p)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623930" y="3131106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C(Pos.)⊗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052294" y="3357562"/>
              <a:ext cx="183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baseline="30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12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C(</a:t>
              </a:r>
              <a:r>
                <a:rPr lang="en-US" altLang="ja-JP" b="1" dirty="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Neg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)⊗</a:t>
              </a:r>
              <a:r>
                <a:rPr lang="en-US" altLang="ja-JP" b="1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(s)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 rot="16200000">
              <a:off x="-870321" y="3750165"/>
              <a:ext cx="2286018" cy="500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80000" bIns="7200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Symbol" pitchFamily="18" charset="2"/>
                </a:rPr>
                <a:t>L</a:t>
              </a:r>
              <a:r>
                <a:rPr lang="en-US" altLang="ja-JP" sz="1600" b="1" dirty="0" smtClean="0"/>
                <a:t> binding energy [MeV]</a:t>
              </a:r>
              <a:endParaRPr lang="ja-JP" altLang="en-US" sz="16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608283" y="4941168"/>
            <a:ext cx="3780141" cy="1820918"/>
            <a:chOff x="4806407" y="4525708"/>
            <a:chExt cx="3780141" cy="182091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131" y="4525708"/>
              <a:ext cx="3690435" cy="148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正方形/長方形 29"/>
            <p:cNvSpPr/>
            <p:nvPr/>
          </p:nvSpPr>
          <p:spPr>
            <a:xfrm>
              <a:off x="4806407" y="6008072"/>
              <a:ext cx="3780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altLang="ja-JP" sz="1600" dirty="0"/>
                <a:t>Bing-Nan Lu, et al., </a:t>
              </a:r>
              <a:r>
                <a:rPr lang="da-DK" altLang="ja-JP" sz="1600" dirty="0" smtClean="0"/>
                <a:t>PRC </a:t>
              </a:r>
              <a:r>
                <a:rPr lang="da-DK" altLang="ja-JP" sz="1600" b="1" dirty="0"/>
                <a:t>84</a:t>
              </a:r>
              <a:r>
                <a:rPr lang="da-DK" altLang="ja-JP" sz="1600" dirty="0"/>
                <a:t>, 014328 (2011)</a:t>
              </a:r>
              <a:endParaRPr lang="ja-JP" altLang="en-US" sz="16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95536" y="4797152"/>
            <a:ext cx="4050348" cy="2016224"/>
            <a:chOff x="161613" y="4589494"/>
            <a:chExt cx="4050348" cy="201622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79" y="4589494"/>
              <a:ext cx="2308177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正方形/長方形 30"/>
            <p:cNvSpPr/>
            <p:nvPr/>
          </p:nvSpPr>
          <p:spPr>
            <a:xfrm>
              <a:off x="161613" y="6267164"/>
              <a:ext cx="40503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/>
                <a:t>M. T. Win and K. </a:t>
              </a:r>
              <a:r>
                <a:rPr lang="en-US" altLang="ja-JP" sz="1600" dirty="0" err="1"/>
                <a:t>Hagino</a:t>
              </a:r>
              <a:r>
                <a:rPr lang="en-US" altLang="ja-JP" sz="1600" dirty="0"/>
                <a:t>, </a:t>
              </a:r>
              <a:r>
                <a:rPr lang="en-US" altLang="ja-JP" sz="1600" dirty="0" smtClean="0"/>
                <a:t>PRC</a:t>
              </a:r>
              <a:r>
                <a:rPr lang="en-US" altLang="ja-JP" sz="1600" b="1" dirty="0" smtClean="0"/>
                <a:t>78</a:t>
              </a:r>
              <a:r>
                <a:rPr lang="en-US" altLang="ja-JP" sz="1600" dirty="0"/>
                <a:t>, 054311(2008)</a:t>
              </a:r>
              <a:endParaRPr lang="ja-JP" altLang="en-US" sz="1600" dirty="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4563579" y="1273558"/>
            <a:ext cx="345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M. Isaka, et. al., </a:t>
            </a:r>
            <a:r>
              <a:rPr lang="en-US" altLang="ja-JP" sz="1600" dirty="0"/>
              <a:t>PRC </a:t>
            </a:r>
            <a:r>
              <a:rPr lang="en-US" altLang="ja-JP" sz="1600" b="1" dirty="0"/>
              <a:t>83</a:t>
            </a:r>
            <a:r>
              <a:rPr lang="en-US" altLang="ja-JP" sz="1600" dirty="0"/>
              <a:t> (2011), 044323.</a:t>
            </a:r>
            <a:endParaRPr kumimoji="1" lang="ja-JP" altLang="en-US" sz="16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436096" y="1619377"/>
            <a:ext cx="3393560" cy="2817735"/>
            <a:chOff x="5436096" y="1475361"/>
            <a:chExt cx="3393560" cy="2817735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5436096" y="1515431"/>
              <a:ext cx="3393560" cy="2777665"/>
              <a:chOff x="5087156" y="2714620"/>
              <a:chExt cx="3393560" cy="2777665"/>
            </a:xfrm>
          </p:grpSpPr>
          <p:pic>
            <p:nvPicPr>
              <p:cNvPr id="16" name="図 15" descr="C13L_C12_POS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4942" y="2714620"/>
                <a:ext cx="3265774" cy="2777665"/>
              </a:xfrm>
              <a:prstGeom prst="rect">
                <a:avLst/>
              </a:prstGeom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7000892" y="3131106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baseline="30000" dirty="0" smtClean="0"/>
                  <a:t>12</a:t>
                </a:r>
                <a:r>
                  <a:rPr lang="en-US" altLang="ja-JP" b="1" dirty="0" smtClean="0"/>
                  <a:t>C Pos.</a:t>
                </a:r>
                <a:endParaRPr kumimoji="1" lang="ja-JP" altLang="en-US" b="1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786446" y="3786190"/>
                <a:ext cx="1714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baseline="30000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12</a:t>
                </a:r>
                <a:r>
                  <a:rPr lang="en-US" altLang="ja-JP" b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C(Pos)⊗</a:t>
                </a:r>
                <a:r>
                  <a:rPr lang="en-US" altLang="ja-JP" b="1" dirty="0" smtClean="0">
                    <a:solidFill>
                      <a:schemeClr val="tx2"/>
                    </a:solidFill>
                    <a:latin typeface="Symbol" pitchFamily="18" charset="2"/>
                  </a:rPr>
                  <a:t>L</a:t>
                </a:r>
                <a:r>
                  <a:rPr lang="en-US" altLang="ja-JP" b="1" dirty="0" smtClean="0">
                    <a:solidFill>
                      <a:schemeClr val="tx2"/>
                    </a:solidFill>
                  </a:rPr>
                  <a:t>(p)</a:t>
                </a:r>
                <a:endParaRPr kumimoji="1" lang="ja-JP" alt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663401" y="4488428"/>
                <a:ext cx="2694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baseline="30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12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C(Pos)⊗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(s) + 8.0MeV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 rot="16200000">
                <a:off x="4510491" y="3774326"/>
                <a:ext cx="14918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 smtClean="0"/>
                  <a:t>E energy (</a:t>
                </a:r>
                <a:r>
                  <a:rPr lang="en-US" altLang="ja-JP" sz="1600" b="1" dirty="0" err="1" smtClean="0"/>
                  <a:t>MeV</a:t>
                </a:r>
                <a:r>
                  <a:rPr lang="en-US" altLang="ja-JP" sz="1600" b="1" dirty="0" smtClean="0"/>
                  <a:t>)</a:t>
                </a:r>
                <a:endParaRPr lang="ja-JP" altLang="en-US" sz="1600" b="1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6189075" y="1475361"/>
              <a:ext cx="257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Energy curves </a:t>
              </a:r>
              <a:r>
                <a:rPr lang="en-US" altLang="ja-JP" sz="2000" dirty="0" smtClean="0"/>
                <a:t>of </a:t>
              </a:r>
              <a:r>
                <a:rPr lang="en-US" altLang="ja-JP" sz="2000" baseline="30000" dirty="0"/>
                <a:t>13</a:t>
              </a:r>
              <a:r>
                <a:rPr lang="en-US" altLang="ja-JP" sz="2000" baseline="-25000" dirty="0">
                  <a:latin typeface="Symbol" pitchFamily="18" charset="2"/>
                </a:rPr>
                <a:t>L</a:t>
              </a:r>
              <a:r>
                <a:rPr lang="en-US" altLang="ja-JP" sz="2000" dirty="0"/>
                <a:t>C </a:t>
              </a:r>
              <a:endParaRPr kumimoji="1" lang="ja-JP" altLang="en-US" sz="2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171582" y="3127836"/>
            <a:ext cx="3760458" cy="517188"/>
            <a:chOff x="1171582" y="3127836"/>
            <a:chExt cx="3760458" cy="517188"/>
          </a:xfrm>
        </p:grpSpPr>
        <p:sp>
          <p:nvSpPr>
            <p:cNvPr id="4" name="正方形/長方形 3"/>
            <p:cNvSpPr/>
            <p:nvPr/>
          </p:nvSpPr>
          <p:spPr>
            <a:xfrm>
              <a:off x="1233491" y="3127836"/>
              <a:ext cx="3698549" cy="47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171582" y="3519234"/>
              <a:ext cx="592106" cy="125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6189075" y="2647579"/>
            <a:ext cx="1660823" cy="256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631522" y="3913657"/>
            <a:ext cx="1080120" cy="529317"/>
            <a:chOff x="-360548" y="3882533"/>
            <a:chExt cx="1080120" cy="529317"/>
          </a:xfrm>
        </p:grpSpPr>
        <p:sp>
          <p:nvSpPr>
            <p:cNvPr id="11" name="円/楕円 10"/>
            <p:cNvSpPr/>
            <p:nvPr/>
          </p:nvSpPr>
          <p:spPr>
            <a:xfrm>
              <a:off x="-72517" y="3882533"/>
              <a:ext cx="529317" cy="5293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-360548" y="3962525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Spherical</a:t>
              </a:r>
              <a:endParaRPr kumimoji="1" lang="ja-JP" altLang="en-US" dirty="0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808071" y="3820528"/>
            <a:ext cx="716214" cy="616584"/>
            <a:chOff x="4808071" y="3820528"/>
            <a:chExt cx="716214" cy="616584"/>
          </a:xfrm>
        </p:grpSpPr>
        <p:sp>
          <p:nvSpPr>
            <p:cNvPr id="45" name="円/楕円 44"/>
            <p:cNvSpPr/>
            <p:nvPr/>
          </p:nvSpPr>
          <p:spPr>
            <a:xfrm>
              <a:off x="4811552" y="3910028"/>
              <a:ext cx="712733" cy="3967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4808071" y="4108386"/>
              <a:ext cx="7127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5173464" y="3910028"/>
              <a:ext cx="3482" cy="396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808071" y="3820528"/>
              <a:ext cx="195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137512" y="4067780"/>
              <a:ext cx="2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8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 of this study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Purpose of this study</a:t>
            </a:r>
          </a:p>
          <a:p>
            <a:pPr lvl="1"/>
            <a:r>
              <a:rPr lang="en-US" altLang="ja-JP" dirty="0" smtClean="0"/>
              <a:t>To reveal how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hyperon affects and modifies the</a:t>
            </a:r>
            <a:r>
              <a:rPr lang="en-US" altLang="ja-JP" dirty="0" smtClean="0">
                <a:solidFill>
                  <a:srgbClr val="FF0000"/>
                </a:solidFill>
              </a:rPr>
              <a:t> low-lying states</a:t>
            </a:r>
            <a:r>
              <a:rPr lang="en-US" altLang="ja-JP" dirty="0" smtClean="0"/>
              <a:t> of Be isotopes </a:t>
            </a:r>
            <a:r>
              <a:rPr lang="en-US" altLang="ja-JP" dirty="0" smtClean="0">
                <a:solidFill>
                  <a:srgbClr val="FF0000"/>
                </a:solidFill>
              </a:rPr>
              <a:t>with different deformation</a:t>
            </a:r>
          </a:p>
          <a:p>
            <a:pPr marL="146250" lvl="1" indent="0">
              <a:buNone/>
            </a:pPr>
            <a:r>
              <a:rPr lang="en-US" altLang="ja-JP" dirty="0" smtClean="0"/>
              <a:t>    </a:t>
            </a:r>
            <a:r>
              <a:rPr lang="en-US" altLang="ja-JP" b="0" dirty="0" smtClean="0"/>
              <a:t>Examples</a:t>
            </a:r>
          </a:p>
          <a:p>
            <a:pPr marL="146250" lvl="1" indent="0">
              <a:buNone/>
            </a:pPr>
            <a:r>
              <a:rPr lang="en-US" altLang="ja-JP" b="0" dirty="0" smtClean="0"/>
              <a:t>	</a:t>
            </a:r>
            <a:r>
              <a:rPr lang="en-US" altLang="ja-JP" b="0" baseline="30000" dirty="0" smtClean="0"/>
              <a:t>10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ground and 1/2+ resonance states of </a:t>
            </a:r>
            <a:r>
              <a:rPr lang="en-US" altLang="ja-JP" b="0" baseline="30000" dirty="0" smtClean="0"/>
              <a:t>9</a:t>
            </a:r>
            <a:r>
              <a:rPr lang="en-US" altLang="ja-JP" b="0" dirty="0" smtClean="0"/>
              <a:t>Be</a:t>
            </a:r>
          </a:p>
          <a:p>
            <a:pPr marL="146250" lvl="1" indent="0">
              <a:buNone/>
            </a:pPr>
            <a:endParaRPr lang="en-US" altLang="ja-JP" sz="1400" b="0" dirty="0" smtClean="0"/>
          </a:p>
          <a:p>
            <a:pPr marL="146250" lvl="1" indent="0">
              <a:buNone/>
            </a:pPr>
            <a:r>
              <a:rPr lang="en-US" altLang="ja-JP" b="0" dirty="0"/>
              <a:t>	</a:t>
            </a:r>
            <a:r>
              <a:rPr lang="en-US" altLang="ja-JP" b="0" baseline="30000" dirty="0" smtClean="0"/>
              <a:t>12</a:t>
            </a:r>
            <a:r>
              <a:rPr lang="en-US" altLang="ja-JP" b="0" baseline="-25000" dirty="0" smtClean="0">
                <a:latin typeface="Symbol" pitchFamily="18" charset="2"/>
              </a:rPr>
              <a:t>L</a:t>
            </a:r>
            <a:r>
              <a:rPr lang="en-US" altLang="ja-JP" b="0" dirty="0" smtClean="0"/>
              <a:t>Be: abnormal parity ground state of </a:t>
            </a:r>
            <a:r>
              <a:rPr lang="en-US" altLang="ja-JP" b="0" baseline="30000" dirty="0" smtClean="0"/>
              <a:t>11</a:t>
            </a:r>
            <a:r>
              <a:rPr lang="en-US" altLang="ja-JP" b="0" dirty="0" smtClean="0"/>
              <a:t>Be</a:t>
            </a:r>
            <a:endParaRPr lang="en-US" altLang="ja-JP" b="0" dirty="0"/>
          </a:p>
          <a:p>
            <a:pPr marL="146250" lvl="1" indent="0">
              <a:buNone/>
            </a:pPr>
            <a:endParaRPr lang="en-US" altLang="ja-JP" sz="2800" dirty="0" smtClean="0"/>
          </a:p>
          <a:p>
            <a:r>
              <a:rPr lang="en-US" altLang="ja-JP" dirty="0" smtClean="0"/>
              <a:t>Method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HyperAMD </a:t>
            </a:r>
            <a:r>
              <a:rPr kumimoji="1" lang="en-US" altLang="ja-JP" dirty="0" smtClean="0"/>
              <a:t>(Antisymmetrized Molecular Dynamics for hypernuclei)</a:t>
            </a:r>
          </a:p>
          <a:p>
            <a:pPr lvl="2"/>
            <a:r>
              <a:rPr kumimoji="1" lang="en-US" altLang="ja-JP" sz="2200" b="0" dirty="0" smtClean="0"/>
              <a:t>No assumption on 2</a:t>
            </a:r>
            <a:r>
              <a:rPr kumimoji="1" lang="en-US" altLang="ja-JP" sz="2200" b="0" dirty="0" smtClean="0">
                <a:latin typeface="Symbol" pitchFamily="18" charset="2"/>
              </a:rPr>
              <a:t>a</a:t>
            </a:r>
            <a:r>
              <a:rPr kumimoji="1" lang="en-US" altLang="ja-JP" sz="2200" b="0" dirty="0" smtClean="0"/>
              <a:t> cluster structure</a:t>
            </a:r>
            <a:endParaRPr kumimoji="1" lang="en-US" altLang="ja-JP" sz="2200" b="0" baseline="30000" dirty="0" smtClean="0"/>
          </a:p>
          <a:p>
            <a:pPr lvl="2"/>
            <a:r>
              <a:rPr kumimoji="1" lang="en-US" altLang="ja-JP" sz="2200" b="0" dirty="0" smtClean="0"/>
              <a:t>AMD has succeeded in the structure studies of Be isotopes</a:t>
            </a:r>
          </a:p>
          <a:p>
            <a:pPr lvl="1"/>
            <a:r>
              <a:rPr kumimoji="1" lang="en-US" altLang="ja-JP" dirty="0" smtClean="0"/>
              <a:t>YNG-interaction (NSC97f, NF)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2667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(Produced by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experiments)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34197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(It will be possible to produce 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at J-PARC)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3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Theoretical framework: HyperAMD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en-US" altLang="ja-JP" dirty="0" smtClean="0"/>
              <a:t>We extended the AMD to hypernuclei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428596" y="2050418"/>
          <a:ext cx="3429024" cy="52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" name="数式" r:id="rId4" imgW="1485720" imgH="253800" progId="Equation.3">
                  <p:embed/>
                </p:oleObj>
              </mc:Choice>
              <mc:Fallback>
                <p:oleObj name="数式" r:id="rId4" imgW="1485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050418"/>
                        <a:ext cx="3429024" cy="521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-32" y="2714620"/>
            <a:ext cx="47149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Wave function</a:t>
            </a:r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Nucleon part</a:t>
            </a:r>
            <a:r>
              <a:rPr lang="ja-JP" altLang="en-US" sz="2200" b="1" dirty="0" smtClean="0"/>
              <a:t>：</a:t>
            </a:r>
            <a:r>
              <a:rPr lang="en-US" altLang="ja-JP" sz="2200" b="1" dirty="0" smtClean="0"/>
              <a:t>Slater determinant</a:t>
            </a:r>
          </a:p>
          <a:p>
            <a:pPr marL="360000">
              <a:buSzPct val="100000"/>
            </a:pPr>
            <a:r>
              <a:rPr lang="en-US" altLang="ja-JP" sz="2000" dirty="0" smtClean="0"/>
              <a:t>Spatial part  of single particle w.f. is </a:t>
            </a:r>
          </a:p>
          <a:p>
            <a:pPr marL="360000">
              <a:buSzPct val="100000"/>
            </a:pPr>
            <a:r>
              <a:rPr lang="en-US" altLang="ja-JP" sz="2000" dirty="0" smtClean="0"/>
              <a:t>described as Gaussian packet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Single particle w.f. of </a:t>
            </a:r>
            <a:r>
              <a:rPr lang="en-US" altLang="ja-JP" sz="2200" b="1" dirty="0" smtClean="0">
                <a:latin typeface="Symbol" pitchFamily="18" charset="2"/>
              </a:rPr>
              <a:t>L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hyperon: </a:t>
            </a:r>
          </a:p>
          <a:p>
            <a:pPr marL="180000">
              <a:buSzPct val="100000"/>
            </a:pPr>
            <a:r>
              <a:rPr lang="en-US" altLang="ja-JP" sz="2200" dirty="0" smtClean="0"/>
              <a:t>    </a:t>
            </a:r>
            <a:r>
              <a:rPr lang="en-US" altLang="ja-JP" sz="2000" dirty="0" smtClean="0"/>
              <a:t>Superposition of Gaussian packets</a:t>
            </a:r>
          </a:p>
          <a:p>
            <a:pPr marL="180000">
              <a:buSzPct val="100000"/>
            </a:pPr>
            <a:endParaRPr lang="en-US" altLang="ja-JP" sz="1600" dirty="0" smtClean="0"/>
          </a:p>
          <a:p>
            <a:pPr marL="180000">
              <a:buSzPct val="100000"/>
              <a:buFont typeface="Wingdings" pitchFamily="2" charset="2"/>
              <a:buChar char="l"/>
            </a:pPr>
            <a:r>
              <a:rPr lang="en-US" altLang="ja-JP" sz="2200" b="1" dirty="0" smtClean="0"/>
              <a:t> Total w.f.</a:t>
            </a:r>
            <a:r>
              <a:rPr lang="ja-JP" altLang="en-US" sz="2200" b="1" dirty="0" smtClean="0"/>
              <a:t>：</a:t>
            </a:r>
            <a:endParaRPr lang="en-US" altLang="ja-JP" sz="22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6286520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 </a:t>
            </a:r>
            <a:r>
              <a:rPr lang="en-US" altLang="ja-JP" sz="1600" dirty="0" smtClean="0"/>
              <a:t>Y. Yamamoto, T. </a:t>
            </a:r>
            <a:r>
              <a:rPr lang="en-US" altLang="ja-JP" sz="1600" dirty="0" err="1" smtClean="0"/>
              <a:t>Motoba</a:t>
            </a:r>
            <a:r>
              <a:rPr lang="en-US" altLang="ja-JP" sz="1600" dirty="0" smtClean="0"/>
              <a:t>, H. </a:t>
            </a:r>
            <a:r>
              <a:rPr lang="en-US" altLang="ja-JP" sz="1600" dirty="0" err="1" smtClean="0"/>
              <a:t>Himeno</a:t>
            </a:r>
            <a:r>
              <a:rPr lang="en-US" altLang="ja-JP" sz="1600" dirty="0" smtClean="0"/>
              <a:t>, K. Ikeda and S. Nagata,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Suppl. </a:t>
            </a:r>
            <a:r>
              <a:rPr lang="en-US" altLang="ja-JP" sz="1600" b="1" dirty="0" smtClean="0"/>
              <a:t>117 </a:t>
            </a:r>
            <a:r>
              <a:rPr lang="en-US" altLang="ja-JP" sz="1600" dirty="0" smtClean="0"/>
              <a:t>(1994), 361.</a:t>
            </a:r>
          </a:p>
          <a:p>
            <a:pPr algn="r"/>
            <a:r>
              <a:rPr lang="en-US" altLang="ja-JP" sz="1600" dirty="0" smtClean="0"/>
              <a:t>[2] 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, M. </a:t>
            </a:r>
            <a:r>
              <a:rPr lang="en-US" altLang="ja-JP" sz="1600" dirty="0" err="1" smtClean="0"/>
              <a:t>Kamimura</a:t>
            </a:r>
            <a:r>
              <a:rPr lang="en-US" altLang="ja-JP" sz="1600" dirty="0" smtClean="0"/>
              <a:t>, T. </a:t>
            </a:r>
            <a:r>
              <a:rPr lang="en-US" altLang="ja-JP" sz="1600" dirty="0" err="1" smtClean="0"/>
              <a:t>Motoba</a:t>
            </a:r>
            <a:r>
              <a:rPr lang="en-US" altLang="ja-JP" sz="1600" dirty="0" smtClean="0"/>
              <a:t>, T. Yamada and Y. Yamamoto,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Theor</a:t>
            </a:r>
            <a:r>
              <a:rPr lang="en-US" altLang="ja-JP" sz="1600" dirty="0" smtClean="0"/>
              <a:t>. Phys. </a:t>
            </a:r>
            <a:r>
              <a:rPr lang="en-US" altLang="ja-JP" sz="1600" b="1" dirty="0" smtClean="0"/>
              <a:t>97</a:t>
            </a:r>
            <a:r>
              <a:rPr lang="en-US" altLang="ja-JP" sz="1600" dirty="0" smtClean="0"/>
              <a:t> (1997), 881.</a:t>
            </a:r>
            <a:endParaRPr lang="ja-JP" altLang="en-US" sz="16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929058" y="1928802"/>
            <a:ext cx="4214842" cy="685862"/>
            <a:chOff x="571472" y="2143116"/>
            <a:chExt cx="4214842" cy="685862"/>
          </a:xfrm>
        </p:grpSpPr>
        <p:sp>
          <p:nvSpPr>
            <p:cNvPr id="9" name="正方形/長方形 8"/>
            <p:cNvSpPr/>
            <p:nvPr/>
          </p:nvSpPr>
          <p:spPr>
            <a:xfrm>
              <a:off x="571472" y="2428868"/>
              <a:ext cx="42148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>
                  <a:latin typeface="Symbol" pitchFamily="18" charset="2"/>
                </a:rPr>
                <a:t>L</a:t>
              </a:r>
              <a:r>
                <a:rPr lang="en-US" altLang="ja-JP" sz="2000" b="1" dirty="0" smtClean="0"/>
                <a:t>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smtClean="0"/>
                <a:t>YNG interaction (NSC97f, NF</a:t>
              </a:r>
              <a:r>
                <a:rPr lang="en-US" altLang="ja-JP" sz="2000" b="1" baseline="30000" dirty="0" smtClean="0"/>
                <a:t>[</a:t>
              </a:r>
              <a:r>
                <a:rPr lang="ja-JP" altLang="en-US" sz="2000" baseline="30000" dirty="0" smtClean="0"/>
                <a:t>１</a:t>
              </a:r>
              <a:r>
                <a:rPr lang="en-US" altLang="ja-JP" sz="2000" b="1" baseline="30000" dirty="0" smtClean="0"/>
                <a:t>]</a:t>
              </a:r>
              <a:r>
                <a:rPr lang="en-US" altLang="ja-JP" sz="2000" b="1" dirty="0" smtClean="0"/>
                <a:t>)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1472" y="2143116"/>
              <a:ext cx="25717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None/>
              </a:pPr>
              <a:r>
                <a:rPr lang="en-US" altLang="ja-JP" sz="2000" b="1" dirty="0" smtClean="0"/>
                <a:t>NN</a:t>
              </a:r>
              <a:r>
                <a:rPr lang="ja-JP" altLang="en-US" sz="2000" b="1" dirty="0" smtClean="0"/>
                <a:t>：</a:t>
              </a:r>
              <a:r>
                <a:rPr lang="en-US" altLang="ja-JP" sz="2000" b="1" dirty="0" err="1" smtClean="0"/>
                <a:t>Gogny</a:t>
              </a:r>
              <a:r>
                <a:rPr lang="en-US" altLang="ja-JP" sz="2000" b="1" dirty="0" smtClean="0"/>
                <a:t> D1S</a:t>
              </a:r>
              <a:endParaRPr lang="en-US" altLang="ja-JP" sz="2000" b="1" baseline="30000" dirty="0" smtClean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0" y="1500174"/>
            <a:ext cx="221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chemeClr val="tx2"/>
                </a:solidFill>
              </a:rPr>
              <a:t>Hamiltonian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071538" y="114298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HyperAMD (Antisymmetrized Molecular Dynamics for hypernuclei)</a:t>
            </a:r>
            <a:endParaRPr lang="en-US" altLang="ja-JP" b="1" baseline="30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18832" y="4429132"/>
          <a:ext cx="1857388" cy="53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" name="数式" r:id="rId6" imgW="1180800" imgH="342720" progId="Equation.3">
                  <p:embed/>
                </p:oleObj>
              </mc:Choice>
              <mc:Fallback>
                <p:oleObj name="数式" r:id="rId6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832" y="4429132"/>
                        <a:ext cx="1857388" cy="539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90270" y="4857760"/>
          <a:ext cx="2169422" cy="46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6" name="数式" r:id="rId8" imgW="2234880" imgH="482400" progId="Equation.3">
                  <p:embed/>
                </p:oleObj>
              </mc:Choice>
              <mc:Fallback>
                <p:oleObj name="数式" r:id="rId8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70" y="4857760"/>
                        <a:ext cx="2169422" cy="468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019162" y="4929198"/>
          <a:ext cx="1553366" cy="31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7" name="数式" r:id="rId10" imgW="1130040" imgH="228600" progId="Equation.3">
                  <p:embed/>
                </p:oleObj>
              </mc:Choice>
              <mc:Fallback>
                <p:oleObj name="数式" r:id="rId10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162" y="4929198"/>
                        <a:ext cx="1553366" cy="314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085047" y="3857628"/>
          <a:ext cx="1558919" cy="33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8" name="数式" r:id="rId12" imgW="1054080" imgH="228600" progId="Equation.3">
                  <p:embed/>
                </p:oleObj>
              </mc:Choice>
              <mc:Fallback>
                <p:oleObj name="数式" r:id="rId12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47" y="3857628"/>
                        <a:ext cx="1558919" cy="338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572000" y="3756425"/>
          <a:ext cx="2357422" cy="52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" name="数式" r:id="rId14" imgW="2145960" imgH="482400" progId="Equation.3">
                  <p:embed/>
                </p:oleObj>
              </mc:Choice>
              <mc:Fallback>
                <p:oleObj name="数式" r:id="rId14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56425"/>
                        <a:ext cx="2357422" cy="529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0" y="3214686"/>
          <a:ext cx="1974849" cy="58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" name="数式" r:id="rId16" imgW="1409400" imgH="419040" progId="Equation.3">
                  <p:embed/>
                </p:oleObj>
              </mc:Choice>
              <mc:Fallback>
                <p:oleObj name="数式" r:id="rId16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14686"/>
                        <a:ext cx="1974849" cy="58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42910" y="5572140"/>
          <a:ext cx="33194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" name="数式" r:id="rId18" imgW="2209680" imgH="419040" progId="Equation.3">
                  <p:embed/>
                </p:oleObj>
              </mc:Choice>
              <mc:Fallback>
                <p:oleObj name="数式" r:id="rId18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572140"/>
                        <a:ext cx="33194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7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Theoretical Framework (</a:t>
            </a:r>
            <a:r>
              <a:rPr lang="en-US" altLang="ja-JP" sz="2800" dirty="0" smtClean="0"/>
              <a:t>AMD</a:t>
            </a:r>
            <a:r>
              <a:rPr lang="en-US" altLang="ja-JP" sz="2800" baseline="30000" dirty="0" smtClean="0"/>
              <a:t>[1],[2]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Procedure of the calculation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857224" y="1357298"/>
            <a:ext cx="7572428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Variational Calculation 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 Imaginary time development method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2"/>
                </a:solidFill>
              </a:rPr>
              <a:t> Variational parameters: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57224" y="2714620"/>
            <a:ext cx="7572428" cy="1071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2"/>
                </a:solidFill>
              </a:rPr>
              <a:t>Angular Momentum Projection</a:t>
            </a: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57224" y="4214818"/>
            <a:ext cx="7572428" cy="20002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b="1" dirty="0" smtClean="0">
                <a:solidFill>
                  <a:schemeClr val="tx2"/>
                </a:solidFill>
              </a:rPr>
              <a:t>Generator Coordinate Method(GCM)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Superposition of the w.f. with different configuration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/>
                </a:solidFill>
              </a:rPr>
              <a:t>D</a:t>
            </a:r>
            <a:r>
              <a:rPr kumimoji="1" lang="en-US" altLang="ja-JP" dirty="0" smtClean="0">
                <a:solidFill>
                  <a:schemeClr val="tx2"/>
                </a:solidFill>
              </a:rPr>
              <a:t>iagonalization of              and</a:t>
            </a:r>
          </a:p>
          <a:p>
            <a:endParaRPr kumimoji="1" lang="en-US" altLang="ja-JP" sz="1100" b="1" dirty="0" smtClean="0">
              <a:solidFill>
                <a:schemeClr val="tx2"/>
              </a:solidFill>
            </a:endParaRPr>
          </a:p>
          <a:p>
            <a:endParaRPr kumimoji="1" lang="en-US" altLang="ja-JP" sz="2000" b="1" dirty="0" smtClean="0">
              <a:solidFill>
                <a:schemeClr val="tx2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86314" y="1425953"/>
          <a:ext cx="1204908" cy="62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" name="数式" r:id="rId3" imgW="888840" imgH="457200" progId="Equation.3">
                  <p:embed/>
                </p:oleObj>
              </mc:Choice>
              <mc:Fallback>
                <p:oleObj name="数式" r:id="rId3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5953"/>
                        <a:ext cx="1204908" cy="62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269053" y="1589073"/>
          <a:ext cx="5175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" name="数式" r:id="rId5" imgW="368280" imgH="177480" progId="Equation.3">
                  <p:embed/>
                </p:oleObj>
              </mc:Choice>
              <mc:Fallback>
                <p:oleObj name="数式" r:id="rId5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53" y="1589073"/>
                        <a:ext cx="517525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57290" y="3143248"/>
          <a:ext cx="4972059" cy="63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" name="数式" r:id="rId7" imgW="2197080" imgH="279360" progId="Equation.3">
                  <p:embed/>
                </p:oleObj>
              </mc:Choice>
              <mc:Fallback>
                <p:oleObj name="数式" r:id="rId7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143248"/>
                        <a:ext cx="4972059" cy="633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1237960" y="5143512"/>
          <a:ext cx="4119858" cy="53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" name="数式" r:id="rId9" imgW="2145960" imgH="279360" progId="Equation.3">
                  <p:embed/>
                </p:oleObj>
              </mc:Choice>
              <mc:Fallback>
                <p:oleObj name="数式" r:id="rId9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960" y="5143512"/>
                        <a:ext cx="4119858" cy="53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246034" y="5646758"/>
          <a:ext cx="3778139" cy="53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" name="数式" r:id="rId11" imgW="1968480" imgH="279360" progId="Equation.3">
                  <p:embed/>
                </p:oleObj>
              </mc:Choice>
              <mc:Fallback>
                <p:oleObj name="数式" r:id="rId11" imgW="1968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34" y="5646758"/>
                        <a:ext cx="3778139" cy="53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572132" y="5427163"/>
          <a:ext cx="2786082" cy="5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" name="数式" r:id="rId13" imgW="1726920" imgH="355320" progId="Equation.3">
                  <p:embed/>
                </p:oleObj>
              </mc:Choice>
              <mc:Fallback>
                <p:oleObj name="数式" r:id="rId13" imgW="1726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427163"/>
                        <a:ext cx="2786082" cy="573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下矢印 15"/>
          <p:cNvSpPr/>
          <p:nvPr/>
        </p:nvSpPr>
        <p:spPr>
          <a:xfrm>
            <a:off x="3857620" y="2285992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3857620" y="3786190"/>
            <a:ext cx="1571636" cy="428628"/>
          </a:xfrm>
          <a:prstGeom prst="downArrow">
            <a:avLst>
              <a:gd name="adj1" fmla="val 50000"/>
              <a:gd name="adj2" fmla="val 6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27324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[1] Y. </a:t>
            </a:r>
            <a:r>
              <a:rPr kumimoji="1" lang="en-US" altLang="ja-JP" sz="1600" dirty="0" err="1" smtClean="0"/>
              <a:t>Kanada-En’yo</a:t>
            </a:r>
            <a:r>
              <a:rPr kumimoji="1" lang="en-US" altLang="ja-JP" sz="1600" dirty="0" smtClean="0"/>
              <a:t>, H. </a:t>
            </a:r>
            <a:r>
              <a:rPr kumimoji="1" lang="en-US" altLang="ja-JP" sz="1600" dirty="0" err="1" smtClean="0"/>
              <a:t>Horiuchi</a:t>
            </a:r>
            <a:r>
              <a:rPr kumimoji="1" lang="en-US" altLang="ja-JP" sz="1600" dirty="0" smtClean="0"/>
              <a:t> and A. Ono, Phys. Rev. C </a:t>
            </a:r>
            <a:r>
              <a:rPr kumimoji="1" lang="en-US" altLang="ja-JP" sz="1600" b="1" dirty="0" smtClean="0"/>
              <a:t>52</a:t>
            </a:r>
            <a:r>
              <a:rPr kumimoji="1" lang="en-US" altLang="ja-JP" sz="1600" dirty="0" smtClean="0"/>
              <a:t> (1995), 628.</a:t>
            </a:r>
          </a:p>
          <a:p>
            <a:pPr algn="r"/>
            <a:r>
              <a:rPr kumimoji="1" lang="en-US" altLang="ja-JP" sz="1600" dirty="0" smtClean="0"/>
              <a:t>[2] H. Matsumiya, K. Tsubakihara, M. Kimura, A. </a:t>
            </a:r>
            <a:r>
              <a:rPr kumimoji="1" lang="en-US" altLang="ja-JP" sz="1600" dirty="0" err="1" smtClean="0"/>
              <a:t>Doté</a:t>
            </a:r>
            <a:r>
              <a:rPr lang="ja-JP" altLang="en-US" sz="1600" dirty="0" smtClean="0"/>
              <a:t> </a:t>
            </a:r>
            <a:r>
              <a:rPr kumimoji="1" lang="en-US" altLang="ja-JP" sz="1600" dirty="0" smtClean="0"/>
              <a:t>and A. Ohnishi, To be submitted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332171" y="2000250"/>
          <a:ext cx="23828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" name="数式" r:id="rId15" imgW="1714320" imgH="228600" progId="Equation.3">
                  <p:embed/>
                </p:oleObj>
              </mc:Choice>
              <mc:Fallback>
                <p:oleObj name="数式" r:id="rId15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71" y="2000250"/>
                        <a:ext cx="23828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2857488" y="4846171"/>
          <a:ext cx="590548" cy="32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" name="数式" r:id="rId17" imgW="457200" imgH="253800" progId="Equation.3">
                  <p:embed/>
                </p:oleObj>
              </mc:Choice>
              <mc:Fallback>
                <p:oleObj name="数式" r:id="rId17" imgW="45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846171"/>
                        <a:ext cx="590548" cy="32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929058" y="4845050"/>
          <a:ext cx="5746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" name="数式" r:id="rId19" imgW="444240" imgH="253800" progId="Equation.3">
                  <p:embed/>
                </p:oleObj>
              </mc:Choice>
              <mc:Fallback>
                <p:oleObj name="数式" r:id="rId19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845050"/>
                        <a:ext cx="57467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2078</Words>
  <Application>Microsoft Office PowerPoint</Application>
  <PresentationFormat>画面に合わせる (4:3)</PresentationFormat>
  <Paragraphs>526</Paragraphs>
  <Slides>34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Office テーマ</vt:lpstr>
      <vt:lpstr>1_Office テーマ</vt:lpstr>
      <vt:lpstr>2_Office テーマ</vt:lpstr>
      <vt:lpstr>数式</vt:lpstr>
      <vt:lpstr>Structure of Be hyper-isotopes</vt:lpstr>
      <vt:lpstr>Structure study of L hypernuclei</vt:lpstr>
      <vt:lpstr>Structure of Be isotopes</vt:lpstr>
      <vt:lpstr>Structure of 9Be</vt:lpstr>
      <vt:lpstr>Exotic structure of 11Be</vt:lpstr>
      <vt:lpstr>L binding energy as a function of b</vt:lpstr>
      <vt:lpstr>Purpose of this study</vt:lpstr>
      <vt:lpstr>Theoretical framework: HyperAMD</vt:lpstr>
      <vt:lpstr>Theoretical Framework (AMD[1],[2])</vt:lpstr>
      <vt:lpstr>Application to 9LBe hypernucleus</vt:lpstr>
      <vt:lpstr>Level structure of 10LBe</vt:lpstr>
      <vt:lpstr>Structure of 9Be</vt:lpstr>
      <vt:lpstr>Excitation spectra of 10LBe</vt:lpstr>
      <vt:lpstr>Excitation spectra of 10LBe</vt:lpstr>
      <vt:lpstr>Binding energy of L hyperon</vt:lpstr>
      <vt:lpstr>Ground state parity of 12LBe</vt:lpstr>
      <vt:lpstr>Exotic structure of 11Be</vt:lpstr>
      <vt:lpstr>Excitation spectra of 11Be</vt:lpstr>
      <vt:lpstr>Excitation spectra of 11Be</vt:lpstr>
      <vt:lpstr>Results: Parity reversion of 12LBe</vt:lpstr>
      <vt:lpstr>Deformation and L binding energy</vt:lpstr>
      <vt:lpstr>Glue-like role in 10LBe</vt:lpstr>
      <vt:lpstr>Glue-like role of L hyperon in 10LBe</vt:lpstr>
      <vt:lpstr>Glue-like role of L hyperon in 10LBe</vt:lpstr>
      <vt:lpstr>Summary</vt:lpstr>
      <vt:lpstr>PowerPoint プレゼンテーション</vt:lpstr>
      <vt:lpstr>Backup: Density distribution of 12LBe</vt:lpstr>
      <vt:lpstr>Excitation spectra</vt:lpstr>
      <vt:lpstr>Excitation spectra</vt:lpstr>
      <vt:lpstr>Backup: LS interaction between L and N</vt:lpstr>
      <vt:lpstr>Backup: Transition density</vt:lpstr>
      <vt:lpstr>Deformation change by L in s-orbit</vt:lpstr>
      <vt:lpstr>Deformation change by L in p-orbit</vt:lpstr>
      <vt:lpstr>L binding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Be hyper isotopes</dc:title>
  <dc:creator>Masahiro</dc:creator>
  <cp:lastModifiedBy>Masahiro</cp:lastModifiedBy>
  <cp:revision>350</cp:revision>
  <dcterms:created xsi:type="dcterms:W3CDTF">2012-08-15T07:53:35Z</dcterms:created>
  <dcterms:modified xsi:type="dcterms:W3CDTF">2013-09-09T13:19:06Z</dcterms:modified>
</cp:coreProperties>
</file>