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86" r:id="rId3"/>
    <p:sldId id="260" r:id="rId4"/>
    <p:sldId id="284" r:id="rId5"/>
    <p:sldId id="278" r:id="rId6"/>
    <p:sldId id="279" r:id="rId7"/>
    <p:sldId id="280" r:id="rId8"/>
    <p:sldId id="281" r:id="rId9"/>
    <p:sldId id="282" r:id="rId10"/>
    <p:sldId id="287" r:id="rId11"/>
    <p:sldId id="261" r:id="rId12"/>
    <p:sldId id="262" r:id="rId13"/>
    <p:sldId id="258" r:id="rId14"/>
    <p:sldId id="264" r:id="rId15"/>
    <p:sldId id="265" r:id="rId16"/>
    <p:sldId id="266" r:id="rId17"/>
    <p:sldId id="269" r:id="rId18"/>
    <p:sldId id="267" r:id="rId19"/>
    <p:sldId id="272" r:id="rId20"/>
    <p:sldId id="270" r:id="rId21"/>
    <p:sldId id="271" r:id="rId2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32" autoAdjust="0"/>
    <p:restoredTop sz="94660"/>
  </p:normalViewPr>
  <p:slideViewPr>
    <p:cSldViewPr>
      <p:cViewPr varScale="1">
        <p:scale>
          <a:sx n="109" d="100"/>
          <a:sy n="109" d="100"/>
        </p:scale>
        <p:origin x="-17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Relationship Id="rId3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5" Type="http://schemas.openxmlformats.org/officeDocument/2006/relationships/image" Target="../media/image17.wmf"/><Relationship Id="rId6" Type="http://schemas.openxmlformats.org/officeDocument/2006/relationships/image" Target="../media/image18.wmf"/><Relationship Id="rId7" Type="http://schemas.openxmlformats.org/officeDocument/2006/relationships/image" Target="../media/image19.wmf"/><Relationship Id="rId8" Type="http://schemas.openxmlformats.org/officeDocument/2006/relationships/image" Target="../media/image20.wmf"/><Relationship Id="rId9" Type="http://schemas.openxmlformats.org/officeDocument/2006/relationships/image" Target="../media/image21.wmf"/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5" Type="http://schemas.openxmlformats.org/officeDocument/2006/relationships/image" Target="../media/image19.wmf"/><Relationship Id="rId6" Type="http://schemas.openxmlformats.org/officeDocument/2006/relationships/image" Target="../media/image20.wmf"/><Relationship Id="rId7" Type="http://schemas.openxmlformats.org/officeDocument/2006/relationships/image" Target="../media/image24.wmf"/><Relationship Id="rId8" Type="http://schemas.openxmlformats.org/officeDocument/2006/relationships/image" Target="../media/image25.wmf"/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Relationship Id="rId2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6640D-9069-BE47-9ED6-42FB6B711B2A}" type="datetimeFigureOut">
              <a:rPr kumimoji="1" lang="ja-JP" altLang="en-US" smtClean="0"/>
              <a:t>13/09/09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06086-0A47-744B-B76F-C38E9570F9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8255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F67D8-0A3C-4BD2-A016-ADC76F856498}" type="datetimeFigureOut">
              <a:rPr kumimoji="1" lang="ja-JP" altLang="en-US" smtClean="0"/>
              <a:t>13/09/09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29322-15D3-4583-8CE7-99FB3EC172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85263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9322-15D3-4583-8CE7-99FB3EC17271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0723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2D74E-221D-4018-B24A-0D2E301624F6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21C90-E1E2-4058-B4D7-C8CF8714ECC0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x-none" altLang="ja-JP" smtClean="0"/>
              <a:t>2013/09/09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EFB 22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8340-3C65-4D1E-A909-D3C4B31EA6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x-none" altLang="ja-JP" smtClean="0"/>
              <a:t>2013/09/09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EFB 22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8340-3C65-4D1E-A909-D3C4B31EA6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x-none" altLang="ja-JP" smtClean="0"/>
              <a:t>2013/09/09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EFB 22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8340-3C65-4D1E-A909-D3C4B31EA6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x-none" altLang="ja-JP" smtClean="0"/>
              <a:t>2013/09/09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EFB 22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8340-3C65-4D1E-A909-D3C4B31EA6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x-none" altLang="ja-JP" smtClean="0"/>
              <a:t>2013/09/09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EFB 22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8340-3C65-4D1E-A909-D3C4B31EA6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x-none" altLang="ja-JP" smtClean="0"/>
              <a:t>2013/09/09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EFB 22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8340-3C65-4D1E-A909-D3C4B31EA6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x-none" altLang="ja-JP" smtClean="0"/>
              <a:t>2013/09/09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EFB 22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8340-3C65-4D1E-A909-D3C4B31EA6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x-none" altLang="ja-JP" smtClean="0"/>
              <a:t>2013/09/09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EFB 22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8340-3C65-4D1E-A909-D3C4B31EA6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x-none" altLang="ja-JP" smtClean="0"/>
              <a:t>2013/09/09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EFB 22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8340-3C65-4D1E-A909-D3C4B31EA6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x-none" altLang="ja-JP" smtClean="0"/>
              <a:t>2013/09/09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EFB 22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8340-3C65-4D1E-A909-D3C4B31EA6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x-none" altLang="ja-JP" smtClean="0"/>
              <a:t>2013/09/09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EFB 22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8340-3C65-4D1E-A909-D3C4B31EA6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x-none" altLang="ja-JP" smtClean="0"/>
              <a:t>2013/09/09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EFB 22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B8340-3C65-4D1E-A909-D3C4B31EA6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oleObject" Target="../embeddings/oleObject30.bin"/><Relationship Id="rId5" Type="http://schemas.openxmlformats.org/officeDocument/2006/relationships/image" Target="../media/image33.wmf"/><Relationship Id="rId6" Type="http://schemas.openxmlformats.org/officeDocument/2006/relationships/image" Target="../media/image35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4" Type="http://schemas.openxmlformats.org/officeDocument/2006/relationships/image" Target="../media/image42.gif"/><Relationship Id="rId5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4" Type="http://schemas.openxmlformats.org/officeDocument/2006/relationships/image" Target="../media/image45.png"/><Relationship Id="rId5" Type="http://schemas.openxmlformats.org/officeDocument/2006/relationships/image" Target="../media/image46.gif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2.e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3.emf"/><Relationship Id="rId11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4" Type="http://schemas.openxmlformats.org/officeDocument/2006/relationships/image" Target="../media/image50.gif"/><Relationship Id="rId5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oleObject" Target="../embeddings/oleObject4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oleObject" Target="../embeddings/oleObject5.bin"/><Relationship Id="rId5" Type="http://schemas.openxmlformats.org/officeDocument/2006/relationships/image" Target="../media/image9.w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0.wmf"/><Relationship Id="rId8" Type="http://schemas.openxmlformats.org/officeDocument/2006/relationships/oleObject" Target="../embeddings/oleObject7.bin"/><Relationship Id="rId9" Type="http://schemas.openxmlformats.org/officeDocument/2006/relationships/oleObject" Target="../embeddings/oleObject8.bin"/><Relationship Id="rId10" Type="http://schemas.openxmlformats.org/officeDocument/2006/relationships/image" Target="../media/image1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.bin"/><Relationship Id="rId20" Type="http://schemas.openxmlformats.org/officeDocument/2006/relationships/image" Target="../media/image23.wmf"/><Relationship Id="rId21" Type="http://schemas.openxmlformats.org/officeDocument/2006/relationships/oleObject" Target="../embeddings/oleObject17.bin"/><Relationship Id="rId22" Type="http://schemas.openxmlformats.org/officeDocument/2006/relationships/image" Target="../media/image21.wmf"/><Relationship Id="rId10" Type="http://schemas.openxmlformats.org/officeDocument/2006/relationships/image" Target="../media/image16.wmf"/><Relationship Id="rId11" Type="http://schemas.openxmlformats.org/officeDocument/2006/relationships/oleObject" Target="../embeddings/oleObject13.bin"/><Relationship Id="rId12" Type="http://schemas.openxmlformats.org/officeDocument/2006/relationships/image" Target="../media/image17.wmf"/><Relationship Id="rId13" Type="http://schemas.openxmlformats.org/officeDocument/2006/relationships/oleObject" Target="../embeddings/oleObject14.bin"/><Relationship Id="rId14" Type="http://schemas.openxmlformats.org/officeDocument/2006/relationships/image" Target="../media/image18.wmf"/><Relationship Id="rId15" Type="http://schemas.openxmlformats.org/officeDocument/2006/relationships/image" Target="../media/image22.wmf"/><Relationship Id="rId16" Type="http://schemas.openxmlformats.org/officeDocument/2006/relationships/oleObject" Target="../embeddings/oleObject15.bin"/><Relationship Id="rId17" Type="http://schemas.openxmlformats.org/officeDocument/2006/relationships/image" Target="../media/image19.wmf"/><Relationship Id="rId18" Type="http://schemas.openxmlformats.org/officeDocument/2006/relationships/oleObject" Target="../embeddings/oleObject16.bin"/><Relationship Id="rId19" Type="http://schemas.openxmlformats.org/officeDocument/2006/relationships/image" Target="../media/image20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13.w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4.w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wmf"/><Relationship Id="rId20" Type="http://schemas.openxmlformats.org/officeDocument/2006/relationships/image" Target="../media/image25.wmf"/><Relationship Id="rId10" Type="http://schemas.openxmlformats.org/officeDocument/2006/relationships/oleObject" Target="../embeddings/oleObject21.bin"/><Relationship Id="rId11" Type="http://schemas.openxmlformats.org/officeDocument/2006/relationships/image" Target="../media/image16.wmf"/><Relationship Id="rId12" Type="http://schemas.openxmlformats.org/officeDocument/2006/relationships/image" Target="../media/image22.wmf"/><Relationship Id="rId13" Type="http://schemas.openxmlformats.org/officeDocument/2006/relationships/oleObject" Target="../embeddings/oleObject22.bin"/><Relationship Id="rId14" Type="http://schemas.openxmlformats.org/officeDocument/2006/relationships/image" Target="../media/image19.wmf"/><Relationship Id="rId15" Type="http://schemas.openxmlformats.org/officeDocument/2006/relationships/oleObject" Target="../embeddings/oleObject23.bin"/><Relationship Id="rId16" Type="http://schemas.openxmlformats.org/officeDocument/2006/relationships/image" Target="../media/image20.wmf"/><Relationship Id="rId17" Type="http://schemas.openxmlformats.org/officeDocument/2006/relationships/oleObject" Target="../embeddings/oleObject24.bin"/><Relationship Id="rId18" Type="http://schemas.openxmlformats.org/officeDocument/2006/relationships/image" Target="../media/image24.wmf"/><Relationship Id="rId19" Type="http://schemas.openxmlformats.org/officeDocument/2006/relationships/oleObject" Target="../embeddings/oleObject25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6.png"/><Relationship Id="rId4" Type="http://schemas.openxmlformats.org/officeDocument/2006/relationships/oleObject" Target="../embeddings/oleObject18.bin"/><Relationship Id="rId5" Type="http://schemas.openxmlformats.org/officeDocument/2006/relationships/image" Target="../media/image13.w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14.wmf"/><Relationship Id="rId8" Type="http://schemas.openxmlformats.org/officeDocument/2006/relationships/oleObject" Target="../embeddings/oleObject2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7.wmf"/><Relationship Id="rId5" Type="http://schemas.openxmlformats.org/officeDocument/2006/relationships/image" Target="../media/image29.png"/><Relationship Id="rId6" Type="http://schemas.openxmlformats.org/officeDocument/2006/relationships/oleObject" Target="../embeddings/oleObject27.bin"/><Relationship Id="rId7" Type="http://schemas.openxmlformats.org/officeDocument/2006/relationships/image" Target="../media/image28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oleObject" Target="../embeddings/oleObject28.bin"/><Relationship Id="rId5" Type="http://schemas.openxmlformats.org/officeDocument/2006/relationships/image" Target="../media/image30.wmf"/><Relationship Id="rId6" Type="http://schemas.openxmlformats.org/officeDocument/2006/relationships/oleObject" Target="../embeddings/oleObject29.bin"/><Relationship Id="rId7" Type="http://schemas.openxmlformats.org/officeDocument/2006/relationships/image" Target="../media/image31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ja-JP" b="1" dirty="0" smtClean="0"/>
              <a:t>Study</a:t>
            </a:r>
            <a:r>
              <a:rPr kumimoji="1" lang="en-US" altLang="ja-JP" b="1" dirty="0" smtClean="0"/>
              <a:t> of Neutron-Rich </a:t>
            </a:r>
            <a:br>
              <a:rPr kumimoji="1" lang="en-US" altLang="ja-JP" b="1" dirty="0" smtClean="0"/>
            </a:br>
            <a:r>
              <a:rPr kumimoji="1" lang="en-US" altLang="ja-JP" b="1" dirty="0" smtClean="0">
                <a:latin typeface="Symbol" charset="2"/>
                <a:cs typeface="Symbol" charset="2"/>
              </a:rPr>
              <a:t>L</a:t>
            </a:r>
            <a:r>
              <a:rPr kumimoji="1" lang="en-US" altLang="ja-JP" b="1" dirty="0" smtClean="0"/>
              <a:t>  </a:t>
            </a:r>
            <a:r>
              <a:rPr lang="en-US" altLang="ja-JP" b="1" dirty="0" err="1" smtClean="0"/>
              <a:t>H</a:t>
            </a:r>
            <a:r>
              <a:rPr kumimoji="1" lang="en-US" altLang="ja-JP" b="1" dirty="0" err="1" smtClean="0"/>
              <a:t>ypernuclei</a:t>
            </a:r>
            <a:endParaRPr kumimoji="1" lang="ja-JP" altLang="en-US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 err="1" smtClean="0">
                <a:solidFill>
                  <a:srgbClr val="0000FF"/>
                </a:solidFill>
              </a:rPr>
              <a:t>Tomokazu</a:t>
            </a:r>
            <a:r>
              <a:rPr kumimoji="1" lang="en-US" altLang="ja-JP" dirty="0" smtClean="0">
                <a:solidFill>
                  <a:srgbClr val="0000FF"/>
                </a:solidFill>
              </a:rPr>
              <a:t> FUKUDA</a:t>
            </a:r>
          </a:p>
          <a:p>
            <a:endParaRPr kumimoji="1" lang="en-US" altLang="ja-JP" dirty="0" smtClean="0">
              <a:solidFill>
                <a:srgbClr val="0000FF"/>
              </a:solidFill>
            </a:endParaRPr>
          </a:p>
          <a:p>
            <a:r>
              <a:rPr lang="en-US" altLang="ja-JP" sz="2400" dirty="0" smtClean="0">
                <a:solidFill>
                  <a:schemeClr val="tx1"/>
                </a:solidFill>
              </a:rPr>
              <a:t>Osaka Electro-Communication</a:t>
            </a:r>
          </a:p>
          <a:p>
            <a:r>
              <a:rPr kumimoji="1" lang="en-US" altLang="ja-JP" sz="2400" dirty="0" smtClean="0">
                <a:solidFill>
                  <a:schemeClr val="tx1"/>
                </a:solidFill>
              </a:rPr>
              <a:t>University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x-none" altLang="ja-JP" dirty="0" smtClean="0"/>
              <a:t>2013/09/09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041E-0B60-444D-AA5B-DC4E51254B90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EFB 22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x-none" altLang="ja-JP" smtClean="0"/>
              <a:t>2013/09/09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EFB 22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8340-3C65-4D1E-A909-D3C4B31EA6F3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491880" y="2420888"/>
            <a:ext cx="158462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000" b="1" baseline="30000" dirty="0">
                <a:latin typeface="Calibri" pitchFamily="34" charset="0"/>
              </a:rPr>
              <a:t>6</a:t>
            </a:r>
            <a:r>
              <a:rPr lang="en-US" altLang="ja-JP" sz="8000" b="1" baseline="-25000" dirty="0">
                <a:latin typeface="Calibri" pitchFamily="34" charset="0"/>
              </a:rPr>
              <a:t>Λ</a:t>
            </a:r>
            <a:r>
              <a:rPr lang="en-US" altLang="ja-JP" sz="8000" b="1" dirty="0">
                <a:latin typeface="Calibri" pitchFamily="34" charset="0"/>
              </a:rPr>
              <a:t>H</a:t>
            </a:r>
            <a:endParaRPr lang="ja-JP" altLang="en-US" sz="8000" dirty="0"/>
          </a:p>
        </p:txBody>
      </p:sp>
    </p:spTree>
    <p:extLst>
      <p:ext uri="{BB962C8B-B14F-4D97-AF65-F5344CB8AC3E}">
        <p14:creationId xmlns:p14="http://schemas.microsoft.com/office/powerpoint/2010/main" val="335566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5192" y="27463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altLang="ja-JP" b="1" baseline="30000" dirty="0" smtClean="0">
                <a:latin typeface="Calibri" pitchFamily="34" charset="0"/>
              </a:rPr>
              <a:t>6</a:t>
            </a:r>
            <a:r>
              <a:rPr lang="en-US" altLang="ja-JP" b="1" baseline="-25000" dirty="0" smtClean="0">
                <a:latin typeface="Calibri" pitchFamily="34" charset="0"/>
              </a:rPr>
              <a:t>Λ</a:t>
            </a:r>
            <a:r>
              <a:rPr lang="en-US" altLang="ja-JP" b="1" dirty="0" smtClean="0">
                <a:latin typeface="Calibri" pitchFamily="34" charset="0"/>
              </a:rPr>
              <a:t>H</a:t>
            </a:r>
            <a:r>
              <a:rPr lang="ja-JP" altLang="en-US" b="1" dirty="0" smtClean="0">
                <a:latin typeface="Calibri" pitchFamily="34" charset="0"/>
              </a:rPr>
              <a:t> </a:t>
            </a:r>
            <a:r>
              <a:rPr lang="en-US" altLang="ja-JP" b="1" dirty="0" smtClean="0">
                <a:latin typeface="Calibri" pitchFamily="34" charset="0"/>
              </a:rPr>
              <a:t>production </a:t>
            </a:r>
            <a:r>
              <a:rPr lang="en-US" altLang="ja-JP" b="1" dirty="0">
                <a:latin typeface="Calibri" pitchFamily="34" charset="0"/>
              </a:rPr>
              <a:t>@</a:t>
            </a:r>
            <a:r>
              <a:rPr lang="en-US" altLang="ja-JP" b="1" dirty="0" smtClean="0">
                <a:latin typeface="Calibri" pitchFamily="34" charset="0"/>
              </a:rPr>
              <a:t> FINUDA</a:t>
            </a:r>
            <a:endParaRPr kumimoji="1" lang="ja-JP" altLang="en-US" b="1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85192" y="6356350"/>
            <a:ext cx="2133600" cy="365125"/>
          </a:xfrm>
        </p:spPr>
        <p:txBody>
          <a:bodyPr/>
          <a:lstStyle/>
          <a:p>
            <a:r>
              <a:rPr kumimoji="1" lang="x-none" altLang="ja-JP" smtClean="0"/>
              <a:t>2013/09/09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052192" y="6356350"/>
            <a:ext cx="2895600" cy="365125"/>
          </a:xfrm>
        </p:spPr>
        <p:txBody>
          <a:bodyPr/>
          <a:lstStyle/>
          <a:p>
            <a:r>
              <a:rPr kumimoji="1" lang="en-US" altLang="ja-JP" smtClean="0"/>
              <a:t>EFB 22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481192" y="6356350"/>
            <a:ext cx="2133600" cy="365125"/>
          </a:xfrm>
        </p:spPr>
        <p:txBody>
          <a:bodyPr/>
          <a:lstStyle/>
          <a:p>
            <a:fld id="{4256041E-0B60-444D-AA5B-DC4E51254B90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pic>
        <p:nvPicPr>
          <p:cNvPr id="7" name="図 6" descr="finuda-6LH-candidate-mo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844824"/>
            <a:ext cx="2824692" cy="2880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コンテンツ プレースホルダ 2"/>
          <p:cNvSpPr txBox="1">
            <a:spLocks/>
          </p:cNvSpPr>
          <p:nvPr/>
        </p:nvSpPr>
        <p:spPr>
          <a:xfrm>
            <a:off x="107504" y="1628800"/>
            <a:ext cx="4896544" cy="4349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1" lang="en-US" altLang="ja-JP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6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Li(stopped K</a:t>
            </a:r>
            <a:r>
              <a:rPr kumimoji="1" lang="en-US" altLang="ja-JP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-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,π</a:t>
            </a:r>
            <a:r>
              <a:rPr kumimoji="1" lang="en-US" altLang="ja-JP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+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) reaction</a:t>
            </a:r>
          </a:p>
          <a:p>
            <a:pPr marL="685800" lvl="1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Measured</a:t>
            </a: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 formation and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weak decay in coincidence</a:t>
            </a:r>
          </a:p>
          <a:p>
            <a:pPr marL="685800" lvl="1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ja-JP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685800" lvl="1" indent="-228600">
              <a:spcBef>
                <a:spcPct val="20000"/>
              </a:spcBef>
              <a:defRPr/>
            </a:pP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85800" lvl="1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cut on T(π</a:t>
            </a:r>
            <a:r>
              <a:rPr kumimoji="1" lang="en-US" altLang="ja-JP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+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)+T(π</a:t>
            </a:r>
            <a:r>
              <a:rPr kumimoji="1" lang="en-US" altLang="ja-JP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-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3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 events of candidates</a:t>
            </a:r>
          </a:p>
        </p:txBody>
      </p:sp>
      <p:sp>
        <p:nvSpPr>
          <p:cNvPr id="10" name="スライド番号プレースホルダ 4"/>
          <p:cNvSpPr txBox="1">
            <a:spLocks/>
          </p:cNvSpPr>
          <p:nvPr/>
        </p:nvSpPr>
        <p:spPr>
          <a:xfrm>
            <a:off x="6830888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" pitchFamily="18" charset="0"/>
              <a:ea typeface="+mn-ea"/>
              <a:cs typeface="+mn-cs"/>
            </a:endParaRPr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/>
        </p:nvGraphicFramePr>
        <p:xfrm>
          <a:off x="1043608" y="2863999"/>
          <a:ext cx="2492623" cy="997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数式" r:id="rId4" imgW="1206360" imgH="482400" progId="Equation.3">
                  <p:embed/>
                </p:oleObj>
              </mc:Choice>
              <mc:Fallback>
                <p:oleObj name="数式" r:id="rId4" imgW="1206360" imgH="482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863999"/>
                        <a:ext cx="2492623" cy="9970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円/楕円 19"/>
          <p:cNvSpPr/>
          <p:nvPr/>
        </p:nvSpPr>
        <p:spPr bwMode="auto">
          <a:xfrm>
            <a:off x="1907704" y="3356992"/>
            <a:ext cx="432048" cy="43204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1" name="円/楕円 20"/>
          <p:cNvSpPr/>
          <p:nvPr/>
        </p:nvSpPr>
        <p:spPr bwMode="auto">
          <a:xfrm>
            <a:off x="2411760" y="2924944"/>
            <a:ext cx="432048" cy="43204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788024" y="1484784"/>
            <a:ext cx="4248472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 smtClean="0">
                <a:latin typeface="Calibri" pitchFamily="34" charset="0"/>
              </a:rPr>
              <a:t>M. </a:t>
            </a:r>
            <a:r>
              <a:rPr lang="en-US" altLang="ja-JP" sz="1200" dirty="0" err="1" smtClean="0">
                <a:latin typeface="Calibri" pitchFamily="34" charset="0"/>
              </a:rPr>
              <a:t>Agnello</a:t>
            </a:r>
            <a:r>
              <a:rPr lang="en-US" altLang="ja-JP" sz="1200" dirty="0" smtClean="0">
                <a:latin typeface="Calibri" pitchFamily="34" charset="0"/>
              </a:rPr>
              <a:t> et al., FINUDA Collaboration, PRL 108 (2012) 042501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4943" y="4725144"/>
            <a:ext cx="68294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prl-108-042501-fig3-mo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1556792"/>
            <a:ext cx="5040560" cy="374441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/>
              <a:t>Theoretical approach</a:t>
            </a:r>
            <a:endParaRPr kumimoji="1" lang="ja-JP" altLang="en-US" b="1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x-none" altLang="ja-JP" smtClean="0"/>
              <a:t>2013/09/09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EFB 22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041E-0B60-444D-AA5B-DC4E51254B90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7504" y="3284984"/>
            <a:ext cx="907364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rgbClr val="0000FF"/>
                </a:solidFill>
              </a:rPr>
              <a:t>Hiyama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>
            <a:off x="1331760" y="3501008"/>
            <a:ext cx="108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2339752" y="3347700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5802.87</a:t>
            </a:r>
            <a:endParaRPr kumimoji="1" lang="ja-JP" altLang="en-US" b="1" dirty="0"/>
          </a:p>
        </p:txBody>
      </p:sp>
      <p:sp>
        <p:nvSpPr>
          <p:cNvPr id="23" name="正方形/長方形 22"/>
          <p:cNvSpPr/>
          <p:nvPr/>
        </p:nvSpPr>
        <p:spPr>
          <a:xfrm>
            <a:off x="7308304" y="1916832"/>
            <a:ext cx="50405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004048" y="4869160"/>
            <a:ext cx="396044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dirty="0" err="1" smtClean="0"/>
              <a:t>E.Hiyama</a:t>
            </a:r>
            <a:r>
              <a:rPr lang="en-US" altLang="ja-JP" sz="1600" dirty="0" smtClean="0"/>
              <a:t> et al., NPA </a:t>
            </a:r>
            <a:r>
              <a:rPr lang="en-US" altLang="ja-JP" sz="1600" b="1" dirty="0" smtClean="0"/>
              <a:t>908</a:t>
            </a:r>
            <a:r>
              <a:rPr lang="en-US" altLang="ja-JP" sz="1600" dirty="0" smtClean="0"/>
              <a:t>(2013)29.</a:t>
            </a:r>
          </a:p>
          <a:p>
            <a:r>
              <a:rPr kumimoji="1" lang="en-US" altLang="ja-JP" sz="1600" dirty="0" err="1" smtClean="0"/>
              <a:t>R.H.Dalitz</a:t>
            </a:r>
            <a:r>
              <a:rPr kumimoji="1" lang="en-US" altLang="ja-JP" sz="1600" dirty="0" smtClean="0"/>
              <a:t> et al., </a:t>
            </a:r>
            <a:r>
              <a:rPr kumimoji="1" lang="en-US" altLang="ja-JP" sz="1600" dirty="0" err="1" smtClean="0"/>
              <a:t>Nuovo</a:t>
            </a:r>
            <a:r>
              <a:rPr kumimoji="1" lang="en-US" altLang="ja-JP" sz="1600" dirty="0" smtClean="0"/>
              <a:t> </a:t>
            </a:r>
            <a:r>
              <a:rPr kumimoji="1" lang="en-US" altLang="ja-JP" sz="1600" dirty="0" err="1" smtClean="0"/>
              <a:t>Ciment</a:t>
            </a:r>
            <a:r>
              <a:rPr kumimoji="1" lang="en-US" altLang="ja-JP" sz="1600" dirty="0" smtClean="0"/>
              <a:t> </a:t>
            </a:r>
            <a:r>
              <a:rPr kumimoji="1" lang="en-US" altLang="ja-JP" sz="1600" b="1" dirty="0" smtClean="0"/>
              <a:t>30</a:t>
            </a:r>
            <a:r>
              <a:rPr kumimoji="1" lang="en-US" altLang="ja-JP" sz="1600" dirty="0" smtClean="0"/>
              <a:t>(1963)489.</a:t>
            </a:r>
          </a:p>
          <a:p>
            <a:r>
              <a:rPr kumimoji="1" lang="en-US" altLang="ja-JP" sz="1600" dirty="0" smtClean="0"/>
              <a:t>Y. Akaishi et al., PRL </a:t>
            </a:r>
            <a:r>
              <a:rPr kumimoji="1" lang="en-US" altLang="ja-JP" sz="1600" b="1" dirty="0" smtClean="0"/>
              <a:t>84</a:t>
            </a:r>
            <a:r>
              <a:rPr kumimoji="1" lang="en-US" altLang="ja-JP" sz="1600" dirty="0" smtClean="0"/>
              <a:t>(2000)3539.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364088" y="2060848"/>
            <a:ext cx="3528851" cy="193899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altLang="ja-JP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</a:t>
            </a:r>
            <a:r>
              <a:rPr lang="en-US" altLang="ja-JP" sz="2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Hiyama</a:t>
            </a:r>
            <a:endParaRPr lang="en-US" altLang="ja-JP" sz="2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Tx/>
              <a:buChar char="-"/>
            </a:pP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4-body calculation of  </a:t>
            </a:r>
            <a:r>
              <a:rPr lang="en-US" altLang="ja-JP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tnnΛ</a:t>
            </a:r>
            <a:endParaRPr lang="en-US" altLang="ja-JP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kumimoji="1" lang="en-US" altLang="ja-JP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 H. </a:t>
            </a:r>
            <a:r>
              <a:rPr kumimoji="1" lang="en-US" altLang="ja-JP" sz="20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Dalitz</a:t>
            </a:r>
            <a:endParaRPr kumimoji="1" lang="en-US" altLang="ja-JP" sz="20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Tx/>
              <a:buChar char="-"/>
            </a:pPr>
            <a:r>
              <a:rPr kumimoji="1"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ΛN interaction</a:t>
            </a:r>
          </a:p>
          <a:p>
            <a:pPr>
              <a:buFontTx/>
              <a:buChar char="-"/>
            </a:pPr>
            <a:r>
              <a:rPr kumimoji="1" lang="en-US" altLang="ja-JP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Y. Akaishi</a:t>
            </a:r>
          </a:p>
          <a:p>
            <a:pPr lvl="1">
              <a:buFontTx/>
              <a:buChar char="-"/>
            </a:pP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Coherent ΛNN interaction</a:t>
            </a:r>
            <a:endParaRPr kumimoji="1"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635896" y="1844824"/>
            <a:ext cx="28803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899592" y="4149080"/>
            <a:ext cx="288032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0"/>
          <p:cNvSpPr txBox="1">
            <a:spLocks noChangeArrowheads="1"/>
          </p:cNvSpPr>
          <p:nvPr/>
        </p:nvSpPr>
        <p:spPr bwMode="auto">
          <a:xfrm>
            <a:off x="107504" y="4077072"/>
            <a:ext cx="864096" cy="369332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ja-JP" b="1" dirty="0" smtClean="0">
                <a:solidFill>
                  <a:schemeClr val="accent2"/>
                </a:solidFill>
                <a:latin typeface="Calibri" pitchFamily="34" charset="0"/>
              </a:rPr>
              <a:t>Dalitz</a:t>
            </a:r>
          </a:p>
        </p:txBody>
      </p:sp>
      <p:sp>
        <p:nvSpPr>
          <p:cNvPr id="13" name="テキスト ボックス 10"/>
          <p:cNvSpPr txBox="1">
            <a:spLocks noChangeArrowheads="1"/>
          </p:cNvSpPr>
          <p:nvPr/>
        </p:nvSpPr>
        <p:spPr bwMode="auto">
          <a:xfrm>
            <a:off x="92838" y="4797152"/>
            <a:ext cx="878762" cy="369332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ja-JP" b="1" dirty="0" smtClean="0">
                <a:solidFill>
                  <a:srgbClr val="00B050"/>
                </a:solidFill>
                <a:latin typeface="Calibri" pitchFamily="34" charset="0"/>
              </a:rPr>
              <a:t>Akaishi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J-PARC E10 </a:t>
            </a:r>
            <a:r>
              <a:rPr lang="en-US" altLang="ja-JP" dirty="0"/>
              <a:t>Experiment</a:t>
            </a:r>
            <a:br>
              <a:rPr lang="en-US" altLang="ja-JP" dirty="0"/>
            </a:br>
            <a:r>
              <a:rPr lang="en-US" altLang="ja-JP" dirty="0"/>
              <a:t>                                  </a:t>
            </a:r>
            <a:r>
              <a:rPr lang="en-US" altLang="ja-JP" sz="3600" dirty="0" smtClean="0"/>
              <a:t>Dec. 2012 </a:t>
            </a:r>
            <a:r>
              <a:rPr lang="en-US" altLang="ja-JP" sz="3600" dirty="0"/>
              <a:t>– Jan</a:t>
            </a:r>
            <a:r>
              <a:rPr lang="en-US" altLang="ja-JP" sz="3600" dirty="0" smtClean="0"/>
              <a:t>. 2013</a:t>
            </a:r>
            <a:endParaRPr kumimoji="1" lang="ja-JP" altLang="en-US" b="1" dirty="0">
              <a:latin typeface="Calibri" pitchFamily="34" charset="0"/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x-none" altLang="ja-JP" smtClean="0"/>
              <a:t>2013/09/09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041E-0B60-444D-AA5B-DC4E51254B90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EFB 22</a:t>
            </a:r>
            <a:endParaRPr kumimoji="1" lang="ja-JP" altLang="en-US"/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31089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図 7" descr="E10_2013_1_con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4336" y="4293096"/>
            <a:ext cx="3131840" cy="2086887"/>
          </a:xfrm>
          <a:prstGeom prst="rect">
            <a:avLst/>
          </a:prstGeom>
        </p:spPr>
      </p:pic>
      <p:cxnSp>
        <p:nvCxnSpPr>
          <p:cNvPr id="4" name="直線コネクタ 3"/>
          <p:cNvCxnSpPr/>
          <p:nvPr/>
        </p:nvCxnSpPr>
        <p:spPr>
          <a:xfrm>
            <a:off x="6516216" y="3140968"/>
            <a:ext cx="10801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6372200" y="2204864"/>
            <a:ext cx="864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71810"/>
            <a:ext cx="8136904" cy="796950"/>
          </a:xfrm>
        </p:spPr>
        <p:txBody>
          <a:bodyPr/>
          <a:lstStyle/>
          <a:p>
            <a:r>
              <a:rPr lang="en-US" altLang="ja-JP" b="1" dirty="0" smtClean="0">
                <a:latin typeface="Calibri" pitchFamily="34" charset="0"/>
              </a:rPr>
              <a:t>Experimental </a:t>
            </a:r>
            <a:r>
              <a:rPr kumimoji="1" lang="en-US" altLang="ja-JP" b="1" dirty="0" smtClean="0">
                <a:latin typeface="Calibri" pitchFamily="34" charset="0"/>
              </a:rPr>
              <a:t>Setup</a:t>
            </a:r>
            <a:endParaRPr kumimoji="1" lang="ja-JP" altLang="en-US" b="1" dirty="0">
              <a:latin typeface="Calibri" pitchFamily="34" charset="0"/>
            </a:endParaRPr>
          </a:p>
        </p:txBody>
      </p:sp>
      <p:grpSp>
        <p:nvGrpSpPr>
          <p:cNvPr id="3" name="グループ化 44"/>
          <p:cNvGrpSpPr/>
          <p:nvPr/>
        </p:nvGrpSpPr>
        <p:grpSpPr>
          <a:xfrm>
            <a:off x="5304672" y="1340768"/>
            <a:ext cx="3659815" cy="4896544"/>
            <a:chOff x="4321405" y="476672"/>
            <a:chExt cx="4744206" cy="635020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9091"/>
            <a:stretch>
              <a:fillRect/>
            </a:stretch>
          </p:blipFill>
          <p:spPr bwMode="auto">
            <a:xfrm rot="16200000">
              <a:off x="4091299" y="1508138"/>
              <a:ext cx="5281883" cy="4608512"/>
            </a:xfrm>
            <a:prstGeom prst="rect">
              <a:avLst/>
            </a:prstGeom>
            <a:noFill/>
            <a:ln w="9525" cap="flat">
              <a:solidFill>
                <a:schemeClr val="tx1"/>
              </a:solidFill>
              <a:round/>
              <a:headEnd/>
              <a:tailEnd/>
            </a:ln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7328899" y="836712"/>
              <a:ext cx="8435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>
                  <a:latin typeface="Calibri" pitchFamily="34" charset="0"/>
                </a:rPr>
                <a:t>SDC3</a:t>
              </a:r>
              <a:endParaRPr kumimoji="1" lang="ja-JP" altLang="en-US" sz="2400" b="1" dirty="0">
                <a:latin typeface="Calibri" pitchFamily="34" charset="0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6652101" y="620688"/>
              <a:ext cx="8435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>
                  <a:latin typeface="Calibri" pitchFamily="34" charset="0"/>
                </a:rPr>
                <a:t>SDC4</a:t>
              </a:r>
              <a:endParaRPr kumimoji="1" lang="ja-JP" altLang="en-US" sz="2400" b="1" dirty="0">
                <a:latin typeface="Calibri" pitchFamily="34" charset="0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8028384" y="3068960"/>
              <a:ext cx="6238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>
                  <a:latin typeface="Calibri" pitchFamily="34" charset="0"/>
                </a:rPr>
                <a:t>SFT</a:t>
              </a:r>
              <a:endParaRPr kumimoji="1" lang="ja-JP" altLang="en-US" sz="2400" b="1" dirty="0">
                <a:latin typeface="Calibri" pitchFamily="34" charset="0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5364088" y="2348880"/>
              <a:ext cx="5305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latin typeface="Calibri" pitchFamily="34" charset="0"/>
                </a:rPr>
                <a:t>AC</a:t>
              </a:r>
              <a:endParaRPr kumimoji="1" lang="ja-JP" altLang="en-US" sz="2400" b="1" dirty="0">
                <a:latin typeface="Calibri" pitchFamily="34" charset="0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6258008" y="476672"/>
              <a:ext cx="4742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latin typeface="Calibri" pitchFamily="34" charset="0"/>
                </a:rPr>
                <a:t>LC</a:t>
              </a:r>
              <a:endParaRPr kumimoji="1" lang="ja-JP" altLang="en-US" sz="2400" b="1" dirty="0">
                <a:latin typeface="Calibri" pitchFamily="34" charset="0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868144" y="2636912"/>
              <a:ext cx="6781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latin typeface="Calibri" pitchFamily="34" charset="0"/>
                </a:rPr>
                <a:t>TOF</a:t>
              </a:r>
              <a:endParaRPr kumimoji="1" lang="ja-JP" altLang="en-US" sz="2400" b="1" dirty="0">
                <a:latin typeface="Calibri" pitchFamily="34" charset="0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4960754" y="5013176"/>
              <a:ext cx="651140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latin typeface="Calibri" pitchFamily="34" charset="0"/>
                </a:rPr>
                <a:t>B</a:t>
              </a:r>
              <a:r>
                <a:rPr kumimoji="1" lang="en-US" altLang="ja-JP" sz="2400" b="1" dirty="0" smtClean="0">
                  <a:latin typeface="Calibri" pitchFamily="34" charset="0"/>
                </a:rPr>
                <a:t>FT</a:t>
              </a:r>
              <a:endParaRPr kumimoji="1" lang="ja-JP" altLang="en-US" sz="2400" b="1" dirty="0">
                <a:latin typeface="Calibri" pitchFamily="34" charset="0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6156176" y="3185081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latin typeface="Calibri" pitchFamily="34" charset="0"/>
                </a:rPr>
                <a:t>BH2</a:t>
              </a:r>
              <a:endParaRPr kumimoji="1" lang="ja-JP" altLang="en-US" sz="2400" b="1" dirty="0">
                <a:latin typeface="Calibri" pitchFamily="34" charset="0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8028384" y="3399383"/>
              <a:ext cx="6703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>
                  <a:latin typeface="Calibri" pitchFamily="34" charset="0"/>
                </a:rPr>
                <a:t>SSD</a:t>
              </a:r>
              <a:endParaRPr kumimoji="1" lang="ja-JP" altLang="en-US" sz="2400" b="1" dirty="0">
                <a:latin typeface="Calibri" pitchFamily="34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7524328" y="3933056"/>
              <a:ext cx="676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latin typeface="Calibri" pitchFamily="34" charset="0"/>
                </a:rPr>
                <a:t>B</a:t>
              </a:r>
              <a:r>
                <a:rPr kumimoji="1" lang="en-US" altLang="ja-JP" sz="2400" b="1" dirty="0" smtClean="0">
                  <a:latin typeface="Calibri" pitchFamily="34" charset="0"/>
                </a:rPr>
                <a:t>C3</a:t>
              </a:r>
              <a:endParaRPr kumimoji="1" lang="ja-JP" altLang="en-US" sz="2400" b="1" dirty="0">
                <a:latin typeface="Calibri" pitchFamily="34" charset="0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7524328" y="3573016"/>
              <a:ext cx="676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latin typeface="Calibri" pitchFamily="34" charset="0"/>
                </a:rPr>
                <a:t>BC4</a:t>
              </a:r>
              <a:endParaRPr kumimoji="1" lang="ja-JP" altLang="en-US" sz="2400" b="1" dirty="0">
                <a:latin typeface="Calibri" pitchFamily="34" charset="0"/>
              </a:endParaRPr>
            </a:p>
          </p:txBody>
        </p:sp>
        <p:cxnSp>
          <p:nvCxnSpPr>
            <p:cNvPr id="16" name="直線矢印コネクタ 15"/>
            <p:cNvCxnSpPr>
              <a:stCxn id="14" idx="1"/>
            </p:cNvCxnSpPr>
            <p:nvPr/>
          </p:nvCxnSpPr>
          <p:spPr bwMode="auto">
            <a:xfrm flipH="1" flipV="1">
              <a:off x="7236296" y="3789040"/>
              <a:ext cx="288032" cy="37484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直線矢印コネクタ 16"/>
            <p:cNvCxnSpPr>
              <a:stCxn id="15" idx="1"/>
            </p:cNvCxnSpPr>
            <p:nvPr/>
          </p:nvCxnSpPr>
          <p:spPr bwMode="auto">
            <a:xfrm flipH="1" flipV="1">
              <a:off x="7236296" y="3573016"/>
              <a:ext cx="288032" cy="23083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直線矢印コネクタ 17"/>
            <p:cNvCxnSpPr>
              <a:stCxn id="13" idx="1"/>
            </p:cNvCxnSpPr>
            <p:nvPr/>
          </p:nvCxnSpPr>
          <p:spPr bwMode="auto">
            <a:xfrm flipH="1" flipV="1">
              <a:off x="7308304" y="3356992"/>
              <a:ext cx="720080" cy="2732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直線矢印コネクタ 18"/>
            <p:cNvCxnSpPr>
              <a:stCxn id="7" idx="1"/>
            </p:cNvCxnSpPr>
            <p:nvPr/>
          </p:nvCxnSpPr>
          <p:spPr bwMode="auto">
            <a:xfrm flipH="1" flipV="1">
              <a:off x="7385424" y="3278233"/>
              <a:ext cx="642961" cy="215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直線矢印コネクタ 19"/>
            <p:cNvCxnSpPr/>
            <p:nvPr/>
          </p:nvCxnSpPr>
          <p:spPr bwMode="auto">
            <a:xfrm flipH="1">
              <a:off x="7385424" y="2795737"/>
              <a:ext cx="714970" cy="3891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直線矢印コネクタ 20"/>
            <p:cNvCxnSpPr>
              <a:stCxn id="12" idx="3"/>
            </p:cNvCxnSpPr>
            <p:nvPr/>
          </p:nvCxnSpPr>
          <p:spPr bwMode="auto">
            <a:xfrm>
              <a:off x="6863421" y="3415914"/>
              <a:ext cx="228859" cy="850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直線矢印コネクタ 21"/>
            <p:cNvCxnSpPr>
              <a:stCxn id="11" idx="2"/>
            </p:cNvCxnSpPr>
            <p:nvPr/>
          </p:nvCxnSpPr>
          <p:spPr bwMode="auto">
            <a:xfrm flipH="1">
              <a:off x="4958488" y="5474841"/>
              <a:ext cx="327836" cy="2314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直線矢印コネクタ 22"/>
            <p:cNvCxnSpPr/>
            <p:nvPr/>
          </p:nvCxnSpPr>
          <p:spPr bwMode="auto">
            <a:xfrm flipH="1">
              <a:off x="7092281" y="1196752"/>
              <a:ext cx="504055" cy="28803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直線矢印コネクタ 23"/>
            <p:cNvCxnSpPr>
              <a:stCxn id="6" idx="2"/>
            </p:cNvCxnSpPr>
            <p:nvPr/>
          </p:nvCxnSpPr>
          <p:spPr bwMode="auto">
            <a:xfrm flipH="1">
              <a:off x="6804248" y="1082353"/>
              <a:ext cx="269604" cy="2584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直線矢印コネクタ 24"/>
            <p:cNvCxnSpPr>
              <a:stCxn id="10" idx="0"/>
            </p:cNvCxnSpPr>
            <p:nvPr/>
          </p:nvCxnSpPr>
          <p:spPr bwMode="auto">
            <a:xfrm flipV="1">
              <a:off x="6207211" y="2348880"/>
              <a:ext cx="164989" cy="28803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直線矢印コネクタ 25"/>
            <p:cNvCxnSpPr>
              <a:stCxn id="8" idx="0"/>
            </p:cNvCxnSpPr>
            <p:nvPr/>
          </p:nvCxnSpPr>
          <p:spPr bwMode="auto">
            <a:xfrm flipV="1">
              <a:off x="5629353" y="2204864"/>
              <a:ext cx="454815" cy="1440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直線矢印コネクタ 26"/>
            <p:cNvCxnSpPr>
              <a:stCxn id="9" idx="2"/>
            </p:cNvCxnSpPr>
            <p:nvPr/>
          </p:nvCxnSpPr>
          <p:spPr bwMode="auto">
            <a:xfrm flipH="1">
              <a:off x="6372200" y="938337"/>
              <a:ext cx="122924" cy="2584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直線矢印コネクタ 27"/>
            <p:cNvCxnSpPr/>
            <p:nvPr/>
          </p:nvCxnSpPr>
          <p:spPr bwMode="auto">
            <a:xfrm>
              <a:off x="4499992" y="5402833"/>
              <a:ext cx="288032" cy="2584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2" name="テキスト ボックス 31"/>
            <p:cNvSpPr txBox="1"/>
            <p:nvPr/>
          </p:nvSpPr>
          <p:spPr>
            <a:xfrm>
              <a:off x="8100392" y="2492896"/>
              <a:ext cx="8435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>
                  <a:latin typeface="Calibri" pitchFamily="34" charset="0"/>
                </a:rPr>
                <a:t>SDC2</a:t>
              </a:r>
              <a:endParaRPr kumimoji="1" lang="ja-JP" altLang="en-US" sz="2400" b="1" dirty="0">
                <a:latin typeface="Calibri" pitchFamily="34" charset="0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5148064" y="5877272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latin typeface="Calibri" pitchFamily="34" charset="0"/>
                </a:rPr>
                <a:t>BH1</a:t>
              </a:r>
              <a:endParaRPr kumimoji="1" lang="ja-JP" altLang="en-US" sz="2400" b="1" dirty="0">
                <a:latin typeface="Calibri" pitchFamily="34" charset="0"/>
              </a:endParaRPr>
            </a:p>
          </p:txBody>
        </p:sp>
        <p:cxnSp>
          <p:nvCxnSpPr>
            <p:cNvPr id="38" name="直線矢印コネクタ 37"/>
            <p:cNvCxnSpPr>
              <a:stCxn id="37" idx="1"/>
            </p:cNvCxnSpPr>
            <p:nvPr/>
          </p:nvCxnSpPr>
          <p:spPr bwMode="auto">
            <a:xfrm flipH="1" flipV="1">
              <a:off x="4788024" y="5805264"/>
              <a:ext cx="360040" cy="30284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テキスト ボックス 40"/>
            <p:cNvSpPr txBox="1"/>
            <p:nvPr/>
          </p:nvSpPr>
          <p:spPr>
            <a:xfrm>
              <a:off x="4321405" y="4865784"/>
              <a:ext cx="54373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latin typeface="Calibri" pitchFamily="34" charset="0"/>
                </a:rPr>
                <a:t>GC</a:t>
              </a:r>
              <a:endParaRPr kumimoji="1" lang="ja-JP" altLang="en-US" sz="2400" b="1" dirty="0">
                <a:latin typeface="Calibri" pitchFamily="34" charset="0"/>
              </a:endParaRPr>
            </a:p>
          </p:txBody>
        </p:sp>
        <p:sp>
          <p:nvSpPr>
            <p:cNvPr id="74" name="フリーフォーム 73"/>
            <p:cNvSpPr/>
            <p:nvPr/>
          </p:nvSpPr>
          <p:spPr bwMode="auto">
            <a:xfrm>
              <a:off x="6215042" y="1679313"/>
              <a:ext cx="1264135" cy="1482437"/>
            </a:xfrm>
            <a:custGeom>
              <a:avLst/>
              <a:gdLst>
                <a:gd name="connsiteX0" fmla="*/ 1025237 w 1334655"/>
                <a:gd name="connsiteY0" fmla="*/ 1482437 h 1482437"/>
                <a:gd name="connsiteX1" fmla="*/ 1163782 w 1334655"/>
                <a:gd name="connsiteY1" fmla="*/ 872837 h 1482437"/>
                <a:gd name="connsiteX2" fmla="*/ 0 w 1334655"/>
                <a:gd name="connsiteY2" fmla="*/ 0 h 1482437"/>
                <a:gd name="connsiteX0" fmla="*/ 1025237 w 1336143"/>
                <a:gd name="connsiteY0" fmla="*/ 1482437 h 1482437"/>
                <a:gd name="connsiteX1" fmla="*/ 1165270 w 1336143"/>
                <a:gd name="connsiteY1" fmla="*/ 741575 h 1482437"/>
                <a:gd name="connsiteX2" fmla="*/ 0 w 1336143"/>
                <a:gd name="connsiteY2" fmla="*/ 0 h 1482437"/>
                <a:gd name="connsiteX0" fmla="*/ 1025237 w 1480159"/>
                <a:gd name="connsiteY0" fmla="*/ 1482437 h 1482437"/>
                <a:gd name="connsiteX1" fmla="*/ 1309286 w 1480159"/>
                <a:gd name="connsiteY1" fmla="*/ 741575 h 1482437"/>
                <a:gd name="connsiteX2" fmla="*/ 0 w 1480159"/>
                <a:gd name="connsiteY2" fmla="*/ 0 h 1482437"/>
                <a:gd name="connsiteX0" fmla="*/ 1025237 w 1264135"/>
                <a:gd name="connsiteY0" fmla="*/ 1482437 h 1482437"/>
                <a:gd name="connsiteX1" fmla="*/ 1093262 w 1264135"/>
                <a:gd name="connsiteY1" fmla="*/ 669567 h 1482437"/>
                <a:gd name="connsiteX2" fmla="*/ 0 w 1264135"/>
                <a:gd name="connsiteY2" fmla="*/ 0 h 148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135" h="1482437">
                  <a:moveTo>
                    <a:pt x="1025237" y="1482437"/>
                  </a:moveTo>
                  <a:cubicBezTo>
                    <a:pt x="1179946" y="1301173"/>
                    <a:pt x="1264135" y="916640"/>
                    <a:pt x="1093262" y="669567"/>
                  </a:cubicBezTo>
                  <a:cubicBezTo>
                    <a:pt x="922389" y="422494"/>
                    <a:pt x="71582" y="57727"/>
                    <a:pt x="0" y="0"/>
                  </a:cubicBezTo>
                </a:path>
              </a:pathLst>
            </a:custGeom>
            <a:noFill/>
            <a:ln w="508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</a:endParaRPr>
            </a:p>
          </p:txBody>
        </p:sp>
        <p:sp>
          <p:nvSpPr>
            <p:cNvPr id="76" name="フリーフォーム 75"/>
            <p:cNvSpPr/>
            <p:nvPr/>
          </p:nvSpPr>
          <p:spPr bwMode="auto">
            <a:xfrm>
              <a:off x="4712033" y="3247612"/>
              <a:ext cx="2596271" cy="2629660"/>
            </a:xfrm>
            <a:custGeom>
              <a:avLst/>
              <a:gdLst>
                <a:gd name="connsiteX0" fmla="*/ 0 w 2701637"/>
                <a:gd name="connsiteY0" fmla="*/ 2618509 h 2667000"/>
                <a:gd name="connsiteX1" fmla="*/ 2133600 w 2701637"/>
                <a:gd name="connsiteY1" fmla="*/ 2230582 h 2667000"/>
                <a:gd name="connsiteX2" fmla="*/ 2701637 w 2701637"/>
                <a:gd name="connsiteY2" fmla="*/ 0 h 2667000"/>
                <a:gd name="connsiteX0" fmla="*/ 0 w 2701637"/>
                <a:gd name="connsiteY0" fmla="*/ 2618509 h 2642754"/>
                <a:gd name="connsiteX1" fmla="*/ 1977574 w 2701637"/>
                <a:gd name="connsiteY1" fmla="*/ 2125604 h 2642754"/>
                <a:gd name="connsiteX2" fmla="*/ 2701637 w 2701637"/>
                <a:gd name="connsiteY2" fmla="*/ 0 h 2642754"/>
                <a:gd name="connsiteX0" fmla="*/ 0 w 2701637"/>
                <a:gd name="connsiteY0" fmla="*/ 2618509 h 2642754"/>
                <a:gd name="connsiteX1" fmla="*/ 1977574 w 2701637"/>
                <a:gd name="connsiteY1" fmla="*/ 2053596 h 2642754"/>
                <a:gd name="connsiteX2" fmla="*/ 2701637 w 2701637"/>
                <a:gd name="connsiteY2" fmla="*/ 0 h 2642754"/>
                <a:gd name="connsiteX0" fmla="*/ 0 w 2701637"/>
                <a:gd name="connsiteY0" fmla="*/ 2618509 h 2642754"/>
                <a:gd name="connsiteX1" fmla="*/ 1977574 w 2701637"/>
                <a:gd name="connsiteY1" fmla="*/ 2053596 h 2642754"/>
                <a:gd name="connsiteX2" fmla="*/ 2701637 w 2701637"/>
                <a:gd name="connsiteY2" fmla="*/ 0 h 2642754"/>
                <a:gd name="connsiteX0" fmla="*/ 0 w 2701637"/>
                <a:gd name="connsiteY0" fmla="*/ 2618509 h 2642754"/>
                <a:gd name="connsiteX1" fmla="*/ 1905566 w 2701637"/>
                <a:gd name="connsiteY1" fmla="*/ 2053596 h 2642754"/>
                <a:gd name="connsiteX2" fmla="*/ 2701637 w 2701637"/>
                <a:gd name="connsiteY2" fmla="*/ 0 h 2642754"/>
                <a:gd name="connsiteX0" fmla="*/ 0 w 2701637"/>
                <a:gd name="connsiteY0" fmla="*/ 2618509 h 2642754"/>
                <a:gd name="connsiteX1" fmla="*/ 1905566 w 2701637"/>
                <a:gd name="connsiteY1" fmla="*/ 2053596 h 2642754"/>
                <a:gd name="connsiteX2" fmla="*/ 2701637 w 2701637"/>
                <a:gd name="connsiteY2" fmla="*/ 0 h 2642754"/>
                <a:gd name="connsiteX0" fmla="*/ 284236 w 2985873"/>
                <a:gd name="connsiteY0" fmla="*/ 2618509 h 2795820"/>
                <a:gd name="connsiteX1" fmla="*/ 317594 w 2985873"/>
                <a:gd name="connsiteY1" fmla="*/ 2701668 h 2795820"/>
                <a:gd name="connsiteX2" fmla="*/ 2189802 w 2985873"/>
                <a:gd name="connsiteY2" fmla="*/ 2053596 h 2795820"/>
                <a:gd name="connsiteX3" fmla="*/ 2985873 w 2985873"/>
                <a:gd name="connsiteY3" fmla="*/ 0 h 2795820"/>
                <a:gd name="connsiteX0" fmla="*/ 284236 w 2985873"/>
                <a:gd name="connsiteY0" fmla="*/ 2618509 h 2795820"/>
                <a:gd name="connsiteX1" fmla="*/ 317594 w 2985873"/>
                <a:gd name="connsiteY1" fmla="*/ 2701668 h 2795820"/>
                <a:gd name="connsiteX2" fmla="*/ 2189802 w 2985873"/>
                <a:gd name="connsiteY2" fmla="*/ 2053596 h 2795820"/>
                <a:gd name="connsiteX3" fmla="*/ 2985873 w 2985873"/>
                <a:gd name="connsiteY3" fmla="*/ 0 h 2795820"/>
                <a:gd name="connsiteX0" fmla="*/ 356244 w 3057881"/>
                <a:gd name="connsiteY0" fmla="*/ 2618509 h 2795820"/>
                <a:gd name="connsiteX1" fmla="*/ 317594 w 3057881"/>
                <a:gd name="connsiteY1" fmla="*/ 2701668 h 2795820"/>
                <a:gd name="connsiteX2" fmla="*/ 2261810 w 3057881"/>
                <a:gd name="connsiteY2" fmla="*/ 2053596 h 2795820"/>
                <a:gd name="connsiteX3" fmla="*/ 3057881 w 3057881"/>
                <a:gd name="connsiteY3" fmla="*/ 0 h 2795820"/>
                <a:gd name="connsiteX0" fmla="*/ 0 w 2740287"/>
                <a:gd name="connsiteY0" fmla="*/ 2701668 h 2701668"/>
                <a:gd name="connsiteX1" fmla="*/ 1944216 w 2740287"/>
                <a:gd name="connsiteY1" fmla="*/ 2053596 h 2701668"/>
                <a:gd name="connsiteX2" fmla="*/ 2740287 w 2740287"/>
                <a:gd name="connsiteY2" fmla="*/ 0 h 2701668"/>
                <a:gd name="connsiteX0" fmla="*/ 180020 w 2920307"/>
                <a:gd name="connsiteY0" fmla="*/ 2701668 h 2737672"/>
                <a:gd name="connsiteX1" fmla="*/ 324036 w 2920307"/>
                <a:gd name="connsiteY1" fmla="*/ 2629660 h 2737672"/>
                <a:gd name="connsiteX2" fmla="*/ 2124236 w 2920307"/>
                <a:gd name="connsiteY2" fmla="*/ 2053596 h 2737672"/>
                <a:gd name="connsiteX3" fmla="*/ 2920307 w 2920307"/>
                <a:gd name="connsiteY3" fmla="*/ 0 h 2737672"/>
                <a:gd name="connsiteX0" fmla="*/ 870190 w 3610477"/>
                <a:gd name="connsiteY0" fmla="*/ 2701668 h 2701668"/>
                <a:gd name="connsiteX1" fmla="*/ 1014206 w 3610477"/>
                <a:gd name="connsiteY1" fmla="*/ 2629660 h 2701668"/>
                <a:gd name="connsiteX2" fmla="*/ 2814406 w 3610477"/>
                <a:gd name="connsiteY2" fmla="*/ 2053596 h 2701668"/>
                <a:gd name="connsiteX3" fmla="*/ 3610477 w 3610477"/>
                <a:gd name="connsiteY3" fmla="*/ 0 h 2701668"/>
                <a:gd name="connsiteX0" fmla="*/ 0 w 2596271"/>
                <a:gd name="connsiteY0" fmla="*/ 2629660 h 2629660"/>
                <a:gd name="connsiteX1" fmla="*/ 1800200 w 2596271"/>
                <a:gd name="connsiteY1" fmla="*/ 2053596 h 2629660"/>
                <a:gd name="connsiteX2" fmla="*/ 2596271 w 2596271"/>
                <a:gd name="connsiteY2" fmla="*/ 0 h 2629660"/>
                <a:gd name="connsiteX0" fmla="*/ 0 w 2596271"/>
                <a:gd name="connsiteY0" fmla="*/ 2629660 h 2629660"/>
                <a:gd name="connsiteX1" fmla="*/ 1800200 w 2596271"/>
                <a:gd name="connsiteY1" fmla="*/ 2053596 h 2629660"/>
                <a:gd name="connsiteX2" fmla="*/ 2596271 w 2596271"/>
                <a:gd name="connsiteY2" fmla="*/ 0 h 2629660"/>
                <a:gd name="connsiteX0" fmla="*/ 0 w 2596271"/>
                <a:gd name="connsiteY0" fmla="*/ 2629660 h 2629660"/>
                <a:gd name="connsiteX1" fmla="*/ 1800200 w 2596271"/>
                <a:gd name="connsiteY1" fmla="*/ 2053596 h 2629660"/>
                <a:gd name="connsiteX2" fmla="*/ 2596271 w 2596271"/>
                <a:gd name="connsiteY2" fmla="*/ 0 h 2629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96271" h="2629660">
                  <a:moveTo>
                    <a:pt x="0" y="2629660"/>
                  </a:moveTo>
                  <a:cubicBezTo>
                    <a:pt x="1174812" y="2418986"/>
                    <a:pt x="1243391" y="2401207"/>
                    <a:pt x="1800200" y="2053596"/>
                  </a:cubicBezTo>
                  <a:cubicBezTo>
                    <a:pt x="2250473" y="1617178"/>
                    <a:pt x="2485435" y="226291"/>
                    <a:pt x="2596271" y="0"/>
                  </a:cubicBezTo>
                </a:path>
              </a:pathLst>
            </a:cu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</a:endParaRPr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5705238" y="4492242"/>
              <a:ext cx="864330" cy="1077699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56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l-GR" altLang="ja-JP" sz="4800" b="1" dirty="0" smtClean="0">
                  <a:solidFill>
                    <a:srgbClr val="FF0000"/>
                  </a:solidFill>
                  <a:latin typeface="Calibri" pitchFamily="34" charset="0"/>
                </a:rPr>
                <a:t>π</a:t>
              </a:r>
              <a:r>
                <a:rPr kumimoji="1" lang="en-US" altLang="ja-JP" sz="4800" b="1" baseline="30000" dirty="0" smtClean="0">
                  <a:solidFill>
                    <a:srgbClr val="FF0000"/>
                  </a:solidFill>
                  <a:latin typeface="Calibri" pitchFamily="34" charset="0"/>
                </a:rPr>
                <a:t>-</a:t>
              </a:r>
              <a:endParaRPr kumimoji="1" lang="ja-JP" altLang="en-US" sz="4800" b="1" baseline="300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7012050" y="2064223"/>
              <a:ext cx="882253" cy="997869"/>
            </a:xfrm>
            <a:prstGeom prst="rect">
              <a:avLst/>
            </a:prstGeom>
            <a:solidFill>
              <a:srgbClr val="66FFFF">
                <a:alpha val="31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4400" b="1" dirty="0">
                  <a:solidFill>
                    <a:srgbClr val="0000FF"/>
                  </a:solidFill>
                  <a:latin typeface="Calibri" pitchFamily="34" charset="0"/>
                </a:rPr>
                <a:t>K</a:t>
              </a:r>
              <a:r>
                <a:rPr lang="en-US" altLang="ja-JP" sz="4400" b="1" baseline="30000" dirty="0" smtClean="0">
                  <a:solidFill>
                    <a:srgbClr val="0000FF"/>
                  </a:solidFill>
                  <a:latin typeface="Calibri" pitchFamily="34" charset="0"/>
                </a:rPr>
                <a:t>+</a:t>
              </a:r>
              <a:endParaRPr kumimoji="1" lang="ja-JP" altLang="en-US" sz="4400" b="1" baseline="30000" dirty="0">
                <a:solidFill>
                  <a:srgbClr val="0000FF"/>
                </a:solidFill>
                <a:latin typeface="Calibri" pitchFamily="34" charset="0"/>
              </a:endParaRPr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6171957" y="5749177"/>
              <a:ext cx="2893654" cy="1077699"/>
            </a:xfrm>
            <a:prstGeom prst="rect">
              <a:avLst/>
            </a:prstGeom>
            <a:solidFill>
              <a:srgbClr val="0080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b="1" dirty="0" smtClean="0">
                  <a:latin typeface="Calibri" pitchFamily="34" charset="0"/>
                </a:rPr>
                <a:t>J-PARC </a:t>
              </a:r>
            </a:p>
            <a:p>
              <a:pPr algn="ctr"/>
              <a:r>
                <a:rPr lang="en-US" altLang="ja-JP" sz="2400" b="1" dirty="0" smtClean="0">
                  <a:latin typeface="Calibri" pitchFamily="34" charset="0"/>
                </a:rPr>
                <a:t>K1.8 Beam Line</a:t>
              </a:r>
              <a:endParaRPr kumimoji="1" lang="ja-JP" altLang="en-US" sz="2400" b="1" dirty="0">
                <a:latin typeface="Calibri" pitchFamily="34" charset="0"/>
              </a:endParaRPr>
            </a:p>
          </p:txBody>
        </p:sp>
      </p:grpSp>
      <p:sp>
        <p:nvSpPr>
          <p:cNvPr id="42" name="日付プレースホルダ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x-none" altLang="ja-JP" smtClean="0"/>
              <a:t>2013/09/09</a:t>
            </a:r>
            <a:endParaRPr kumimoji="1" lang="ja-JP" altLang="en-US"/>
          </a:p>
        </p:txBody>
      </p:sp>
      <p:sp>
        <p:nvSpPr>
          <p:cNvPr id="43" name="スライド番号プレースホルダ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041E-0B60-444D-AA5B-DC4E51254B90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44" name="フッター プレースホルダ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EFB 22</a:t>
            </a:r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72008" y="1506264"/>
            <a:ext cx="55081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K1.8 </a:t>
            </a:r>
            <a:r>
              <a:rPr kumimoji="1" lang="en-US" altLang="ja-JP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Beamline</a:t>
            </a:r>
            <a:endParaRPr kumimoji="1"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itchFamily="2" charset="2"/>
              <a:buChar char="ü"/>
            </a:pPr>
            <a:r>
              <a:rPr kumimoji="1"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1.2GeV/c  </a:t>
            </a: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en-US" altLang="ja-JP" sz="2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Δp</a:t>
            </a: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/p ~3.3x10</a:t>
            </a:r>
            <a:r>
              <a:rPr lang="en-US" altLang="ja-JP" sz="2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-4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Momentum is calculated by the            </a:t>
            </a:r>
          </a:p>
          <a:p>
            <a:pPr lvl="1"/>
            <a:r>
              <a:rPr lang="en-US" altLang="ja-JP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Transfer Matrix </a:t>
            </a:r>
          </a:p>
          <a:p>
            <a:pPr lvl="1"/>
            <a:r>
              <a:rPr lang="en-US" altLang="ja-JP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BFT(x)-BC3,4(</a:t>
            </a:r>
            <a:r>
              <a:rPr lang="en-US" altLang="ja-JP" sz="20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x,y,x’,y</a:t>
            </a:r>
            <a:r>
              <a:rPr lang="en-US" altLang="ja-JP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’)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SKS Spectrometer</a:t>
            </a:r>
          </a:p>
          <a:p>
            <a:pPr lvl="1">
              <a:buFont typeface="Wingdings" pitchFamily="2" charset="2"/>
              <a:buChar char="ü"/>
            </a:pPr>
            <a:r>
              <a:rPr kumimoji="1"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Momentum 0.9GeV/c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Δp</a:t>
            </a: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/p~1.0x10</a:t>
            </a:r>
            <a:r>
              <a:rPr lang="en-US" altLang="ja-JP" sz="2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-3</a:t>
            </a:r>
            <a:r>
              <a:rPr kumimoji="1"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Momentum is calculated  </a:t>
            </a:r>
          </a:p>
          <a:p>
            <a:pPr lvl="1"/>
            <a:r>
              <a:rPr lang="en-US" altLang="ja-JP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by </a:t>
            </a:r>
            <a:r>
              <a:rPr lang="en-US" altLang="ja-JP" sz="20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Runge-Kutta</a:t>
            </a:r>
            <a:r>
              <a:rPr lang="en-US" altLang="ja-JP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method</a:t>
            </a:r>
          </a:p>
          <a:p>
            <a:pPr lvl="1"/>
            <a:r>
              <a:rPr kumimoji="1" lang="en-US" altLang="ja-JP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SFT,SDC2(</a:t>
            </a:r>
            <a:r>
              <a:rPr kumimoji="1" lang="en-US" altLang="ja-JP" sz="20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x,y,x’,y</a:t>
            </a:r>
            <a:r>
              <a:rPr kumimoji="1" lang="en-US" altLang="ja-JP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’)-SDC3,4(</a:t>
            </a:r>
            <a:r>
              <a:rPr kumimoji="1" lang="en-US" altLang="ja-JP" sz="20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x,y,x’,y</a:t>
            </a:r>
            <a:r>
              <a:rPr kumimoji="1" lang="en-US" altLang="ja-JP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’)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Scattered </a:t>
            </a:r>
            <a:r>
              <a:rPr lang="en-US" altLang="ja-JP" sz="20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Kaon</a:t>
            </a:r>
            <a:r>
              <a:rPr lang="en-US" altLang="ja-JP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identified </a:t>
            </a:r>
            <a:r>
              <a:rPr lang="en-US" altLang="ja-JP" sz="20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TOFxLCxAC</a:t>
            </a:r>
            <a:r>
              <a:rPr lang="en-US" altLang="ja-JP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        </a:t>
            </a:r>
          </a:p>
          <a:p>
            <a:pPr lvl="1"/>
            <a:r>
              <a:rPr kumimoji="1" lang="en-US" altLang="ja-JP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online trigger</a:t>
            </a:r>
            <a:endParaRPr kumimoji="1" lang="ja-JP" altLang="en-US" sz="2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8028384" y="2492896"/>
            <a:ext cx="642484" cy="46166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SKS</a:t>
            </a:r>
            <a:endParaRPr kumimoji="1" lang="ja-JP" altLang="en-US" sz="2400" b="1" dirty="0"/>
          </a:p>
        </p:txBody>
      </p:sp>
      <p:cxnSp>
        <p:nvCxnSpPr>
          <p:cNvPr id="53" name="直線コネクタ 52"/>
          <p:cNvCxnSpPr/>
          <p:nvPr/>
        </p:nvCxnSpPr>
        <p:spPr>
          <a:xfrm>
            <a:off x="4283968" y="5373216"/>
            <a:ext cx="2880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>
                <a:latin typeface="Calibri" pitchFamily="34" charset="0"/>
                <a:cs typeface="Calibri" pitchFamily="34" charset="0"/>
              </a:rPr>
              <a:t>Yield estimation in E10 proposal</a:t>
            </a:r>
            <a:endParaRPr kumimoji="1" lang="ja-JP" alt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296080"/>
              </p:ext>
            </p:extLst>
          </p:nvPr>
        </p:nvGraphicFramePr>
        <p:xfrm>
          <a:off x="611560" y="1700809"/>
          <a:ext cx="7776864" cy="403244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880068"/>
                <a:gridCol w="1896796"/>
              </a:tblGrid>
              <a:tr h="471497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Calibri" pitchFamily="34" charset="0"/>
                          <a:cs typeface="Calibri" pitchFamily="34" charset="0"/>
                        </a:rPr>
                        <a:t>Parameters</a:t>
                      </a:r>
                      <a:endParaRPr kumimoji="1" lang="ja-JP" alt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Calibri" pitchFamily="34" charset="0"/>
                          <a:cs typeface="Calibri" pitchFamily="34" charset="0"/>
                        </a:rPr>
                        <a:t>Values</a:t>
                      </a:r>
                      <a:endParaRPr kumimoji="1" lang="ja-JP" alt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089452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Calibri" pitchFamily="34" charset="0"/>
                          <a:cs typeface="Calibri" pitchFamily="34" charset="0"/>
                        </a:rPr>
                        <a:t>Pion beam momentum</a:t>
                      </a:r>
                    </a:p>
                    <a:p>
                      <a:r>
                        <a:rPr kumimoji="1" lang="en-US" altLang="ja-JP" sz="2400" dirty="0" smtClean="0">
                          <a:latin typeface="Calibri" pitchFamily="34" charset="0"/>
                          <a:cs typeface="Calibri" pitchFamily="34" charset="0"/>
                        </a:rPr>
                        <a:t>Pion beam intensity</a:t>
                      </a:r>
                    </a:p>
                    <a:p>
                      <a:r>
                        <a:rPr kumimoji="1" lang="en-US" altLang="ja-JP" sz="2400" dirty="0" smtClean="0"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  <a:r>
                        <a:rPr kumimoji="1" lang="en-US" altLang="ja-JP" sz="2400" baseline="0" dirty="0" smtClean="0">
                          <a:latin typeface="Calibri" pitchFamily="34" charset="0"/>
                          <a:cs typeface="Calibri" pitchFamily="34" charset="0"/>
                        </a:rPr>
                        <a:t> number of pions (6 s acc. cycle)</a:t>
                      </a:r>
                    </a:p>
                    <a:p>
                      <a:r>
                        <a:rPr kumimoji="1" lang="en-US" altLang="ja-JP" sz="2400" baseline="0" dirty="0" smtClean="0">
                          <a:latin typeface="Calibri" pitchFamily="34" charset="0"/>
                          <a:cs typeface="Calibri" pitchFamily="34" charset="0"/>
                        </a:rPr>
                        <a:t>Target thickness (</a:t>
                      </a:r>
                      <a:r>
                        <a:rPr kumimoji="1" lang="en-US" altLang="ja-JP" sz="2400" baseline="30000" dirty="0" smtClean="0"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r>
                        <a:rPr kumimoji="1" lang="en-US" altLang="ja-JP" sz="2400" baseline="0" dirty="0" smtClean="0">
                          <a:latin typeface="Calibri" pitchFamily="34" charset="0"/>
                          <a:cs typeface="Calibri" pitchFamily="34" charset="0"/>
                        </a:rPr>
                        <a:t>Li)</a:t>
                      </a:r>
                    </a:p>
                    <a:p>
                      <a:r>
                        <a:rPr kumimoji="1" lang="en-US" altLang="ja-JP" sz="2400" baseline="0" dirty="0" smtClean="0">
                          <a:latin typeface="Calibri" pitchFamily="34" charset="0"/>
                          <a:cs typeface="Calibri" pitchFamily="34" charset="0"/>
                        </a:rPr>
                        <a:t>DCX cross section (assumed)</a:t>
                      </a:r>
                    </a:p>
                    <a:p>
                      <a:r>
                        <a:rPr kumimoji="1" lang="en-US" altLang="ja-JP" sz="2400" baseline="0" dirty="0" smtClean="0">
                          <a:latin typeface="Calibri" pitchFamily="34" charset="0"/>
                          <a:cs typeface="Calibri" pitchFamily="34" charset="0"/>
                        </a:rPr>
                        <a:t>SKS acceptance</a:t>
                      </a:r>
                    </a:p>
                    <a:p>
                      <a:r>
                        <a:rPr kumimoji="1" lang="en-US" altLang="ja-JP" sz="2400" baseline="0" dirty="0" smtClean="0">
                          <a:latin typeface="Calibri" pitchFamily="34" charset="0"/>
                          <a:cs typeface="Calibri" pitchFamily="34" charset="0"/>
                        </a:rPr>
                        <a:t>Spectrometer efficiency (due to K decay)</a:t>
                      </a:r>
                    </a:p>
                    <a:p>
                      <a:r>
                        <a:rPr kumimoji="1" lang="en-US" altLang="ja-JP" sz="2400" baseline="0" dirty="0" smtClean="0">
                          <a:latin typeface="Calibri" pitchFamily="34" charset="0"/>
                          <a:cs typeface="Calibri" pitchFamily="34" charset="0"/>
                        </a:rPr>
                        <a:t>Analysis efficiency</a:t>
                      </a:r>
                      <a:endParaRPr kumimoji="1" lang="ja-JP" alt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Calibri" pitchFamily="34" charset="0"/>
                          <a:cs typeface="Calibri" pitchFamily="34" charset="0"/>
                        </a:rPr>
                        <a:t>1.2 </a:t>
                      </a:r>
                      <a:r>
                        <a:rPr kumimoji="1" lang="en-US" altLang="ja-JP" sz="2400" dirty="0" err="1" smtClean="0"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kumimoji="1" lang="en-US" altLang="ja-JP" sz="2400" dirty="0" smtClean="0">
                          <a:latin typeface="Calibri" pitchFamily="34" charset="0"/>
                          <a:cs typeface="Calibri" pitchFamily="34" charset="0"/>
                        </a:rPr>
                        <a:t>/c</a:t>
                      </a:r>
                    </a:p>
                    <a:p>
                      <a:pPr algn="ctr"/>
                      <a:r>
                        <a:rPr kumimoji="1" lang="en-US" altLang="ja-JP" sz="2400" dirty="0" smtClean="0">
                          <a:latin typeface="Calibri" pitchFamily="34" charset="0"/>
                          <a:cs typeface="Calibri" pitchFamily="34" charset="0"/>
                        </a:rPr>
                        <a:t>10M/spill</a:t>
                      </a:r>
                    </a:p>
                    <a:p>
                      <a:pPr algn="ctr"/>
                      <a:r>
                        <a:rPr kumimoji="1" lang="en-US" altLang="ja-JP" sz="2400" dirty="0" smtClean="0">
                          <a:latin typeface="Calibri" pitchFamily="34" charset="0"/>
                          <a:cs typeface="Calibri" pitchFamily="34" charset="0"/>
                        </a:rPr>
                        <a:t>3x10</a:t>
                      </a:r>
                      <a:r>
                        <a:rPr kumimoji="1" lang="en-US" altLang="ja-JP" sz="2400" baseline="30000" dirty="0" smtClean="0"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r>
                        <a:rPr kumimoji="1" lang="en-US" altLang="ja-JP" sz="2400" dirty="0" smtClean="0">
                          <a:latin typeface="Calibri" pitchFamily="34" charset="0"/>
                          <a:cs typeface="Calibri" pitchFamily="34" charset="0"/>
                        </a:rPr>
                        <a:t>pions</a:t>
                      </a:r>
                    </a:p>
                    <a:p>
                      <a:pPr algn="ctr"/>
                      <a:r>
                        <a:rPr kumimoji="1" lang="en-US" altLang="ja-JP" sz="2400" dirty="0" smtClean="0">
                          <a:latin typeface="Calibri" pitchFamily="34" charset="0"/>
                          <a:cs typeface="Calibri" pitchFamily="34" charset="0"/>
                        </a:rPr>
                        <a:t>3.5 g/cm</a:t>
                      </a:r>
                      <a:r>
                        <a:rPr kumimoji="1" lang="en-US" altLang="ja-JP" sz="2400" baseline="300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kumimoji="1" lang="en-US" altLang="ja-JP" sz="2400" dirty="0" smtClean="0">
                          <a:latin typeface="Calibri" pitchFamily="34" charset="0"/>
                          <a:cs typeface="Calibri" pitchFamily="34" charset="0"/>
                        </a:rPr>
                        <a:t>10 </a:t>
                      </a:r>
                      <a:r>
                        <a:rPr kumimoji="1" lang="en-US" altLang="ja-JP" sz="2400" dirty="0" err="1" smtClean="0">
                          <a:latin typeface="Calibri" pitchFamily="34" charset="0"/>
                          <a:cs typeface="Calibri" pitchFamily="34" charset="0"/>
                        </a:rPr>
                        <a:t>nb</a:t>
                      </a:r>
                      <a:r>
                        <a:rPr kumimoji="1" lang="en-US" altLang="ja-JP" sz="2400" dirty="0" smtClean="0"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kumimoji="1" lang="en-US" altLang="ja-JP" sz="2400" dirty="0" err="1" smtClean="0">
                          <a:latin typeface="Calibri" pitchFamily="34" charset="0"/>
                          <a:cs typeface="Calibri" pitchFamily="34" charset="0"/>
                        </a:rPr>
                        <a:t>sr</a:t>
                      </a:r>
                      <a:endParaRPr kumimoji="1" lang="en-US" altLang="ja-JP" sz="24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kumimoji="1" lang="en-US" altLang="ja-JP" sz="2400" dirty="0" smtClean="0"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  <a:r>
                        <a:rPr kumimoji="1" lang="en-US" altLang="ja-JP" sz="24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1" lang="en-US" altLang="ja-JP" sz="2400" baseline="0" dirty="0" err="1" smtClean="0">
                          <a:latin typeface="Calibri" pitchFamily="34" charset="0"/>
                          <a:cs typeface="Calibri" pitchFamily="34" charset="0"/>
                        </a:rPr>
                        <a:t>msr</a:t>
                      </a:r>
                      <a:endParaRPr kumimoji="1" lang="en-US" altLang="ja-JP" sz="2400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kumimoji="1" lang="en-US" altLang="ja-JP" sz="2400" baseline="0" dirty="0" smtClean="0"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  <a:p>
                      <a:pPr algn="ctr"/>
                      <a:r>
                        <a:rPr kumimoji="1" lang="en-US" altLang="ja-JP" sz="2400" baseline="0" dirty="0" smtClean="0"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  <a:endParaRPr kumimoji="1" lang="en-US" altLang="ja-JP" sz="24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71497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Calibri" pitchFamily="34" charset="0"/>
                          <a:cs typeface="Calibri" pitchFamily="34" charset="0"/>
                        </a:rPr>
                        <a:t>Estimated </a:t>
                      </a:r>
                      <a:r>
                        <a:rPr kumimoji="1" lang="en-US" altLang="ja-JP" sz="2400" baseline="30000" dirty="0" smtClean="0"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r>
                        <a:rPr kumimoji="1" lang="en-US" altLang="ja-JP" sz="2400" baseline="-25000" dirty="0" smtClean="0">
                          <a:latin typeface="Calibri" pitchFamily="34" charset="0"/>
                          <a:cs typeface="Calibri" pitchFamily="34" charset="0"/>
                        </a:rPr>
                        <a:t>Λ</a:t>
                      </a:r>
                      <a:r>
                        <a:rPr kumimoji="1" lang="en-US" altLang="ja-JP" sz="2400" dirty="0" smtClean="0">
                          <a:latin typeface="Calibri" pitchFamily="34" charset="0"/>
                          <a:cs typeface="Calibri" pitchFamily="34" charset="0"/>
                        </a:rPr>
                        <a:t>H yield in 3 weeks</a:t>
                      </a:r>
                      <a:endParaRPr kumimoji="1" lang="ja-JP" altLang="en-US" sz="2400" dirty="0">
                        <a:solidFill>
                          <a:schemeClr val="accent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Calibri" pitchFamily="34" charset="0"/>
                          <a:cs typeface="Calibri" pitchFamily="34" charset="0"/>
                        </a:rPr>
                        <a:t>265</a:t>
                      </a:r>
                      <a:endParaRPr kumimoji="1" lang="en-US" altLang="ja-JP" sz="2400" dirty="0" smtClean="0">
                        <a:solidFill>
                          <a:schemeClr val="accent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円/楕円 10"/>
          <p:cNvSpPr/>
          <p:nvPr/>
        </p:nvSpPr>
        <p:spPr bwMode="auto">
          <a:xfrm>
            <a:off x="6516216" y="2924944"/>
            <a:ext cx="1872208" cy="43204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4" name="円/楕円 13"/>
          <p:cNvSpPr/>
          <p:nvPr/>
        </p:nvSpPr>
        <p:spPr bwMode="auto">
          <a:xfrm>
            <a:off x="6660232" y="3645024"/>
            <a:ext cx="1656184" cy="43204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5" name="円/楕円 14"/>
          <p:cNvSpPr/>
          <p:nvPr/>
        </p:nvSpPr>
        <p:spPr bwMode="auto">
          <a:xfrm>
            <a:off x="6660232" y="5301208"/>
            <a:ext cx="1656184" cy="36004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x-none" altLang="ja-JP" smtClean="0"/>
              <a:t>2013/09/09</a:t>
            </a:r>
            <a:endParaRPr kumimoji="1" lang="ja-JP" altLang="en-US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EFB 22</a:t>
            </a:r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 bwMode="auto">
          <a:xfrm>
            <a:off x="6660232" y="2564904"/>
            <a:ext cx="1656184" cy="36004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2" name="円/楕円 11"/>
          <p:cNvSpPr/>
          <p:nvPr/>
        </p:nvSpPr>
        <p:spPr bwMode="auto">
          <a:xfrm>
            <a:off x="3059832" y="5301208"/>
            <a:ext cx="1656184" cy="43204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>
                <a:latin typeface="Calibri" pitchFamily="34" charset="0"/>
              </a:rPr>
              <a:t>Run conditions of E10</a:t>
            </a:r>
            <a:endParaRPr kumimoji="1" lang="ja-JP" altLang="en-US" b="1" dirty="0">
              <a:latin typeface="Calibri" pitchFamily="34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39552" y="1600200"/>
            <a:ext cx="8136904" cy="4565104"/>
          </a:xfrm>
        </p:spPr>
        <p:txBody>
          <a:bodyPr>
            <a:noAutofit/>
          </a:bodyPr>
          <a:lstStyle/>
          <a:p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Production run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-1.2GeV/c </a:t>
            </a:r>
            <a:r>
              <a:rPr lang="en-US" altLang="ja-JP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6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Li(π</a:t>
            </a:r>
            <a:r>
              <a:rPr lang="en-US" altLang="ja-JP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,K</a:t>
            </a:r>
            <a:r>
              <a:rPr lang="en-US" altLang="ja-JP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+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</a:t>
            </a:r>
            <a:r>
              <a:rPr lang="en-US" altLang="ja-JP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6</a:t>
            </a:r>
            <a:r>
              <a:rPr lang="en-US" altLang="ja-JP" sz="2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Λ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</a:t>
            </a:r>
            <a:r>
              <a:rPr lang="en-US" altLang="ja-JP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run     -11.5days(10,12Mpions/spill)</a:t>
            </a:r>
          </a:p>
          <a:p>
            <a:pPr lvl="2"/>
            <a:r>
              <a:rPr lang="en-US" altLang="ja-JP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Integrated  </a:t>
            </a:r>
            <a:r>
              <a:rPr lang="en-US" altLang="ja-JP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pion</a:t>
            </a:r>
            <a:r>
              <a:rPr lang="en-US" altLang="ja-JP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beam reached to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1.65x10</a:t>
            </a:r>
            <a:r>
              <a:rPr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12</a:t>
            </a:r>
            <a:r>
              <a:rPr lang="en-US" altLang="ja-JP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ja-JP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pions</a:t>
            </a:r>
            <a:endParaRPr lang="en-US" altLang="ja-JP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Calibration run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-1.37GeV/c 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</a:t>
            </a:r>
            <a:r>
              <a:rPr kumimoji="1"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(π</a:t>
            </a:r>
            <a:r>
              <a:rPr kumimoji="1" lang="en-US" altLang="ja-JP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</a:t>
            </a:r>
            <a:r>
              <a:rPr kumimoji="1"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,K</a:t>
            </a:r>
            <a:r>
              <a:rPr kumimoji="1" lang="en-US" altLang="ja-JP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+</a:t>
            </a:r>
            <a:r>
              <a:rPr kumimoji="1"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)Σ</a:t>
            </a:r>
            <a:r>
              <a:rPr kumimoji="1" lang="en-US" altLang="ja-JP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</a:t>
            </a:r>
            <a:r>
              <a:rPr kumimoji="1" lang="en-US" altLang="ja-JP" sz="2400" b="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kumimoji="1" lang="en-US" altLang="ja-JP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run        - 4hours(10Mpions/spill)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+1.37GeV/c 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p(</a:t>
            </a:r>
            <a:r>
              <a:rPr lang="en-US" altLang="ja-JP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π</a:t>
            </a:r>
            <a:r>
              <a:rPr lang="en-US" altLang="ja-JP" sz="2400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+</a:t>
            </a:r>
            <a:r>
              <a:rPr lang="en-US" altLang="ja-JP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,K</a:t>
            </a:r>
            <a:r>
              <a:rPr lang="en-US" altLang="ja-JP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+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)Σ</a:t>
            </a:r>
            <a:r>
              <a:rPr lang="en-US" altLang="ja-JP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+</a:t>
            </a:r>
            <a:r>
              <a:rPr lang="en-US" altLang="ja-JP" sz="2400" b="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ja-JP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run      - 1hour (3.5Mpions/spill)</a:t>
            </a:r>
          </a:p>
          <a:p>
            <a:pPr lvl="1">
              <a:buFont typeface="Wingdings" pitchFamily="2" charset="2"/>
              <a:buChar char="ü"/>
            </a:pPr>
            <a:r>
              <a:rPr kumimoji="1" lang="en-US" altLang="ja-JP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+1.2GeV/c </a:t>
            </a:r>
            <a:r>
              <a:rPr kumimoji="1" lang="en-US" altLang="ja-JP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12</a:t>
            </a:r>
            <a:r>
              <a:rPr kumimoji="1"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C(</a:t>
            </a:r>
            <a:r>
              <a:rPr lang="en-US" altLang="ja-JP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π</a:t>
            </a:r>
            <a:r>
              <a:rPr lang="en-US" altLang="ja-JP" sz="2400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+</a:t>
            </a:r>
            <a:r>
              <a:rPr lang="en-US" altLang="ja-JP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,K</a:t>
            </a:r>
            <a:r>
              <a:rPr lang="en-US" altLang="ja-JP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+</a:t>
            </a:r>
            <a:r>
              <a:rPr kumimoji="1"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</a:t>
            </a:r>
            <a:r>
              <a:rPr kumimoji="1" lang="en-US" altLang="ja-JP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12</a:t>
            </a:r>
            <a:r>
              <a:rPr kumimoji="1" lang="en-US" altLang="ja-JP" sz="2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Λ</a:t>
            </a:r>
            <a:r>
              <a:rPr kumimoji="1"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</a:t>
            </a:r>
            <a:r>
              <a:rPr lang="ja-JP" alt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ja-JP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run  - 1day   (3.5Mpions/spill)</a:t>
            </a:r>
            <a:endParaRPr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Beam through run</a:t>
            </a:r>
            <a:endParaRPr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altLang="ja-JP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+1.2,+1.0,+0.9,+0.8GeV/c (w/ and w/o target)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x-none" altLang="ja-JP" smtClean="0"/>
              <a:t>2013/09/09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041E-0B60-444D-AA5B-DC4E51254B90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EFB 22</a:t>
            </a:r>
            <a:endParaRPr kumimoji="1" lang="ja-JP" alt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632032"/>
              </p:ext>
            </p:extLst>
          </p:nvPr>
        </p:nvGraphicFramePr>
        <p:xfrm>
          <a:off x="539553" y="1340768"/>
          <a:ext cx="8064896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1928561"/>
                <a:gridCol w="2279210"/>
                <a:gridCol w="1840901"/>
              </a:tblGrid>
              <a:tr h="6755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reaction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Momentum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Intensity</a:t>
                      </a:r>
                    </a:p>
                    <a:p>
                      <a:pPr algn="ctr"/>
                      <a:r>
                        <a:rPr kumimoji="1" lang="en-US" altLang="ja-JP" sz="2000" dirty="0" smtClean="0"/>
                        <a:t>(</a:t>
                      </a:r>
                      <a:r>
                        <a:rPr kumimoji="1" lang="en-US" altLang="ja-JP" sz="2000" dirty="0" err="1" smtClean="0"/>
                        <a:t>pions</a:t>
                      </a:r>
                      <a:r>
                        <a:rPr kumimoji="1" lang="en-US" altLang="ja-JP" sz="2000" dirty="0" smtClean="0"/>
                        <a:t>/spill)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time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381816">
                <a:tc gridSpan="4">
                  <a:txBody>
                    <a:bodyPr/>
                    <a:lstStyle/>
                    <a:p>
                      <a:pPr algn="l"/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Production Run  </a:t>
                      </a:r>
                      <a:r>
                        <a:rPr kumimoji="1" lang="en-US" altLang="ja-JP" sz="2000" b="1" dirty="0" smtClean="0"/>
                        <a:t>-&gt; Total number</a:t>
                      </a:r>
                      <a:r>
                        <a:rPr kumimoji="1" lang="en-US" altLang="ja-JP" sz="2000" b="1" baseline="0" dirty="0" smtClean="0"/>
                        <a:t> of </a:t>
                      </a:r>
                      <a:r>
                        <a:rPr kumimoji="1" lang="en-US" altLang="ja-JP" sz="2000" b="1" dirty="0" err="1" smtClean="0"/>
                        <a:t>pions</a:t>
                      </a:r>
                      <a:r>
                        <a:rPr kumimoji="1" lang="en-US" altLang="ja-JP" sz="2000" b="1" dirty="0" smtClean="0"/>
                        <a:t>  :   </a:t>
                      </a:r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1.65x10</a:t>
                      </a:r>
                      <a:r>
                        <a:rPr kumimoji="1" lang="en-US" altLang="ja-JP" sz="2000" b="1" baseline="30000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kumimoji="1" lang="ja-JP" altLang="en-US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</a:tr>
              <a:tr h="38181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aseline="30000" dirty="0" smtClean="0"/>
                        <a:t>6</a:t>
                      </a:r>
                      <a:r>
                        <a:rPr kumimoji="1" lang="en-US" altLang="ja-JP" sz="2000" dirty="0" smtClean="0"/>
                        <a:t>Li(π</a:t>
                      </a:r>
                      <a:r>
                        <a:rPr kumimoji="1" lang="en-US" altLang="ja-JP" sz="2000" baseline="30000" dirty="0" smtClean="0"/>
                        <a:t>-</a:t>
                      </a:r>
                      <a:r>
                        <a:rPr kumimoji="1" lang="en-US" altLang="ja-JP" sz="2000" dirty="0" smtClean="0"/>
                        <a:t>,K</a:t>
                      </a:r>
                      <a:r>
                        <a:rPr kumimoji="1" lang="en-US" altLang="ja-JP" sz="2000" baseline="30000" dirty="0" smtClean="0"/>
                        <a:t>+</a:t>
                      </a:r>
                      <a:r>
                        <a:rPr kumimoji="1" lang="en-US" altLang="ja-JP" sz="2000" dirty="0" smtClean="0"/>
                        <a:t>)</a:t>
                      </a:r>
                      <a:r>
                        <a:rPr kumimoji="1" lang="en-US" altLang="ja-JP" sz="2000" baseline="30000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r>
                        <a:rPr kumimoji="1" lang="en-US" altLang="ja-JP" sz="2000" baseline="-25000" dirty="0" smtClean="0">
                          <a:solidFill>
                            <a:srgbClr val="0000FF"/>
                          </a:solidFill>
                        </a:rPr>
                        <a:t>Λ</a:t>
                      </a:r>
                      <a:r>
                        <a:rPr kumimoji="1" lang="en-US" altLang="ja-JP" sz="2000" dirty="0" smtClean="0">
                          <a:solidFill>
                            <a:srgbClr val="0000FF"/>
                          </a:solidFill>
                        </a:rPr>
                        <a:t>H</a:t>
                      </a:r>
                      <a:endParaRPr kumimoji="1" lang="ja-JP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1.2GeV/c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1.0-1.2x10</a:t>
                      </a:r>
                      <a:r>
                        <a:rPr kumimoji="1" lang="en-US" altLang="ja-JP" sz="2000" baseline="30000" dirty="0" smtClean="0">
                          <a:solidFill>
                            <a:srgbClr val="FF0000"/>
                          </a:solidFill>
                        </a:rPr>
                        <a:t>7 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11.5days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69225">
                <a:tc gridSpan="4">
                  <a:txBody>
                    <a:bodyPr/>
                    <a:lstStyle/>
                    <a:p>
                      <a:pPr algn="l"/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Calibration Run </a:t>
                      </a:r>
                      <a:r>
                        <a:rPr kumimoji="1" lang="en-US" altLang="ja-JP" sz="2000" b="0" dirty="0" smtClean="0"/>
                        <a:t>–</a:t>
                      </a:r>
                      <a:r>
                        <a:rPr kumimoji="1" lang="en-US" altLang="ja-JP" sz="2000" b="1" dirty="0" smtClean="0"/>
                        <a:t> </a:t>
                      </a:r>
                      <a:r>
                        <a:rPr kumimoji="1" lang="en-US" altLang="ja-JP" sz="2000" b="0" dirty="0" smtClean="0"/>
                        <a:t>To</a:t>
                      </a:r>
                      <a:r>
                        <a:rPr kumimoji="1" lang="en-US" altLang="ja-JP" sz="2000" b="0" baseline="0" dirty="0" smtClean="0"/>
                        <a:t> confirm the performance of SKS system,         </a:t>
                      </a:r>
                    </a:p>
                    <a:p>
                      <a:pPr algn="l"/>
                      <a:r>
                        <a:rPr kumimoji="1" lang="en-US" altLang="ja-JP" sz="2000" b="0" baseline="0" dirty="0" smtClean="0"/>
                        <a:t>                                and to calibrate the absolute missing mass value</a:t>
                      </a:r>
                    </a:p>
                    <a:p>
                      <a:pPr algn="l"/>
                      <a:r>
                        <a:rPr kumimoji="1" lang="en-US" altLang="ja-JP" sz="2000" b="0" baseline="0" dirty="0" smtClean="0"/>
                        <a:t>                                  with two magnet polarity settings</a:t>
                      </a:r>
                      <a:endParaRPr kumimoji="1" lang="ja-JP" altLang="en-US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</a:tr>
              <a:tr h="38181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p(π</a:t>
                      </a:r>
                      <a:r>
                        <a:rPr kumimoji="1" lang="en-US" altLang="ja-JP" sz="2000" baseline="30000" dirty="0" smtClean="0"/>
                        <a:t>-</a:t>
                      </a:r>
                      <a:r>
                        <a:rPr kumimoji="1" lang="en-US" altLang="ja-JP" sz="2000" dirty="0" smtClean="0"/>
                        <a:t>,K</a:t>
                      </a:r>
                      <a:r>
                        <a:rPr kumimoji="1" lang="en-US" altLang="ja-JP" sz="2000" baseline="30000" dirty="0" smtClean="0"/>
                        <a:t>+</a:t>
                      </a:r>
                      <a:r>
                        <a:rPr kumimoji="1" lang="en-US" altLang="ja-JP" sz="2000" dirty="0" smtClean="0"/>
                        <a:t>)</a:t>
                      </a:r>
                      <a:r>
                        <a:rPr kumimoji="1" lang="en-US" altLang="ja-JP" sz="2000" dirty="0" smtClean="0">
                          <a:solidFill>
                            <a:srgbClr val="0000FF"/>
                          </a:solidFill>
                        </a:rPr>
                        <a:t>Σ</a:t>
                      </a:r>
                      <a:r>
                        <a:rPr kumimoji="1" lang="en-US" altLang="ja-JP" sz="2000" baseline="30000" dirty="0" smtClean="0">
                          <a:solidFill>
                            <a:srgbClr val="0000FF"/>
                          </a:solidFill>
                        </a:rPr>
                        <a:t>-</a:t>
                      </a:r>
                      <a:endParaRPr kumimoji="1" lang="ja-JP" altLang="en-US" sz="2000" baseline="30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-1.37GeV/c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1.0x10</a:t>
                      </a:r>
                      <a:r>
                        <a:rPr kumimoji="1" lang="en-US" altLang="ja-JP" sz="2000" baseline="30000" dirty="0" smtClean="0"/>
                        <a:t>7</a:t>
                      </a:r>
                      <a:endParaRPr kumimoji="1" lang="ja-JP" alt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4hours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38181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p(</a:t>
                      </a:r>
                      <a:r>
                        <a:rPr kumimoji="1" lang="en-US" altLang="ja-JP" sz="2000" dirty="0" err="1" smtClean="0"/>
                        <a:t>π</a:t>
                      </a:r>
                      <a:r>
                        <a:rPr kumimoji="1" lang="en-US" altLang="ja-JP" sz="2000" baseline="30000" dirty="0" err="1" smtClean="0"/>
                        <a:t>+</a:t>
                      </a:r>
                      <a:r>
                        <a:rPr kumimoji="1" lang="en-US" altLang="ja-JP" sz="2000" dirty="0" err="1" smtClean="0"/>
                        <a:t>,K</a:t>
                      </a:r>
                      <a:r>
                        <a:rPr kumimoji="1" lang="en-US" altLang="ja-JP" sz="2000" baseline="30000" dirty="0" smtClean="0"/>
                        <a:t>+</a:t>
                      </a:r>
                      <a:r>
                        <a:rPr kumimoji="1" lang="en-US" altLang="ja-JP" sz="2000" dirty="0" smtClean="0"/>
                        <a:t>)</a:t>
                      </a:r>
                      <a:r>
                        <a:rPr kumimoji="1" lang="en-US" altLang="ja-JP" sz="2000" dirty="0" smtClean="0">
                          <a:solidFill>
                            <a:srgbClr val="0000FF"/>
                          </a:solidFill>
                        </a:rPr>
                        <a:t>Σ</a:t>
                      </a:r>
                      <a:r>
                        <a:rPr kumimoji="1" lang="en-US" altLang="ja-JP" sz="2000" baseline="30000" dirty="0" smtClean="0">
                          <a:solidFill>
                            <a:srgbClr val="0000FF"/>
                          </a:solidFill>
                        </a:rPr>
                        <a:t>+</a:t>
                      </a:r>
                      <a:endParaRPr kumimoji="1" lang="ja-JP" altLang="en-US" sz="2000" baseline="30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+1.37GeV/c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3.5x10</a:t>
                      </a:r>
                      <a:r>
                        <a:rPr kumimoji="1" lang="en-US" altLang="ja-JP" sz="2000" baseline="30000" dirty="0" smtClean="0"/>
                        <a:t>6</a:t>
                      </a:r>
                      <a:endParaRPr kumimoji="1" lang="ja-JP" alt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1hours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38181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aseline="30000" dirty="0" smtClean="0"/>
                        <a:t>12</a:t>
                      </a:r>
                      <a:r>
                        <a:rPr kumimoji="1" lang="en-US" altLang="ja-JP" sz="2000" dirty="0" smtClean="0"/>
                        <a:t>C(</a:t>
                      </a:r>
                      <a:r>
                        <a:rPr kumimoji="1" lang="en-US" altLang="ja-JP" sz="2000" dirty="0" err="1" smtClean="0"/>
                        <a:t>π</a:t>
                      </a:r>
                      <a:r>
                        <a:rPr kumimoji="1" lang="en-US" altLang="ja-JP" sz="2000" baseline="30000" dirty="0" err="1" smtClean="0"/>
                        <a:t>+</a:t>
                      </a:r>
                      <a:r>
                        <a:rPr kumimoji="1" lang="en-US" altLang="ja-JP" sz="2000" dirty="0" err="1" smtClean="0"/>
                        <a:t>,K</a:t>
                      </a:r>
                      <a:r>
                        <a:rPr kumimoji="1" lang="en-US" altLang="ja-JP" sz="2000" baseline="30000" dirty="0" smtClean="0"/>
                        <a:t>+</a:t>
                      </a:r>
                      <a:r>
                        <a:rPr kumimoji="1" lang="en-US" altLang="ja-JP" sz="2000" dirty="0" smtClean="0"/>
                        <a:t>)</a:t>
                      </a:r>
                      <a:r>
                        <a:rPr kumimoji="1" lang="en-US" altLang="ja-JP" sz="2000" baseline="30000" dirty="0" smtClean="0">
                          <a:solidFill>
                            <a:srgbClr val="0000FF"/>
                          </a:solidFill>
                        </a:rPr>
                        <a:t>12</a:t>
                      </a:r>
                      <a:r>
                        <a:rPr kumimoji="1" lang="en-US" altLang="ja-JP" sz="2000" baseline="-25000" dirty="0" smtClean="0">
                          <a:solidFill>
                            <a:srgbClr val="0000FF"/>
                          </a:solidFill>
                        </a:rPr>
                        <a:t>Λ</a:t>
                      </a:r>
                      <a:r>
                        <a:rPr kumimoji="1" lang="en-US" altLang="ja-JP" sz="2000" dirty="0" smtClean="0">
                          <a:solidFill>
                            <a:srgbClr val="0000FF"/>
                          </a:solidFill>
                        </a:rPr>
                        <a:t>C</a:t>
                      </a:r>
                      <a:endParaRPr kumimoji="1" lang="ja-JP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+1.2GeV/c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3.5x10</a:t>
                      </a:r>
                      <a:r>
                        <a:rPr kumimoji="1" lang="en-US" altLang="ja-JP" sz="2000" baseline="30000" dirty="0" smtClean="0"/>
                        <a:t>6</a:t>
                      </a:r>
                      <a:endParaRPr kumimoji="1" lang="ja-JP" alt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1day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675520">
                <a:tc gridSpan="4">
                  <a:txBody>
                    <a:bodyPr/>
                    <a:lstStyle/>
                    <a:p>
                      <a:pPr algn="l"/>
                      <a:r>
                        <a:rPr kumimoji="1" lang="en-US" altLang="ja-JP" sz="2000" b="1" dirty="0" smtClean="0"/>
                        <a:t>Beam Through Run </a:t>
                      </a:r>
                      <a:r>
                        <a:rPr kumimoji="1" lang="en-US" altLang="ja-JP" sz="2000" b="0" dirty="0" smtClean="0"/>
                        <a:t>– To</a:t>
                      </a:r>
                      <a:r>
                        <a:rPr kumimoji="1" lang="en-US" altLang="ja-JP" sz="2000" b="0" baseline="0" dirty="0" smtClean="0"/>
                        <a:t> measure the energy loss in the target and to see</a:t>
                      </a:r>
                    </a:p>
                    <a:p>
                      <a:pPr algn="l"/>
                      <a:r>
                        <a:rPr kumimoji="1" lang="en-US" altLang="ja-JP" sz="2000" b="0" baseline="0" dirty="0" smtClean="0"/>
                        <a:t>                                      the consistency between beam line magnet and SKS</a:t>
                      </a:r>
                      <a:endParaRPr kumimoji="1" lang="ja-JP" altLang="en-US" sz="20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</a:tr>
              <a:tr h="675520"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+1.2,+1.0,+0.9,</a:t>
                      </a:r>
                    </a:p>
                    <a:p>
                      <a:pPr algn="ctr"/>
                      <a:r>
                        <a:rPr kumimoji="1" lang="en-US" altLang="ja-JP" sz="2000" dirty="0" smtClean="0"/>
                        <a:t>+0.8GeV/c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2hour</a:t>
                      </a:r>
                      <a:endParaRPr kumimoji="1" lang="ja-JP" alt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コンテンツ プレースホルダ 24" descr="MassSquare_Officia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4608512" cy="3125312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>
                <a:latin typeface="Calibri" pitchFamily="34" charset="0"/>
              </a:rPr>
              <a:t>Particle ID </a:t>
            </a:r>
            <a:endParaRPr kumimoji="1" lang="ja-JP" altLang="en-US" sz="4000" b="1" dirty="0">
              <a:latin typeface="Calibri" pitchFamily="34" charset="0"/>
            </a:endParaRPr>
          </a:p>
        </p:txBody>
      </p:sp>
      <p:sp>
        <p:nvSpPr>
          <p:cNvPr id="20" name="日付プレースホルダ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x-none" altLang="ja-JP" smtClean="0"/>
              <a:t>2013/09/09</a:t>
            </a:r>
            <a:endParaRPr kumimoji="1" lang="ja-JP" altLang="en-US"/>
          </a:p>
        </p:txBody>
      </p:sp>
      <p:sp>
        <p:nvSpPr>
          <p:cNvPr id="21" name="スライド番号プレースホル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041E-0B60-444D-AA5B-DC4E51254B90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23" name="フッター プレースホルダ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EFB 22</a:t>
            </a:r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185064" y="3399383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</a:rPr>
              <a:t>π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763688" y="3399383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</a:rPr>
              <a:t>K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359732" y="3399383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P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195736" y="4211796"/>
            <a:ext cx="1377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Mass Square</a:t>
            </a:r>
            <a:endParaRPr kumimoji="1" lang="ja-JP" altLang="en-US" dirty="0"/>
          </a:p>
        </p:txBody>
      </p:sp>
      <p:cxnSp>
        <p:nvCxnSpPr>
          <p:cNvPr id="34" name="直線コネクタ 33"/>
          <p:cNvCxnSpPr/>
          <p:nvPr/>
        </p:nvCxnSpPr>
        <p:spPr>
          <a:xfrm>
            <a:off x="1835696" y="1916832"/>
            <a:ext cx="0" cy="208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2123728" y="1916832"/>
            <a:ext cx="0" cy="208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>
            <a:off x="1763688" y="2132856"/>
            <a:ext cx="432048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1475656" y="1556792"/>
            <a:ext cx="103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accepted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716016" y="1675834"/>
            <a:ext cx="414780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kumimoji="1" lang="en-US" altLang="ja-JP" sz="2400" b="1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kumimoji="1" lang="en-US" altLang="ja-JP" sz="2400" b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kumimoji="1" lang="en-US" altLang="ja-JP" sz="2400" b="1" dirty="0" err="1" smtClean="0">
                <a:solidFill>
                  <a:schemeClr val="bg1">
                    <a:lumMod val="50000"/>
                  </a:schemeClr>
                </a:solidFill>
              </a:rPr>
              <a:t>t,p,L</a:t>
            </a:r>
            <a:r>
              <a:rPr kumimoji="1" lang="en-US" altLang="ja-JP" sz="2400" b="1" dirty="0" smtClean="0">
                <a:solidFill>
                  <a:schemeClr val="bg1">
                    <a:lumMod val="50000"/>
                  </a:schemeClr>
                </a:solidFill>
              </a:rPr>
              <a:t>)=p</a:t>
            </a:r>
            <a:r>
              <a:rPr kumimoji="1" lang="en-US" altLang="ja-JP" sz="2400" b="1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kumimoji="1" lang="en-US" altLang="ja-JP" sz="2400" b="1" dirty="0" smtClean="0">
                <a:solidFill>
                  <a:schemeClr val="bg1">
                    <a:lumMod val="50000"/>
                  </a:schemeClr>
                </a:solidFill>
              </a:rPr>
              <a:t>(1-β</a:t>
            </a:r>
            <a:r>
              <a:rPr kumimoji="1" lang="en-US" altLang="ja-JP" sz="2400" b="1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kumimoji="1" lang="en-US" altLang="ja-JP" sz="2400" b="1" dirty="0" smtClean="0">
                <a:solidFill>
                  <a:schemeClr val="bg1">
                    <a:lumMod val="50000"/>
                  </a:schemeClr>
                </a:solidFill>
              </a:rPr>
              <a:t>)/β</a:t>
            </a:r>
            <a:r>
              <a:rPr kumimoji="1" lang="en-US" altLang="ja-JP" sz="2400" b="1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  <a:p>
            <a:r>
              <a:rPr lang="en-US" altLang="ja-JP" sz="2400" b="1" baseline="30000" dirty="0" smtClean="0">
                <a:solidFill>
                  <a:schemeClr val="bg1">
                    <a:lumMod val="50000"/>
                  </a:schemeClr>
                </a:solidFill>
              </a:rPr>
              <a:t>                         </a:t>
            </a:r>
            <a:r>
              <a:rPr kumimoji="1" lang="en-US" altLang="ja-JP" sz="2400" b="1" dirty="0" smtClean="0">
                <a:solidFill>
                  <a:schemeClr val="bg1">
                    <a:lumMod val="50000"/>
                  </a:schemeClr>
                </a:solidFill>
              </a:rPr>
              <a:t>=</a:t>
            </a:r>
            <a:r>
              <a:rPr lang="en-US" altLang="ja-JP" sz="2400" b="1" dirty="0" smtClean="0">
                <a:solidFill>
                  <a:schemeClr val="bg1">
                    <a:lumMod val="50000"/>
                  </a:schemeClr>
                </a:solidFill>
              </a:rPr>
              <a:t> p</a:t>
            </a:r>
            <a:r>
              <a:rPr lang="en-US" altLang="ja-JP" sz="2400" b="1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altLang="ja-JP" sz="2400" b="1" dirty="0" smtClean="0">
                <a:solidFill>
                  <a:schemeClr val="bg1">
                    <a:lumMod val="50000"/>
                  </a:schemeClr>
                </a:solidFill>
              </a:rPr>
              <a:t>(c</a:t>
            </a:r>
            <a:r>
              <a:rPr lang="en-US" altLang="ja-JP" sz="2400" b="1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altLang="ja-JP" sz="2400" b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altLang="ja-JP" sz="2400" b="1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altLang="ja-JP" sz="2400" b="1" dirty="0" smtClean="0">
                <a:solidFill>
                  <a:schemeClr val="bg1">
                    <a:lumMod val="50000"/>
                  </a:schemeClr>
                </a:solidFill>
              </a:rPr>
              <a:t>/L</a:t>
            </a:r>
            <a:r>
              <a:rPr lang="en-US" altLang="ja-JP" sz="2400" b="1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altLang="ja-JP" sz="2400" b="1" dirty="0" smtClean="0">
                <a:solidFill>
                  <a:schemeClr val="bg1">
                    <a:lumMod val="50000"/>
                  </a:schemeClr>
                </a:solidFill>
              </a:rPr>
              <a:t>-1)</a:t>
            </a:r>
          </a:p>
          <a:p>
            <a:endParaRPr lang="en-US" altLang="ja-JP" sz="2400" b="1" baseline="30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ja-JP" sz="2400" b="1" dirty="0" smtClean="0">
                <a:solidFill>
                  <a:schemeClr val="bg1">
                    <a:lumMod val="50000"/>
                  </a:schemeClr>
                </a:solidFill>
              </a:rPr>
              <a:t>t: flight time vertex to TOF</a:t>
            </a:r>
          </a:p>
          <a:p>
            <a:r>
              <a:rPr lang="en-US" altLang="ja-JP" sz="2400" b="1" dirty="0" smtClean="0">
                <a:solidFill>
                  <a:schemeClr val="bg1">
                    <a:lumMod val="50000"/>
                  </a:schemeClr>
                </a:solidFill>
              </a:rPr>
              <a:t>p:scatterd particle momentum </a:t>
            </a:r>
          </a:p>
          <a:p>
            <a:r>
              <a:rPr lang="en-US" altLang="ja-JP" sz="2400" b="1" dirty="0" smtClean="0">
                <a:solidFill>
                  <a:schemeClr val="bg1">
                    <a:lumMod val="50000"/>
                  </a:schemeClr>
                </a:solidFill>
              </a:rPr>
              <a:t>L: flight path vertex to TOF 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827584" y="4725144"/>
            <a:ext cx="74269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sz="2400" b="1" dirty="0" smtClean="0">
                <a:solidFill>
                  <a:schemeClr val="bg1">
                    <a:lumMod val="50000"/>
                  </a:schemeClr>
                </a:solidFill>
              </a:rPr>
              <a:t>Mass square is calculated by time, momentum and path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sz="2400" b="1" dirty="0" smtClean="0"/>
              <a:t>Selected </a:t>
            </a:r>
            <a:r>
              <a:rPr lang="en-US" altLang="ja-JP" sz="2400" b="1" dirty="0" err="1" smtClean="0"/>
              <a:t>Kaon</a:t>
            </a:r>
            <a:r>
              <a:rPr lang="en-US" altLang="ja-JP" sz="2400" b="1" dirty="0" smtClean="0"/>
              <a:t> Mass [0.2&lt;m</a:t>
            </a:r>
            <a:r>
              <a:rPr lang="en-US" altLang="ja-JP" sz="2400" b="1" baseline="30000" dirty="0" smtClean="0"/>
              <a:t>2</a:t>
            </a:r>
            <a:r>
              <a:rPr lang="en-US" altLang="ja-JP" sz="2400" b="1" dirty="0" smtClean="0"/>
              <a:t>&lt;0.3]</a:t>
            </a:r>
            <a:endParaRPr kumimoji="1" lang="ja-JP" altLang="en-US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12C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9" y="3573016"/>
            <a:ext cx="4190001" cy="2841495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>
                <a:latin typeface="Calibri" pitchFamily="34" charset="0"/>
              </a:rPr>
              <a:t>Calibration Runs</a:t>
            </a:r>
            <a:endParaRPr kumimoji="1" lang="ja-JP" altLang="en-US" b="1" dirty="0">
              <a:latin typeface="Calibri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1700808"/>
            <a:ext cx="414985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Results of analysis</a:t>
            </a:r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+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1.20GeV/c </a:t>
            </a:r>
            <a:r>
              <a:rPr lang="en-US" altLang="ja-JP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12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C(</a:t>
            </a:r>
            <a:r>
              <a:rPr lang="en-US" altLang="ja-JP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π</a:t>
            </a:r>
            <a:r>
              <a:rPr lang="en-US" altLang="ja-JP" sz="2400" b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+</a:t>
            </a:r>
            <a:r>
              <a:rPr lang="en-US" altLang="ja-JP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,K</a:t>
            </a:r>
            <a:r>
              <a:rPr lang="en-US" altLang="ja-JP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+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</a:t>
            </a:r>
            <a:r>
              <a:rPr lang="en-US" altLang="ja-JP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12</a:t>
            </a:r>
            <a:r>
              <a:rPr lang="en-US" altLang="ja-JP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Λ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</a:t>
            </a: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endParaRPr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kumimoji="1"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- 1.37GeV/c   </a:t>
            </a:r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p(π</a:t>
            </a:r>
            <a:r>
              <a:rPr kumimoji="1" lang="en-US" altLang="ja-JP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</a:t>
            </a:r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,K</a:t>
            </a:r>
            <a:r>
              <a:rPr kumimoji="1" lang="en-US" altLang="ja-JP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+</a:t>
            </a:r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)Σ</a:t>
            </a:r>
            <a:r>
              <a:rPr kumimoji="1" lang="en-US" altLang="ja-JP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</a:t>
            </a:r>
            <a:r>
              <a:rPr kumimoji="1" lang="en-US" altLang="ja-JP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endParaRPr kumimoji="1" lang="en-US" altLang="ja-JP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+1.37GeV/c   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p(</a:t>
            </a:r>
            <a:r>
              <a:rPr lang="en-US" altLang="ja-JP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π</a:t>
            </a:r>
            <a:r>
              <a:rPr lang="en-US" altLang="ja-JP" sz="2400" b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+</a:t>
            </a:r>
            <a:r>
              <a:rPr lang="en-US" altLang="ja-JP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,K</a:t>
            </a:r>
            <a:r>
              <a:rPr lang="en-US" altLang="ja-JP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+</a:t>
            </a: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Σ</a:t>
            </a:r>
            <a:r>
              <a:rPr lang="en-US" altLang="ja-JP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+</a:t>
            </a:r>
            <a:endParaRPr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20103130">
            <a:off x="1549690" y="4994089"/>
            <a:ext cx="1803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Preliminary</a:t>
            </a:r>
            <a:endParaRPr kumimoji="1" lang="ja-JP" altLang="en-US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3568" y="4509120"/>
            <a:ext cx="837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err="1" smtClean="0">
                <a:solidFill>
                  <a:srgbClr val="FF0000"/>
                </a:solidFill>
                <a:latin typeface="Calibri" pitchFamily="34" charset="0"/>
              </a:rPr>
              <a:t>g.s</a:t>
            </a:r>
            <a:r>
              <a:rPr kumimoji="1" lang="en-US" altLang="ja-JP" b="1" dirty="0" smtClean="0">
                <a:solidFill>
                  <a:srgbClr val="FF0000"/>
                </a:solidFill>
                <a:latin typeface="Calibri" pitchFamily="34" charset="0"/>
              </a:rPr>
              <a:t>.(</a:t>
            </a:r>
            <a:r>
              <a:rPr kumimoji="1" lang="en-US" altLang="ja-JP" b="1" dirty="0" err="1" smtClean="0">
                <a:solidFill>
                  <a:srgbClr val="FF0000"/>
                </a:solidFill>
                <a:latin typeface="Calibri" pitchFamily="34" charset="0"/>
              </a:rPr>
              <a:t>s</a:t>
            </a:r>
            <a:r>
              <a:rPr kumimoji="1" lang="en-US" altLang="ja-JP" b="1" baseline="-25000" dirty="0" err="1" smtClean="0">
                <a:solidFill>
                  <a:srgbClr val="FF0000"/>
                </a:solidFill>
                <a:latin typeface="Calibri" pitchFamily="34" charset="0"/>
              </a:rPr>
              <a:t>Λ</a:t>
            </a:r>
            <a:r>
              <a:rPr kumimoji="1" lang="en-US" altLang="ja-JP" b="1" dirty="0" smtClean="0">
                <a:solidFill>
                  <a:srgbClr val="FF0000"/>
                </a:solidFill>
                <a:latin typeface="Calibri" pitchFamily="34" charset="0"/>
              </a:rPr>
              <a:t>)</a:t>
            </a:r>
            <a:endParaRPr kumimoji="1" lang="ja-JP" alt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24886" y="40050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80874" y="3563724"/>
            <a:ext cx="158687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baseline="30000" dirty="0" smtClean="0">
                <a:solidFill>
                  <a:srgbClr val="0000FF"/>
                </a:solidFill>
                <a:latin typeface="Times" pitchFamily="18" charset="0"/>
              </a:rPr>
              <a:t>12</a:t>
            </a:r>
            <a:r>
              <a:rPr lang="en-US" altLang="ja-JP" dirty="0" smtClean="0">
                <a:solidFill>
                  <a:srgbClr val="0000FF"/>
                </a:solidFill>
                <a:latin typeface="Times" pitchFamily="18" charset="0"/>
              </a:rPr>
              <a:t>C</a:t>
            </a:r>
            <a:r>
              <a:rPr kumimoji="1" lang="en-US" altLang="ja-JP" dirty="0" smtClean="0">
                <a:solidFill>
                  <a:srgbClr val="0000FF"/>
                </a:solidFill>
                <a:latin typeface="Times" pitchFamily="18" charset="0"/>
              </a:rPr>
              <a:t>(</a:t>
            </a:r>
            <a:r>
              <a:rPr kumimoji="1" lang="en-US" altLang="ja-JP" dirty="0" err="1" smtClean="0">
                <a:solidFill>
                  <a:srgbClr val="0000FF"/>
                </a:solidFill>
                <a:latin typeface="Times" pitchFamily="18" charset="0"/>
              </a:rPr>
              <a:t>π</a:t>
            </a:r>
            <a:r>
              <a:rPr lang="en-US" altLang="ja-JP" baseline="30000" dirty="0" err="1" smtClean="0">
                <a:solidFill>
                  <a:srgbClr val="0000FF"/>
                </a:solidFill>
                <a:latin typeface="Times" pitchFamily="18" charset="0"/>
              </a:rPr>
              <a:t>+</a:t>
            </a:r>
            <a:r>
              <a:rPr kumimoji="1" lang="en-US" altLang="ja-JP" dirty="0" err="1" smtClean="0">
                <a:solidFill>
                  <a:srgbClr val="0000FF"/>
                </a:solidFill>
                <a:latin typeface="Times" pitchFamily="18" charset="0"/>
              </a:rPr>
              <a:t>,K</a:t>
            </a:r>
            <a:r>
              <a:rPr kumimoji="1" lang="en-US" altLang="ja-JP" baseline="30000" dirty="0" smtClean="0">
                <a:solidFill>
                  <a:srgbClr val="0000FF"/>
                </a:solidFill>
                <a:latin typeface="Times" pitchFamily="18" charset="0"/>
              </a:rPr>
              <a:t>+</a:t>
            </a:r>
            <a:r>
              <a:rPr kumimoji="1" lang="en-US" altLang="ja-JP" dirty="0" smtClean="0">
                <a:solidFill>
                  <a:srgbClr val="0000FF"/>
                </a:solidFill>
                <a:latin typeface="Times" pitchFamily="18" charset="0"/>
              </a:rPr>
              <a:t>)</a:t>
            </a:r>
            <a:r>
              <a:rPr kumimoji="1" lang="en-US" altLang="ja-JP" baseline="30000" dirty="0" smtClean="0">
                <a:solidFill>
                  <a:srgbClr val="0000FF"/>
                </a:solidFill>
                <a:latin typeface="Times" pitchFamily="18" charset="0"/>
              </a:rPr>
              <a:t>12</a:t>
            </a:r>
            <a:r>
              <a:rPr lang="en-US" altLang="ja-JP" baseline="-25000" dirty="0" smtClean="0">
                <a:solidFill>
                  <a:srgbClr val="0000FF"/>
                </a:solidFill>
                <a:latin typeface="Times" pitchFamily="18" charset="0"/>
              </a:rPr>
              <a:t>Λ</a:t>
            </a:r>
            <a:r>
              <a:rPr kumimoji="1" lang="en-US" altLang="ja-JP" dirty="0" smtClean="0">
                <a:solidFill>
                  <a:srgbClr val="0000FF"/>
                </a:solidFill>
                <a:latin typeface="Times" pitchFamily="18" charset="0"/>
              </a:rPr>
              <a:t>C</a:t>
            </a:r>
            <a:endParaRPr kumimoji="1" lang="ja-JP" altLang="en-US" baseline="-25000" dirty="0">
              <a:solidFill>
                <a:srgbClr val="0000FF"/>
              </a:solidFill>
              <a:latin typeface="Times" pitchFamily="18" charset="0"/>
            </a:endParaRPr>
          </a:p>
        </p:txBody>
      </p:sp>
      <p:cxnSp>
        <p:nvCxnSpPr>
          <p:cNvPr id="14" name="直線矢印コネクタ 13"/>
          <p:cNvCxnSpPr>
            <a:stCxn id="10" idx="2"/>
          </p:cNvCxnSpPr>
          <p:nvPr/>
        </p:nvCxnSpPr>
        <p:spPr bwMode="auto">
          <a:xfrm>
            <a:off x="1102089" y="4878452"/>
            <a:ext cx="301559" cy="25842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直線矢印コネクタ 14"/>
          <p:cNvCxnSpPr/>
          <p:nvPr/>
        </p:nvCxnSpPr>
        <p:spPr bwMode="auto">
          <a:xfrm>
            <a:off x="1547664" y="4437112"/>
            <a:ext cx="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テキスト ボックス 15"/>
          <p:cNvSpPr txBox="1"/>
          <p:nvPr/>
        </p:nvSpPr>
        <p:spPr>
          <a:xfrm>
            <a:off x="2901350" y="3573016"/>
            <a:ext cx="167065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" pitchFamily="18" charset="0"/>
              </a:rPr>
              <a:t>ΔB</a:t>
            </a:r>
            <a:r>
              <a:rPr kumimoji="1" lang="en-US" altLang="ja-JP" baseline="-25000" dirty="0" smtClean="0">
                <a:latin typeface="Times" pitchFamily="18" charset="0"/>
              </a:rPr>
              <a:t>Λ</a:t>
            </a:r>
            <a:r>
              <a:rPr kumimoji="1" lang="en-US" altLang="ja-JP" dirty="0" smtClean="0">
                <a:latin typeface="Times" pitchFamily="18" charset="0"/>
              </a:rPr>
              <a:t>:2.8MeV/c</a:t>
            </a:r>
            <a:r>
              <a:rPr kumimoji="1" lang="en-US" altLang="ja-JP" baseline="30000" dirty="0" smtClean="0">
                <a:latin typeface="Times" pitchFamily="18" charset="0"/>
              </a:rPr>
              <a:t>2</a:t>
            </a:r>
          </a:p>
          <a:p>
            <a:r>
              <a:rPr lang="en-US" altLang="ja-JP" dirty="0" smtClean="0">
                <a:latin typeface="Times" pitchFamily="18" charset="0"/>
              </a:rPr>
              <a:t>        (FWHM)</a:t>
            </a:r>
            <a:endParaRPr kumimoji="1" lang="ja-JP" altLang="en-US" dirty="0">
              <a:latin typeface="Times" pitchFamily="18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15616" y="4077072"/>
            <a:ext cx="76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Calibri" pitchFamily="34" charset="0"/>
              </a:rPr>
              <a:t>Ex(</a:t>
            </a:r>
            <a:r>
              <a:rPr lang="en-US" altLang="ja-JP" b="1" dirty="0" err="1" smtClean="0">
                <a:solidFill>
                  <a:srgbClr val="FF0000"/>
                </a:solidFill>
                <a:latin typeface="Calibri" pitchFamily="34" charset="0"/>
              </a:rPr>
              <a:t>p</a:t>
            </a:r>
            <a:r>
              <a:rPr kumimoji="1" lang="en-US" altLang="ja-JP" b="1" baseline="-25000" dirty="0" err="1" smtClean="0">
                <a:solidFill>
                  <a:srgbClr val="FF0000"/>
                </a:solidFill>
                <a:latin typeface="Calibri" pitchFamily="34" charset="0"/>
              </a:rPr>
              <a:t>Λ</a:t>
            </a:r>
            <a:r>
              <a:rPr kumimoji="1" lang="en-US" altLang="ja-JP" b="1" dirty="0" smtClean="0">
                <a:solidFill>
                  <a:srgbClr val="FF0000"/>
                </a:solidFill>
                <a:latin typeface="Calibri" pitchFamily="34" charset="0"/>
              </a:rPr>
              <a:t>)</a:t>
            </a:r>
            <a:endParaRPr kumimoji="1" lang="ja-JP" alt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9" name="図 18" descr="sigmaP137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9600" y="3928014"/>
            <a:ext cx="3617598" cy="2453314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5004048" y="4005064"/>
            <a:ext cx="1339918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Times" pitchFamily="18" charset="0"/>
              </a:rPr>
              <a:t>p</a:t>
            </a:r>
            <a:r>
              <a:rPr kumimoji="1" lang="en-US" altLang="ja-JP" dirty="0" smtClean="0">
                <a:solidFill>
                  <a:srgbClr val="FF0000"/>
                </a:solidFill>
                <a:latin typeface="Times" pitchFamily="18" charset="0"/>
              </a:rPr>
              <a:t>(π</a:t>
            </a:r>
            <a:r>
              <a:rPr lang="en-US" altLang="ja-JP" baseline="30000" dirty="0">
                <a:solidFill>
                  <a:srgbClr val="FF0000"/>
                </a:solidFill>
                <a:latin typeface="Times" pitchFamily="18" charset="0"/>
              </a:rPr>
              <a:t>+</a:t>
            </a:r>
            <a:r>
              <a:rPr kumimoji="1" lang="en-US" altLang="ja-JP" dirty="0" smtClean="0">
                <a:solidFill>
                  <a:srgbClr val="FF0000"/>
                </a:solidFill>
                <a:latin typeface="Times" pitchFamily="18" charset="0"/>
              </a:rPr>
              <a:t>,K</a:t>
            </a:r>
            <a:r>
              <a:rPr kumimoji="1" lang="en-US" altLang="ja-JP" baseline="30000" dirty="0" smtClean="0">
                <a:solidFill>
                  <a:srgbClr val="FF0000"/>
                </a:solidFill>
                <a:latin typeface="Times" pitchFamily="18" charset="0"/>
              </a:rPr>
              <a:t>+</a:t>
            </a:r>
            <a:r>
              <a:rPr kumimoji="1" lang="en-US" altLang="ja-JP" dirty="0" smtClean="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kumimoji="1" lang="en-US" altLang="ja-JP" dirty="0" smtClean="0">
                <a:latin typeface="Times" pitchFamily="18" charset="0"/>
              </a:rPr>
              <a:t> </a:t>
            </a:r>
            <a:r>
              <a:rPr kumimoji="1" lang="en-US" altLang="ja-JP" sz="2400" dirty="0" err="1" smtClean="0">
                <a:solidFill>
                  <a:srgbClr val="FF0000"/>
                </a:solidFill>
                <a:latin typeface="Times" pitchFamily="18" charset="0"/>
              </a:rPr>
              <a:t>Σ</a:t>
            </a:r>
            <a:r>
              <a:rPr lang="en-US" altLang="ja-JP" sz="2400" baseline="30000" dirty="0">
                <a:solidFill>
                  <a:srgbClr val="FF0000"/>
                </a:solidFill>
                <a:latin typeface="Times" pitchFamily="18" charset="0"/>
              </a:rPr>
              <a:t>+</a:t>
            </a:r>
            <a:endParaRPr kumimoji="1" lang="ja-JP" altLang="en-US" sz="2400" baseline="30000" dirty="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175863" y="4077072"/>
            <a:ext cx="160973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" pitchFamily="18" charset="0"/>
              </a:rPr>
              <a:t>ΔM:2.6MeV/c</a:t>
            </a:r>
            <a:r>
              <a:rPr kumimoji="1" lang="en-US" altLang="ja-JP" baseline="30000" dirty="0" smtClean="0">
                <a:latin typeface="Times" pitchFamily="18" charset="0"/>
              </a:rPr>
              <a:t>2</a:t>
            </a:r>
          </a:p>
          <a:p>
            <a:r>
              <a:rPr lang="en-US" altLang="ja-JP" dirty="0" smtClean="0">
                <a:latin typeface="Times" pitchFamily="18" charset="0"/>
              </a:rPr>
              <a:t>        (FWHM)</a:t>
            </a:r>
            <a:endParaRPr kumimoji="1" lang="ja-JP" altLang="en-US" dirty="0">
              <a:latin typeface="Times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 rot="20103130">
            <a:off x="5745491" y="4726713"/>
            <a:ext cx="179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Preliminary</a:t>
            </a:r>
            <a:endParaRPr kumimoji="1" lang="ja-JP" altLang="en-US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838713" y="4941168"/>
            <a:ext cx="2125775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1600" dirty="0" smtClean="0">
                <a:latin typeface="Calibri" pitchFamily="34" charset="0"/>
              </a:rPr>
              <a:t>M</a:t>
            </a:r>
            <a:r>
              <a:rPr kumimoji="1" lang="en-US" altLang="ja-JP" sz="1600" dirty="0" smtClean="0">
                <a:latin typeface="Calibri" pitchFamily="34" charset="0"/>
              </a:rPr>
              <a:t>easure: 1189.35MeV</a:t>
            </a:r>
          </a:p>
          <a:p>
            <a:r>
              <a:rPr kumimoji="1" lang="en-US" altLang="ja-JP" sz="1600" dirty="0" smtClean="0">
                <a:latin typeface="Calibri" pitchFamily="34" charset="0"/>
              </a:rPr>
              <a:t>PDG:         1189.37MeV</a:t>
            </a:r>
          </a:p>
          <a:p>
            <a:r>
              <a:rPr lang="en-US" altLang="ja-JP" sz="1600" dirty="0" smtClean="0">
                <a:latin typeface="Calibri" pitchFamily="34" charset="0"/>
              </a:rPr>
              <a:t>Yield :       ~2000 events</a:t>
            </a:r>
            <a:endParaRPr kumimoji="1" lang="ja-JP" altLang="en-US" sz="1600" dirty="0">
              <a:latin typeface="Calibri" pitchFamily="34" charset="0"/>
            </a:endParaRPr>
          </a:p>
        </p:txBody>
      </p:sp>
      <p:pic>
        <p:nvPicPr>
          <p:cNvPr id="5" name="図 4" descr="Sigma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2031" y="1483043"/>
            <a:ext cx="3646170" cy="247269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 rot="20103130">
            <a:off x="5574198" y="2134425"/>
            <a:ext cx="179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Preliminary</a:t>
            </a:r>
            <a:endParaRPr kumimoji="1" lang="ja-JP" altLang="en-US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46389" y="1473751"/>
            <a:ext cx="1256987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Times" pitchFamily="18" charset="0"/>
              </a:rPr>
              <a:t>p</a:t>
            </a:r>
            <a:r>
              <a:rPr kumimoji="1" lang="en-US" altLang="ja-JP" dirty="0" smtClean="0">
                <a:solidFill>
                  <a:srgbClr val="FF0000"/>
                </a:solidFill>
                <a:latin typeface="Times" pitchFamily="18" charset="0"/>
              </a:rPr>
              <a:t>(π</a:t>
            </a:r>
            <a:r>
              <a:rPr kumimoji="1" lang="en-US" altLang="ja-JP" baseline="30000" dirty="0" smtClean="0">
                <a:solidFill>
                  <a:srgbClr val="FF0000"/>
                </a:solidFill>
                <a:latin typeface="Times" pitchFamily="18" charset="0"/>
              </a:rPr>
              <a:t>-</a:t>
            </a:r>
            <a:r>
              <a:rPr kumimoji="1" lang="en-US" altLang="ja-JP" dirty="0" smtClean="0">
                <a:solidFill>
                  <a:srgbClr val="FF0000"/>
                </a:solidFill>
                <a:latin typeface="Times" pitchFamily="18" charset="0"/>
              </a:rPr>
              <a:t>,K</a:t>
            </a:r>
            <a:r>
              <a:rPr kumimoji="1" lang="en-US" altLang="ja-JP" baseline="30000" dirty="0" smtClean="0">
                <a:solidFill>
                  <a:srgbClr val="FF0000"/>
                </a:solidFill>
                <a:latin typeface="Times" pitchFamily="18" charset="0"/>
              </a:rPr>
              <a:t>+</a:t>
            </a:r>
            <a:r>
              <a:rPr kumimoji="1" lang="en-US" altLang="ja-JP" dirty="0" smtClean="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kumimoji="1" lang="en-US" altLang="ja-JP" dirty="0" smtClean="0">
                <a:latin typeface="Times" pitchFamily="18" charset="0"/>
              </a:rPr>
              <a:t> </a:t>
            </a:r>
            <a:r>
              <a:rPr kumimoji="1" lang="en-US" altLang="ja-JP" sz="2400" dirty="0" err="1" smtClean="0">
                <a:solidFill>
                  <a:srgbClr val="FF0000"/>
                </a:solidFill>
                <a:latin typeface="Times" pitchFamily="18" charset="0"/>
              </a:rPr>
              <a:t>Σ</a:t>
            </a:r>
            <a:r>
              <a:rPr kumimoji="1" lang="en-US" altLang="ja-JP" sz="2400" baseline="30000" dirty="0" smtClean="0">
                <a:solidFill>
                  <a:srgbClr val="FF0000"/>
                </a:solidFill>
                <a:latin typeface="Times" pitchFamily="18" charset="0"/>
              </a:rPr>
              <a:t>-</a:t>
            </a:r>
            <a:endParaRPr kumimoji="1" lang="ja-JP" altLang="en-US" sz="2400" baseline="30000" dirty="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179859" y="1412776"/>
            <a:ext cx="165462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" pitchFamily="18" charset="0"/>
              </a:rPr>
              <a:t>ΔM:2.5MeV/c</a:t>
            </a:r>
            <a:r>
              <a:rPr kumimoji="1" lang="en-US" altLang="ja-JP" baseline="30000" dirty="0" smtClean="0">
                <a:latin typeface="Times" pitchFamily="18" charset="0"/>
              </a:rPr>
              <a:t>2</a:t>
            </a:r>
          </a:p>
          <a:p>
            <a:r>
              <a:rPr lang="en-US" altLang="ja-JP" dirty="0" smtClean="0">
                <a:latin typeface="Times" pitchFamily="18" charset="0"/>
              </a:rPr>
              <a:t>        (FWHM)</a:t>
            </a:r>
            <a:endParaRPr kumimoji="1" lang="ja-JP" altLang="en-US" dirty="0">
              <a:latin typeface="Times" pitchFamily="18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801843" y="2492896"/>
            <a:ext cx="2090637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Calibri" pitchFamily="34" charset="0"/>
              </a:rPr>
              <a:t>Measure:1197.48MeV</a:t>
            </a:r>
          </a:p>
          <a:p>
            <a:r>
              <a:rPr kumimoji="1" lang="en-US" altLang="ja-JP" sz="1600" dirty="0" smtClean="0">
                <a:latin typeface="Calibri" pitchFamily="34" charset="0"/>
              </a:rPr>
              <a:t>PDG:         1197.45MeV</a:t>
            </a:r>
          </a:p>
          <a:p>
            <a:r>
              <a:rPr lang="en-US" altLang="ja-JP" sz="1600" dirty="0" smtClean="0">
                <a:latin typeface="Calibri" pitchFamily="34" charset="0"/>
              </a:rPr>
              <a:t>Yield :       ~6000events</a:t>
            </a:r>
            <a:endParaRPr kumimoji="1" lang="ja-JP" altLang="en-US" sz="1600" dirty="0">
              <a:latin typeface="Calibri" pitchFamily="34" charset="0"/>
            </a:endParaRPr>
          </a:p>
        </p:txBody>
      </p:sp>
      <p:sp>
        <p:nvSpPr>
          <p:cNvPr id="27" name="日付プレースホルダ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x-none" altLang="ja-JP" smtClean="0"/>
              <a:t>2013/09/09</a:t>
            </a:r>
            <a:endParaRPr kumimoji="1" lang="ja-JP" altLang="en-US"/>
          </a:p>
        </p:txBody>
      </p:sp>
      <p:sp>
        <p:nvSpPr>
          <p:cNvPr id="30" name="スライド番号プレースホル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041E-0B60-444D-AA5B-DC4E51254B90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31" name="フッター プレースホルダ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EFB 22</a:t>
            </a:r>
            <a:endParaRPr kumimoji="1" lang="ja-JP" altLang="en-US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411760" y="5445224"/>
            <a:ext cx="1149545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Yield (</a:t>
            </a:r>
            <a:r>
              <a:rPr kumimoji="1" lang="en-US" altLang="ja-JP" sz="1600" dirty="0" err="1" smtClean="0"/>
              <a:t>g.s</a:t>
            </a:r>
            <a:r>
              <a:rPr kumimoji="1" lang="en-US" altLang="ja-JP" sz="1600" dirty="0" smtClean="0"/>
              <a:t>): </a:t>
            </a:r>
          </a:p>
          <a:p>
            <a:r>
              <a:rPr kumimoji="1" lang="en-US" altLang="ja-JP" sz="1600" dirty="0" smtClean="0"/>
              <a:t>~600events</a:t>
            </a:r>
            <a:endParaRPr kumimoji="1" lang="ja-JP" alt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/>
              <a:t>Cross Section of </a:t>
            </a:r>
            <a:r>
              <a:rPr kumimoji="1" lang="en-US" altLang="ja-JP" b="1" baseline="30000" dirty="0" smtClean="0"/>
              <a:t>12</a:t>
            </a:r>
            <a:r>
              <a:rPr kumimoji="1" lang="en-US" altLang="ja-JP" b="1" baseline="-25000" dirty="0" smtClean="0"/>
              <a:t>Λ</a:t>
            </a:r>
            <a:r>
              <a:rPr kumimoji="1" lang="en-US" altLang="ja-JP" b="1" dirty="0" smtClean="0"/>
              <a:t>C</a:t>
            </a:r>
            <a:endParaRPr kumimoji="1" lang="ja-JP" altLang="en-US" b="1" dirty="0"/>
          </a:p>
        </p:txBody>
      </p:sp>
      <p:pic>
        <p:nvPicPr>
          <p:cNvPr id="4" name="コンテンツ プレースホルダ 3" descr="CrossSectionCarbon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340768"/>
            <a:ext cx="3888431" cy="2623519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96752"/>
            <a:ext cx="4248472" cy="278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図 6" descr="BECarbonZoo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060518"/>
            <a:ext cx="3528392" cy="239281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899592" y="4985106"/>
            <a:ext cx="1225015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#1:-10.74MeV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27916" y="6413266"/>
            <a:ext cx="4336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KEK-E369 : </a:t>
            </a:r>
            <a:r>
              <a:rPr lang="en-US" altLang="ja-JP" sz="2000" b="1" baseline="30000" dirty="0" smtClean="0"/>
              <a:t>12</a:t>
            </a:r>
            <a:r>
              <a:rPr lang="en-US" altLang="ja-JP" sz="2000" b="1" dirty="0" smtClean="0"/>
              <a:t>C(</a:t>
            </a:r>
            <a:r>
              <a:rPr lang="en-US" altLang="ja-JP" sz="2000" b="1" dirty="0" err="1" smtClean="0"/>
              <a:t>π</a:t>
            </a:r>
            <a:r>
              <a:rPr lang="en-US" altLang="ja-JP" sz="2000" b="1" baseline="30000" dirty="0" err="1" smtClean="0"/>
              <a:t>+</a:t>
            </a:r>
            <a:r>
              <a:rPr lang="en-US" altLang="ja-JP" sz="2000" b="1" dirty="0" err="1" smtClean="0"/>
              <a:t>,K</a:t>
            </a:r>
            <a:r>
              <a:rPr lang="en-US" altLang="ja-JP" sz="2000" b="1" baseline="30000" dirty="0" smtClean="0"/>
              <a:t>+</a:t>
            </a:r>
            <a:r>
              <a:rPr lang="en-US" altLang="ja-JP" sz="2000" b="1" dirty="0" smtClean="0"/>
              <a:t>)</a:t>
            </a:r>
            <a:r>
              <a:rPr lang="en-US" altLang="ja-JP" sz="2000" b="1" baseline="30000" dirty="0" smtClean="0"/>
              <a:t>12</a:t>
            </a:r>
            <a:r>
              <a:rPr lang="en-US" altLang="ja-JP" sz="2000" b="1" baseline="-25000" dirty="0" smtClean="0"/>
              <a:t>Λ</a:t>
            </a:r>
            <a:r>
              <a:rPr lang="en-US" altLang="ja-JP" sz="2000" b="1" dirty="0" smtClean="0"/>
              <a:t>C at +1.05GeV/c</a:t>
            </a:r>
            <a:endParaRPr kumimoji="1" lang="ja-JP" altLang="en-US" sz="2000" b="1" dirty="0"/>
          </a:p>
        </p:txBody>
      </p:sp>
      <p:sp>
        <p:nvSpPr>
          <p:cNvPr id="11" name="正方形/長方形 10"/>
          <p:cNvSpPr/>
          <p:nvPr/>
        </p:nvSpPr>
        <p:spPr>
          <a:xfrm>
            <a:off x="395536" y="3933056"/>
            <a:ext cx="252028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3933056"/>
            <a:ext cx="26289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1835696" y="1844824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#1+#2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987824" y="6217567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/>
              <a:t>-B</a:t>
            </a:r>
            <a:r>
              <a:rPr lang="en-US" altLang="ja-JP" sz="1400" b="1" baseline="-25000" dirty="0" smtClean="0"/>
              <a:t>Λ</a:t>
            </a:r>
            <a:r>
              <a:rPr lang="en-US" altLang="ja-JP" sz="1400" b="1" dirty="0" smtClean="0"/>
              <a:t>(</a:t>
            </a:r>
            <a:r>
              <a:rPr lang="en-US" altLang="ja-JP" sz="1400" b="1" dirty="0" err="1" smtClean="0"/>
              <a:t>GeV</a:t>
            </a:r>
            <a:r>
              <a:rPr lang="en-US" altLang="ja-JP" sz="1400" b="1" dirty="0" smtClean="0"/>
              <a:t>)</a:t>
            </a:r>
            <a:endParaRPr kumimoji="1" lang="ja-JP" altLang="en-US" sz="14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012160" y="4437112"/>
            <a:ext cx="41710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#1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603170" y="5301208"/>
            <a:ext cx="41710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#2</a:t>
            </a:r>
            <a:endParaRPr kumimoji="1" lang="ja-JP" altLang="en-US" dirty="0"/>
          </a:p>
        </p:txBody>
      </p:sp>
      <p:cxnSp>
        <p:nvCxnSpPr>
          <p:cNvPr id="18" name="直線矢印コネクタ 17"/>
          <p:cNvCxnSpPr>
            <a:stCxn id="16" idx="2"/>
          </p:cNvCxnSpPr>
          <p:nvPr/>
        </p:nvCxnSpPr>
        <p:spPr>
          <a:xfrm flipH="1">
            <a:off x="6660232" y="5670540"/>
            <a:ext cx="151489" cy="2067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左右矢印吹き出し 18"/>
          <p:cNvSpPr/>
          <p:nvPr/>
        </p:nvSpPr>
        <p:spPr>
          <a:xfrm>
            <a:off x="2627784" y="3284984"/>
            <a:ext cx="3600400" cy="1584176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6961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chemeClr val="tx1"/>
                </a:solidFill>
              </a:rPr>
              <a:t>Cross section and  binding energy are r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oughly consistent with </a:t>
            </a:r>
          </a:p>
          <a:p>
            <a:pPr algn="ctr"/>
            <a:r>
              <a:rPr lang="en-US" altLang="ja-JP" b="1" dirty="0">
                <a:solidFill>
                  <a:schemeClr val="tx1"/>
                </a:solidFill>
              </a:rPr>
              <a:t>p</a:t>
            </a:r>
            <a:r>
              <a:rPr lang="en-US" altLang="ja-JP" b="1" dirty="0" smtClean="0">
                <a:solidFill>
                  <a:schemeClr val="tx1"/>
                </a:solidFill>
              </a:rPr>
              <a:t>revious experiments</a:t>
            </a:r>
          </a:p>
          <a:p>
            <a:r>
              <a:rPr kumimoji="1" lang="en-US" altLang="ja-JP" b="1" dirty="0" smtClean="0">
                <a:solidFill>
                  <a:schemeClr val="tx1"/>
                </a:solidFill>
              </a:rPr>
              <a:t>    (E369,E521)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51520" y="6453336"/>
            <a:ext cx="4164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Our Data : </a:t>
            </a:r>
            <a:r>
              <a:rPr lang="en-US" altLang="ja-JP" sz="2000" b="1" baseline="30000" dirty="0" smtClean="0"/>
              <a:t>12</a:t>
            </a:r>
            <a:r>
              <a:rPr lang="en-US" altLang="ja-JP" sz="2000" b="1" dirty="0" smtClean="0"/>
              <a:t>C(</a:t>
            </a:r>
            <a:r>
              <a:rPr lang="en-US" altLang="ja-JP" sz="2000" b="1" dirty="0" err="1" smtClean="0"/>
              <a:t>π</a:t>
            </a:r>
            <a:r>
              <a:rPr lang="en-US" altLang="ja-JP" sz="2000" b="1" baseline="30000" dirty="0" err="1" smtClean="0"/>
              <a:t>+</a:t>
            </a:r>
            <a:r>
              <a:rPr lang="en-US" altLang="ja-JP" sz="2000" b="1" dirty="0" err="1" smtClean="0"/>
              <a:t>,K</a:t>
            </a:r>
            <a:r>
              <a:rPr lang="en-US" altLang="ja-JP" sz="2000" b="1" baseline="30000" dirty="0" smtClean="0"/>
              <a:t>+</a:t>
            </a:r>
            <a:r>
              <a:rPr lang="en-US" altLang="ja-JP" sz="2000" b="1" dirty="0" smtClean="0"/>
              <a:t>)</a:t>
            </a:r>
            <a:r>
              <a:rPr lang="en-US" altLang="ja-JP" sz="2000" b="1" baseline="30000" dirty="0" smtClean="0"/>
              <a:t>12</a:t>
            </a:r>
            <a:r>
              <a:rPr lang="en-US" altLang="ja-JP" sz="2000" b="1" baseline="-25000" dirty="0" smtClean="0"/>
              <a:t>Λ</a:t>
            </a:r>
            <a:r>
              <a:rPr lang="en-US" altLang="ja-JP" sz="2000" b="1" dirty="0" smtClean="0"/>
              <a:t>C at +1.2GeV/c</a:t>
            </a:r>
            <a:endParaRPr kumimoji="1" lang="ja-JP" altLang="en-US" sz="2000" b="1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x-none" altLang="ja-JP" smtClean="0"/>
              <a:t>2013/09/09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EFB 22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8340-3C65-4D1E-A909-D3C4B31EA6F3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EFB 22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8340-3C65-4D1E-A909-D3C4B31EA6F3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5" name="Picture 2" descr="chart-2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250507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hart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36912"/>
            <a:ext cx="358775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2819400" y="2362200"/>
            <a:ext cx="3124200" cy="1143000"/>
            <a:chOff x="1872" y="1488"/>
            <a:chExt cx="1968" cy="720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872" y="1488"/>
              <a:ext cx="1968" cy="720"/>
            </a:xfrm>
            <a:custGeom>
              <a:avLst/>
              <a:gdLst>
                <a:gd name="T0" fmla="*/ 1968 w 1968"/>
                <a:gd name="T1" fmla="*/ 768 h 768"/>
                <a:gd name="T2" fmla="*/ 1200 w 1968"/>
                <a:gd name="T3" fmla="*/ 240 h 768"/>
                <a:gd name="T4" fmla="*/ 0 w 1968"/>
                <a:gd name="T5" fmla="*/ 0 h 768"/>
                <a:gd name="T6" fmla="*/ 0 60000 65536"/>
                <a:gd name="T7" fmla="*/ 0 60000 65536"/>
                <a:gd name="T8" fmla="*/ 0 60000 65536"/>
                <a:gd name="T9" fmla="*/ 0 w 1968"/>
                <a:gd name="T10" fmla="*/ 0 h 768"/>
                <a:gd name="T11" fmla="*/ 1968 w 1968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68" h="768">
                  <a:moveTo>
                    <a:pt x="1968" y="768"/>
                  </a:moveTo>
                  <a:cubicBezTo>
                    <a:pt x="1748" y="568"/>
                    <a:pt x="1528" y="368"/>
                    <a:pt x="1200" y="240"/>
                  </a:cubicBezTo>
                  <a:cubicBezTo>
                    <a:pt x="872" y="112"/>
                    <a:pt x="436" y="56"/>
                    <a:pt x="0" y="0"/>
                  </a:cubicBezTo>
                </a:path>
              </a:pathLst>
            </a:custGeom>
            <a:noFill/>
            <a:ln w="57150">
              <a:solidFill>
                <a:srgbClr val="99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aphicFrame>
          <p:nvGraphicFramePr>
            <p:cNvPr id="9" name="Object 4"/>
            <p:cNvGraphicFramePr>
              <a:graphicFrameLocks noChangeAspect="1"/>
            </p:cNvGraphicFramePr>
            <p:nvPr/>
          </p:nvGraphicFramePr>
          <p:xfrm>
            <a:off x="2304" y="1584"/>
            <a:ext cx="1512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6" name="数式" r:id="rId5" imgW="2400696" imgH="444897" progId="Equation.3">
                    <p:embed/>
                  </p:oleObj>
                </mc:Choice>
                <mc:Fallback>
                  <p:oleObj name="数式" r:id="rId5" imgW="2400696" imgH="44489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alphaModFix amt="67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4" y="1584"/>
                          <a:ext cx="1512" cy="280"/>
                        </a:xfrm>
                        <a:prstGeom prst="rect">
                          <a:avLst/>
                        </a:prstGeom>
                        <a:solidFill>
                          <a:srgbClr val="CC99FF">
                            <a:alpha val="67000"/>
                          </a:srgbClr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3347864" y="4869160"/>
            <a:ext cx="3086100" cy="1435100"/>
            <a:chOff x="1824" y="3024"/>
            <a:chExt cx="1944" cy="904"/>
          </a:xfrm>
        </p:grpSpPr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824" y="3024"/>
              <a:ext cx="1632" cy="768"/>
            </a:xfrm>
            <a:custGeom>
              <a:avLst/>
              <a:gdLst>
                <a:gd name="T0" fmla="*/ 1632 w 1632"/>
                <a:gd name="T1" fmla="*/ 0 h 768"/>
                <a:gd name="T2" fmla="*/ 1016 w 1632"/>
                <a:gd name="T3" fmla="*/ 596 h 768"/>
                <a:gd name="T4" fmla="*/ 0 w 1632"/>
                <a:gd name="T5" fmla="*/ 768 h 768"/>
                <a:gd name="T6" fmla="*/ 0 60000 65536"/>
                <a:gd name="T7" fmla="*/ 0 60000 65536"/>
                <a:gd name="T8" fmla="*/ 0 60000 65536"/>
                <a:gd name="T9" fmla="*/ 0 w 1632"/>
                <a:gd name="T10" fmla="*/ 0 h 768"/>
                <a:gd name="T11" fmla="*/ 1632 w 1632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768">
                  <a:moveTo>
                    <a:pt x="1632" y="0"/>
                  </a:moveTo>
                  <a:cubicBezTo>
                    <a:pt x="1529" y="99"/>
                    <a:pt x="1288" y="468"/>
                    <a:pt x="1016" y="596"/>
                  </a:cubicBezTo>
                  <a:cubicBezTo>
                    <a:pt x="744" y="724"/>
                    <a:pt x="212" y="732"/>
                    <a:pt x="0" y="768"/>
                  </a:cubicBezTo>
                </a:path>
              </a:pathLst>
            </a:custGeom>
            <a:noFill/>
            <a:ln w="5715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aphicFrame>
          <p:nvGraphicFramePr>
            <p:cNvPr id="12" name="Object 2"/>
            <p:cNvGraphicFramePr>
              <a:graphicFrameLocks noChangeAspect="1"/>
            </p:cNvGraphicFramePr>
            <p:nvPr/>
          </p:nvGraphicFramePr>
          <p:xfrm>
            <a:off x="2256" y="3312"/>
            <a:ext cx="1488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7" name="数式" r:id="rId7" imgW="2362596" imgH="444897" progId="Equation.3">
                    <p:embed/>
                  </p:oleObj>
                </mc:Choice>
                <mc:Fallback>
                  <p:oleObj name="数式" r:id="rId7" imgW="2362596" imgH="44489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alphaModFix amt="67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3312"/>
                          <a:ext cx="1488" cy="280"/>
                        </a:xfrm>
                        <a:prstGeom prst="rect">
                          <a:avLst/>
                        </a:prstGeom>
                        <a:solidFill>
                          <a:srgbClr val="99CCFF">
                            <a:alpha val="67000"/>
                          </a:srgbClr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3"/>
            <p:cNvGraphicFramePr>
              <a:graphicFrameLocks noChangeAspect="1"/>
            </p:cNvGraphicFramePr>
            <p:nvPr/>
          </p:nvGraphicFramePr>
          <p:xfrm>
            <a:off x="2256" y="3648"/>
            <a:ext cx="1512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8" name="数式" r:id="rId9" imgW="2400696" imgH="444897" progId="Equation.3">
                    <p:embed/>
                  </p:oleObj>
                </mc:Choice>
                <mc:Fallback>
                  <p:oleObj name="数式" r:id="rId9" imgW="2400696" imgH="44489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alphaModFix amt="67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3648"/>
                          <a:ext cx="1512" cy="280"/>
                        </a:xfrm>
                        <a:prstGeom prst="rect">
                          <a:avLst/>
                        </a:prstGeom>
                        <a:solidFill>
                          <a:srgbClr val="FFFF00">
                            <a:alpha val="67000"/>
                          </a:srgbClr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4" name="Picture 11" descr="chart-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37112"/>
            <a:ext cx="3227388" cy="214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660232" y="2060848"/>
            <a:ext cx="23055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" charset="0"/>
                <a:ea typeface="ＭＳ 明朝" charset="0"/>
                <a:cs typeface="ＭＳ 明朝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Times" charset="0"/>
                <a:ea typeface="ＭＳ 明朝" charset="0"/>
                <a:cs typeface="ＭＳ 明朝" charset="0"/>
              </a:defRPr>
            </a:lvl2pPr>
            <a:lvl3pPr>
              <a:defRPr kumimoji="1" sz="1600">
                <a:solidFill>
                  <a:schemeClr val="tx1"/>
                </a:solidFill>
                <a:latin typeface="Times" charset="0"/>
                <a:ea typeface="ＭＳ 明朝" charset="0"/>
                <a:cs typeface="ＭＳ 明朝" charset="0"/>
              </a:defRPr>
            </a:lvl3pPr>
            <a:lvl4pPr>
              <a:defRPr kumimoji="1" sz="1600">
                <a:solidFill>
                  <a:schemeClr val="tx1"/>
                </a:solidFill>
                <a:latin typeface="Times" charset="0"/>
                <a:ea typeface="ＭＳ 明朝" charset="0"/>
                <a:cs typeface="ＭＳ 明朝" charset="0"/>
              </a:defRPr>
            </a:lvl4pPr>
            <a:lvl5pPr>
              <a:defRPr kumimoji="1" sz="1600">
                <a:solidFill>
                  <a:schemeClr val="tx1"/>
                </a:solidFill>
                <a:latin typeface="Times" charset="0"/>
                <a:ea typeface="ＭＳ 明朝" charset="0"/>
                <a:cs typeface="ＭＳ 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" charset="0"/>
                <a:ea typeface="ＭＳ 明朝" charset="0"/>
                <a:cs typeface="ＭＳ 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" charset="0"/>
                <a:ea typeface="ＭＳ 明朝" charset="0"/>
                <a:cs typeface="ＭＳ 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" charset="0"/>
                <a:ea typeface="ＭＳ 明朝" charset="0"/>
                <a:cs typeface="ＭＳ 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" charset="0"/>
                <a:ea typeface="ＭＳ 明朝" charset="0"/>
                <a:cs typeface="ＭＳ 明朝" charset="0"/>
              </a:defRPr>
            </a:lvl9pPr>
          </a:lstStyle>
          <a:p>
            <a:r>
              <a:rPr lang="en-US" altLang="ja-JP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O</a:t>
            </a:r>
            <a:r>
              <a:rPr lang="en-US" altLang="ja-JP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rdinary </a:t>
            </a:r>
            <a:r>
              <a:rPr lang="en-US" altLang="ja-JP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N</a:t>
            </a:r>
            <a:r>
              <a:rPr lang="en-US" altLang="ja-JP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uclei</a:t>
            </a:r>
            <a:endParaRPr lang="en-US" altLang="ja-JP" sz="24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581400" y="2057400"/>
            <a:ext cx="276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" charset="0"/>
                <a:ea typeface="ＭＳ 明朝" charset="0"/>
                <a:cs typeface="ＭＳ 明朝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Times" charset="0"/>
                <a:ea typeface="ＭＳ 明朝" charset="0"/>
                <a:cs typeface="ＭＳ 明朝" charset="0"/>
              </a:defRPr>
            </a:lvl2pPr>
            <a:lvl3pPr>
              <a:defRPr kumimoji="1" sz="1600">
                <a:solidFill>
                  <a:schemeClr val="tx1"/>
                </a:solidFill>
                <a:latin typeface="Times" charset="0"/>
                <a:ea typeface="ＭＳ 明朝" charset="0"/>
                <a:cs typeface="ＭＳ 明朝" charset="0"/>
              </a:defRPr>
            </a:lvl3pPr>
            <a:lvl4pPr>
              <a:defRPr kumimoji="1" sz="1600">
                <a:solidFill>
                  <a:schemeClr val="tx1"/>
                </a:solidFill>
                <a:latin typeface="Times" charset="0"/>
                <a:ea typeface="ＭＳ 明朝" charset="0"/>
                <a:cs typeface="ＭＳ 明朝" charset="0"/>
              </a:defRPr>
            </a:lvl4pPr>
            <a:lvl5pPr>
              <a:defRPr kumimoji="1" sz="1600">
                <a:solidFill>
                  <a:schemeClr val="tx1"/>
                </a:solidFill>
                <a:latin typeface="Times" charset="0"/>
                <a:ea typeface="ＭＳ 明朝" charset="0"/>
                <a:cs typeface="ＭＳ 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" charset="0"/>
                <a:ea typeface="ＭＳ 明朝" charset="0"/>
                <a:cs typeface="ＭＳ 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" charset="0"/>
                <a:ea typeface="ＭＳ 明朝" charset="0"/>
                <a:cs typeface="ＭＳ 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" charset="0"/>
                <a:ea typeface="ＭＳ 明朝" charset="0"/>
                <a:cs typeface="ＭＳ 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" charset="0"/>
                <a:ea typeface="ＭＳ 明朝" charset="0"/>
                <a:cs typeface="ＭＳ 明朝" charset="0"/>
              </a:defRPr>
            </a:lvl9pPr>
          </a:lstStyle>
          <a:p>
            <a:r>
              <a:rPr lang="en-US" altLang="ja-JP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Non Charge-Exchange</a:t>
            </a:r>
          </a:p>
        </p:txBody>
      </p: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6516216" y="5301208"/>
            <a:ext cx="1660525" cy="990600"/>
            <a:chOff x="3792" y="3312"/>
            <a:chExt cx="1046" cy="624"/>
          </a:xfrm>
        </p:grpSpPr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3792" y="3312"/>
              <a:ext cx="9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Times" charset="0"/>
                  <a:ea typeface="ＭＳ 明朝" charset="0"/>
                  <a:cs typeface="ＭＳ 明朝" charset="0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Times" charset="0"/>
                  <a:ea typeface="ＭＳ 明朝" charset="0"/>
                  <a:cs typeface="ＭＳ 明朝" charset="0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Times" charset="0"/>
                  <a:ea typeface="ＭＳ 明朝" charset="0"/>
                  <a:cs typeface="ＭＳ 明朝" charset="0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Times" charset="0"/>
                  <a:ea typeface="ＭＳ 明朝" charset="0"/>
                  <a:cs typeface="ＭＳ 明朝" charset="0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Times" charset="0"/>
                  <a:ea typeface="ＭＳ 明朝" charset="0"/>
                  <a:cs typeface="ＭＳ 明朝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" charset="0"/>
                  <a:ea typeface="ＭＳ 明朝" charset="0"/>
                  <a:cs typeface="ＭＳ 明朝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" charset="0"/>
                  <a:ea typeface="ＭＳ 明朝" charset="0"/>
                  <a:cs typeface="ＭＳ 明朝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" charset="0"/>
                  <a:ea typeface="ＭＳ 明朝" charset="0"/>
                  <a:cs typeface="ＭＳ 明朝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" charset="0"/>
                  <a:ea typeface="ＭＳ 明朝" charset="0"/>
                  <a:cs typeface="ＭＳ 明朝" charset="0"/>
                </a:defRPr>
              </a:lvl9pPr>
            </a:lstStyle>
            <a:p>
              <a:r>
                <a:rPr lang="en-US" altLang="ja-JP" sz="2400" dirty="0">
                  <a:solidFill>
                    <a:srgbClr val="FF33C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  <a:ea typeface="ＭＳ Ｐゴシック" charset="0"/>
                  <a:cs typeface="ＭＳ Ｐゴシック" charset="0"/>
                </a:rPr>
                <a:t>Single CX</a:t>
              </a: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3792" y="3648"/>
              <a:ext cx="104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Times" charset="0"/>
                  <a:ea typeface="ＭＳ 明朝" charset="0"/>
                  <a:cs typeface="ＭＳ 明朝" charset="0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Times" charset="0"/>
                  <a:ea typeface="ＭＳ 明朝" charset="0"/>
                  <a:cs typeface="ＭＳ 明朝" charset="0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Times" charset="0"/>
                  <a:ea typeface="ＭＳ 明朝" charset="0"/>
                  <a:cs typeface="ＭＳ 明朝" charset="0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Times" charset="0"/>
                  <a:ea typeface="ＭＳ 明朝" charset="0"/>
                  <a:cs typeface="ＭＳ 明朝" charset="0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Times" charset="0"/>
                  <a:ea typeface="ＭＳ 明朝" charset="0"/>
                  <a:cs typeface="ＭＳ 明朝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" charset="0"/>
                  <a:ea typeface="ＭＳ 明朝" charset="0"/>
                  <a:cs typeface="ＭＳ 明朝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" charset="0"/>
                  <a:ea typeface="ＭＳ 明朝" charset="0"/>
                  <a:cs typeface="ＭＳ 明朝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" charset="0"/>
                  <a:ea typeface="ＭＳ 明朝" charset="0"/>
                  <a:cs typeface="ＭＳ 明朝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" charset="0"/>
                  <a:ea typeface="ＭＳ 明朝" charset="0"/>
                  <a:cs typeface="ＭＳ 明朝" charset="0"/>
                </a:defRPr>
              </a:lvl9pPr>
            </a:lstStyle>
            <a:p>
              <a:r>
                <a:rPr lang="en-US" altLang="ja-JP" sz="2400">
                  <a:solidFill>
                    <a:srgbClr val="FF33C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  <a:ea typeface="ＭＳ Ｐゴシック" charset="0"/>
                  <a:cs typeface="ＭＳ Ｐゴシック" charset="0"/>
                </a:rPr>
                <a:t>Double CX</a:t>
              </a:r>
            </a:p>
          </p:txBody>
        </p:sp>
      </p:grpSp>
      <p:grpSp>
        <p:nvGrpSpPr>
          <p:cNvPr id="20" name="Group 17"/>
          <p:cNvGrpSpPr>
            <a:grpSpLocks/>
          </p:cNvGrpSpPr>
          <p:nvPr/>
        </p:nvGrpSpPr>
        <p:grpSpPr bwMode="auto">
          <a:xfrm>
            <a:off x="2895601" y="3657600"/>
            <a:ext cx="2382838" cy="838200"/>
            <a:chOff x="1824" y="2256"/>
            <a:chExt cx="1501" cy="528"/>
          </a:xfrm>
        </p:grpSpPr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1824" y="2256"/>
              <a:ext cx="150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Times" charset="0"/>
                  <a:ea typeface="ＭＳ 明朝" charset="0"/>
                  <a:cs typeface="ＭＳ 明朝" charset="0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Times" charset="0"/>
                  <a:ea typeface="ＭＳ 明朝" charset="0"/>
                  <a:cs typeface="ＭＳ 明朝" charset="0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Times" charset="0"/>
                  <a:ea typeface="ＭＳ 明朝" charset="0"/>
                  <a:cs typeface="ＭＳ 明朝" charset="0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Times" charset="0"/>
                  <a:ea typeface="ＭＳ 明朝" charset="0"/>
                  <a:cs typeface="ＭＳ 明朝" charset="0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Times" charset="0"/>
                  <a:ea typeface="ＭＳ 明朝" charset="0"/>
                  <a:cs typeface="ＭＳ 明朝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" charset="0"/>
                  <a:ea typeface="ＭＳ 明朝" charset="0"/>
                  <a:cs typeface="ＭＳ 明朝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" charset="0"/>
                  <a:ea typeface="ＭＳ 明朝" charset="0"/>
                  <a:cs typeface="ＭＳ 明朝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" charset="0"/>
                  <a:ea typeface="ＭＳ 明朝" charset="0"/>
                  <a:cs typeface="ＭＳ 明朝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" charset="0"/>
                  <a:ea typeface="ＭＳ 明朝" charset="0"/>
                  <a:cs typeface="ＭＳ 明朝" charset="0"/>
                </a:defRPr>
              </a:lvl9pPr>
            </a:lstStyle>
            <a:p>
              <a:r>
                <a:rPr lang="en-US" altLang="ja-JP" sz="2400" dirty="0" err="1">
                  <a:solidFill>
                    <a:srgbClr val="FF66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  <a:ea typeface="ＭＳ Ｐゴシック" charset="0"/>
                  <a:cs typeface="ＭＳ Ｐゴシック" charset="0"/>
                </a:rPr>
                <a:t>I</a:t>
              </a:r>
              <a:r>
                <a:rPr lang="en-US" altLang="ja-JP" sz="2400" dirty="0" err="1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  <a:ea typeface="ＭＳ Ｐゴシック" charset="0"/>
                  <a:cs typeface="ＭＳ Ｐゴシック" charset="0"/>
                </a:rPr>
                <a:t>sospin</a:t>
              </a:r>
              <a:r>
                <a:rPr lang="en-US" altLang="ja-JP" sz="2400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  <a:ea typeface="ＭＳ Ｐゴシック" charset="0"/>
                  <a:cs typeface="ＭＳ Ｐゴシック" charset="0"/>
                </a:rPr>
                <a:t>=3/2 or 2</a:t>
              </a:r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H="1">
              <a:off x="2256" y="2496"/>
              <a:ext cx="288" cy="28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3" name="AutoShape 20"/>
          <p:cNvSpPr>
            <a:spLocks/>
          </p:cNvSpPr>
          <p:nvPr/>
        </p:nvSpPr>
        <p:spPr bwMode="auto">
          <a:xfrm>
            <a:off x="2895600" y="1143000"/>
            <a:ext cx="2578100" cy="381000"/>
          </a:xfrm>
          <a:prstGeom prst="callout2">
            <a:avLst>
              <a:gd name="adj1" fmla="val 30000"/>
              <a:gd name="adj2" fmla="val -2954"/>
              <a:gd name="adj3" fmla="val 30000"/>
              <a:gd name="adj4" fmla="val -13486"/>
              <a:gd name="adj5" fmla="val 123333"/>
              <a:gd name="adj6" fmla="val -24569"/>
            </a:avLst>
          </a:prstGeom>
          <a:noFill/>
          <a:ln w="38100">
            <a:solidFill>
              <a:srgbClr val="9900CC"/>
            </a:solidFill>
            <a:miter lim="800000"/>
            <a:headEnd/>
            <a:tailEnd type="arrow" w="med" len="med"/>
          </a:ln>
          <a:effectLst/>
        </p:spPr>
        <p:txBody>
          <a:bodyPr anchor="b"/>
          <a:lstStyle/>
          <a:p>
            <a:r>
              <a:rPr lang="en-US" altLang="ja-JP" sz="2400" dirty="0" err="1">
                <a:solidFill>
                  <a:srgbClr val="9900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altLang="ja-JP" sz="2400" dirty="0" err="1" smtClean="0">
                <a:solidFill>
                  <a:srgbClr val="9900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sospin</a:t>
            </a:r>
            <a:r>
              <a:rPr lang="en-US" altLang="ja-JP" sz="2400" dirty="0">
                <a:solidFill>
                  <a:srgbClr val="9900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=0 or 1/2</a:t>
            </a:r>
          </a:p>
        </p:txBody>
      </p:sp>
      <p:grpSp>
        <p:nvGrpSpPr>
          <p:cNvPr id="24" name="Group 21"/>
          <p:cNvGrpSpPr>
            <a:grpSpLocks/>
          </p:cNvGrpSpPr>
          <p:nvPr/>
        </p:nvGrpSpPr>
        <p:grpSpPr bwMode="auto">
          <a:xfrm>
            <a:off x="2195736" y="4725144"/>
            <a:ext cx="2595563" cy="862013"/>
            <a:chOff x="1488" y="2961"/>
            <a:chExt cx="1635" cy="543"/>
          </a:xfrm>
        </p:grpSpPr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1488" y="3168"/>
              <a:ext cx="336" cy="336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2259" y="2961"/>
              <a:ext cx="864" cy="250"/>
            </a:xfrm>
            <a:prstGeom prst="rect">
              <a:avLst/>
            </a:prstGeom>
            <a:solidFill>
              <a:srgbClr val="0066FF">
                <a:alpha val="7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Times" charset="0"/>
                  <a:ea typeface="ＭＳ 明朝" charset="0"/>
                  <a:cs typeface="ＭＳ 明朝" charset="0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Times" charset="0"/>
                  <a:ea typeface="ＭＳ 明朝" charset="0"/>
                  <a:cs typeface="ＭＳ 明朝" charset="0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Times" charset="0"/>
                  <a:ea typeface="ＭＳ 明朝" charset="0"/>
                  <a:cs typeface="ＭＳ 明朝" charset="0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Times" charset="0"/>
                  <a:ea typeface="ＭＳ 明朝" charset="0"/>
                  <a:cs typeface="ＭＳ 明朝" charset="0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Times" charset="0"/>
                  <a:ea typeface="ＭＳ 明朝" charset="0"/>
                  <a:cs typeface="ＭＳ 明朝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" charset="0"/>
                  <a:ea typeface="ＭＳ 明朝" charset="0"/>
                  <a:cs typeface="ＭＳ 明朝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" charset="0"/>
                  <a:ea typeface="ＭＳ 明朝" charset="0"/>
                  <a:cs typeface="ＭＳ 明朝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" charset="0"/>
                  <a:ea typeface="ＭＳ 明朝" charset="0"/>
                  <a:cs typeface="ＭＳ 明朝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" charset="0"/>
                  <a:ea typeface="ＭＳ 明朝" charset="0"/>
                  <a:cs typeface="ＭＳ 明朝" charset="0"/>
                </a:defRPr>
              </a:lvl9pPr>
            </a:lstStyle>
            <a:p>
              <a:r>
                <a:rPr lang="en-US" altLang="ja-JP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  <a:cs typeface="ＭＳ Ｐゴシック" charset="0"/>
                </a:rPr>
                <a:t>KEK-E521</a:t>
              </a:r>
            </a:p>
          </p:txBody>
        </p:sp>
      </p:grpSp>
      <p:grpSp>
        <p:nvGrpSpPr>
          <p:cNvPr id="27" name="Group 24"/>
          <p:cNvGrpSpPr>
            <a:grpSpLocks/>
          </p:cNvGrpSpPr>
          <p:nvPr/>
        </p:nvGrpSpPr>
        <p:grpSpPr bwMode="auto">
          <a:xfrm>
            <a:off x="1475656" y="5445224"/>
            <a:ext cx="1800225" cy="1235075"/>
            <a:chOff x="1042" y="3408"/>
            <a:chExt cx="1134" cy="778"/>
          </a:xfrm>
        </p:grpSpPr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1488" y="3408"/>
              <a:ext cx="336" cy="33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1042" y="3627"/>
              <a:ext cx="336" cy="33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1152" y="3936"/>
              <a:ext cx="1024" cy="250"/>
            </a:xfrm>
            <a:prstGeom prst="rect">
              <a:avLst/>
            </a:prstGeom>
            <a:solidFill>
              <a:srgbClr val="FF0000">
                <a:alpha val="7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Times" charset="0"/>
                  <a:ea typeface="ＭＳ 明朝" charset="0"/>
                  <a:cs typeface="ＭＳ 明朝" charset="0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Times" charset="0"/>
                  <a:ea typeface="ＭＳ 明朝" charset="0"/>
                  <a:cs typeface="ＭＳ 明朝" charset="0"/>
                </a:defRPr>
              </a:lvl2pPr>
              <a:lvl3pPr>
                <a:defRPr kumimoji="1" sz="1600">
                  <a:solidFill>
                    <a:schemeClr val="tx1"/>
                  </a:solidFill>
                  <a:latin typeface="Times" charset="0"/>
                  <a:ea typeface="ＭＳ 明朝" charset="0"/>
                  <a:cs typeface="ＭＳ 明朝" charset="0"/>
                </a:defRPr>
              </a:lvl3pPr>
              <a:lvl4pPr>
                <a:defRPr kumimoji="1" sz="1600">
                  <a:solidFill>
                    <a:schemeClr val="tx1"/>
                  </a:solidFill>
                  <a:latin typeface="Times" charset="0"/>
                  <a:ea typeface="ＭＳ 明朝" charset="0"/>
                  <a:cs typeface="ＭＳ 明朝" charset="0"/>
                </a:defRPr>
              </a:lvl4pPr>
              <a:lvl5pPr>
                <a:defRPr kumimoji="1" sz="1600">
                  <a:solidFill>
                    <a:schemeClr val="tx1"/>
                  </a:solidFill>
                  <a:latin typeface="Times" charset="0"/>
                  <a:ea typeface="ＭＳ 明朝" charset="0"/>
                  <a:cs typeface="ＭＳ 明朝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" charset="0"/>
                  <a:ea typeface="ＭＳ 明朝" charset="0"/>
                  <a:cs typeface="ＭＳ 明朝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" charset="0"/>
                  <a:ea typeface="ＭＳ 明朝" charset="0"/>
                  <a:cs typeface="ＭＳ 明朝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" charset="0"/>
                  <a:ea typeface="ＭＳ 明朝" charset="0"/>
                  <a:cs typeface="ＭＳ 明朝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" charset="0"/>
                  <a:ea typeface="ＭＳ 明朝" charset="0"/>
                  <a:cs typeface="ＭＳ 明朝" charset="0"/>
                </a:defRPr>
              </a:lvl9pPr>
            </a:lstStyle>
            <a:p>
              <a:r>
                <a:rPr lang="en-US" altLang="ja-JP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charset="0"/>
                  <a:cs typeface="ＭＳ Ｐゴシック" charset="0"/>
                </a:rPr>
                <a:t>J-PARC E10</a:t>
              </a:r>
            </a:p>
          </p:txBody>
        </p:sp>
      </p:grp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457200" y="0"/>
            <a:ext cx="82296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ja-JP" sz="4000" dirty="0">
                <a:latin typeface="+mj-lt"/>
                <a:ea typeface="Osaka" charset="0"/>
                <a:cs typeface="Osaka" charset="0"/>
              </a:rPr>
              <a:t>Expand the </a:t>
            </a:r>
            <a:r>
              <a:rPr lang="en-US" altLang="ja-JP" sz="4000" dirty="0" err="1" smtClean="0">
                <a:latin typeface="+mj-lt"/>
                <a:ea typeface="Osaka" charset="0"/>
                <a:cs typeface="Osaka" charset="0"/>
              </a:rPr>
              <a:t>Hypernuclear</a:t>
            </a:r>
            <a:r>
              <a:rPr lang="en-US" altLang="ja-JP" sz="4000" dirty="0" smtClean="0">
                <a:latin typeface="+mj-lt"/>
                <a:ea typeface="Osaka" charset="0"/>
                <a:cs typeface="Osaka" charset="0"/>
              </a:rPr>
              <a:t> Chart</a:t>
            </a:r>
            <a:endParaRPr lang="en-US" altLang="ja-JP" sz="4000" dirty="0">
              <a:latin typeface="+mj-lt"/>
              <a:ea typeface="Osaka" charset="0"/>
              <a:cs typeface="Osaka" charset="0"/>
            </a:endParaRP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1371600" y="3048000"/>
            <a:ext cx="19679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" charset="0"/>
                <a:ea typeface="ＭＳ 明朝" charset="0"/>
                <a:cs typeface="ＭＳ 明朝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Times" charset="0"/>
                <a:ea typeface="ＭＳ 明朝" charset="0"/>
                <a:cs typeface="ＭＳ 明朝" charset="0"/>
              </a:defRPr>
            </a:lvl2pPr>
            <a:lvl3pPr>
              <a:defRPr kumimoji="1" sz="1600">
                <a:solidFill>
                  <a:schemeClr val="tx1"/>
                </a:solidFill>
                <a:latin typeface="Times" charset="0"/>
                <a:ea typeface="ＭＳ 明朝" charset="0"/>
                <a:cs typeface="ＭＳ 明朝" charset="0"/>
              </a:defRPr>
            </a:lvl3pPr>
            <a:lvl4pPr>
              <a:defRPr kumimoji="1" sz="1600">
                <a:solidFill>
                  <a:schemeClr val="tx1"/>
                </a:solidFill>
                <a:latin typeface="Times" charset="0"/>
                <a:ea typeface="ＭＳ 明朝" charset="0"/>
                <a:cs typeface="ＭＳ 明朝" charset="0"/>
              </a:defRPr>
            </a:lvl4pPr>
            <a:lvl5pPr>
              <a:defRPr kumimoji="1" sz="1600">
                <a:solidFill>
                  <a:schemeClr val="tx1"/>
                </a:solidFill>
                <a:latin typeface="Times" charset="0"/>
                <a:ea typeface="ＭＳ 明朝" charset="0"/>
                <a:cs typeface="ＭＳ 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" charset="0"/>
                <a:ea typeface="ＭＳ 明朝" charset="0"/>
                <a:cs typeface="ＭＳ 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" charset="0"/>
                <a:ea typeface="ＭＳ 明朝" charset="0"/>
                <a:cs typeface="ＭＳ 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" charset="0"/>
                <a:ea typeface="ＭＳ 明朝" charset="0"/>
                <a:cs typeface="ＭＳ 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" charset="0"/>
                <a:ea typeface="ＭＳ 明朝" charset="0"/>
                <a:cs typeface="ＭＳ 明朝" charset="0"/>
              </a:defRPr>
            </a:lvl9pPr>
          </a:lstStyle>
          <a:p>
            <a:r>
              <a:rPr lang="en-US" altLang="ja-JP" sz="1800" dirty="0" err="1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H</a:t>
            </a:r>
            <a:r>
              <a:rPr lang="en-US" altLang="ja-JP" sz="1800" dirty="0" err="1" smtClean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yperfragments</a:t>
            </a:r>
            <a:endParaRPr lang="en-US" altLang="ja-JP" sz="1800" dirty="0">
              <a:solidFill>
                <a:srgbClr val="008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sz="1800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by </a:t>
            </a:r>
            <a:r>
              <a:rPr lang="en-US" altLang="ja-JP" sz="180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Emulsion </a:t>
            </a:r>
            <a:r>
              <a:rPr lang="en-US" altLang="ja-JP" sz="1800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E</a:t>
            </a:r>
            <a:r>
              <a:rPr lang="en-US" altLang="ja-JP" sz="1800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xp</a:t>
            </a:r>
            <a:r>
              <a:rPr lang="en-US" altLang="ja-JP" sz="1800" dirty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566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 descr="MissMassLiforINP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1196752"/>
            <a:ext cx="3960996" cy="2686193"/>
          </a:xfrm>
          <a:prstGeom prst="rect">
            <a:avLst/>
          </a:prstGeom>
        </p:spPr>
      </p:pic>
      <p:pic>
        <p:nvPicPr>
          <p:cNvPr id="9" name="図 8" descr="MissingMass_2013053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235576"/>
            <a:ext cx="3977640" cy="269748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 rot="19727232">
            <a:off x="5027251" y="1818962"/>
            <a:ext cx="2547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70C0"/>
                </a:solidFill>
                <a:latin typeface="Courier" pitchFamily="49" charset="0"/>
              </a:rPr>
              <a:t>Preliminary</a:t>
            </a:r>
            <a:endParaRPr kumimoji="1" lang="ja-JP" altLang="en-US" sz="2800" b="1" dirty="0">
              <a:solidFill>
                <a:srgbClr val="0070C0"/>
              </a:solidFill>
              <a:latin typeface="Courier" pitchFamily="49" charset="0"/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 flipV="1">
            <a:off x="7020272" y="2204864"/>
            <a:ext cx="0" cy="11521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7020272" y="2780928"/>
            <a:ext cx="432048" cy="0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7313901" y="2710661"/>
            <a:ext cx="1218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/>
              <a:t>Σ-</a:t>
            </a:r>
          </a:p>
          <a:p>
            <a:pPr algn="ctr"/>
            <a:r>
              <a:rPr lang="en-US" altLang="ja-JP" b="1" dirty="0" smtClean="0"/>
              <a:t>continuum</a:t>
            </a:r>
            <a:endParaRPr kumimoji="1" lang="ja-JP" altLang="en-US" b="1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652120" y="2852936"/>
            <a:ext cx="1218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b="1" dirty="0" smtClean="0"/>
              <a:t>Λ</a:t>
            </a:r>
            <a:r>
              <a:rPr kumimoji="1" lang="en-US" altLang="ja-JP" b="1" dirty="0" smtClean="0"/>
              <a:t>-</a:t>
            </a:r>
          </a:p>
          <a:p>
            <a:pPr algn="ctr"/>
            <a:r>
              <a:rPr kumimoji="1" lang="en-US" altLang="ja-JP" b="1" dirty="0" smtClean="0"/>
              <a:t>continuum</a:t>
            </a:r>
            <a:endParaRPr kumimoji="1" lang="ja-JP" altLang="en-US" b="1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/>
              <a:t>Missing Mass</a:t>
            </a:r>
            <a:endParaRPr kumimoji="1" lang="ja-JP" altLang="en-US" b="1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x-none" altLang="ja-JP" smtClean="0"/>
              <a:t>2013/09/09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EFB 22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041E-0B60-444D-AA5B-DC4E51254B90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1619672" y="2996952"/>
            <a:ext cx="0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1188983" y="2636912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</a:t>
            </a:r>
            <a:r>
              <a:rPr kumimoji="1" lang="en-US" altLang="ja-JP" dirty="0" smtClean="0"/>
              <a:t>+2n+Λ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05800" y="4149080"/>
            <a:ext cx="2626040" cy="1631216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aseline="30000" dirty="0" smtClean="0"/>
              <a:t>4</a:t>
            </a:r>
            <a:r>
              <a:rPr kumimoji="1" lang="en-US" altLang="ja-JP" sz="2000" baseline="-25000" dirty="0" smtClean="0"/>
              <a:t>Λ</a:t>
            </a:r>
            <a:r>
              <a:rPr kumimoji="1" lang="en-US" altLang="ja-JP" sz="2000" dirty="0" smtClean="0"/>
              <a:t>H+2n  = 5801.70 </a:t>
            </a:r>
            <a:r>
              <a:rPr kumimoji="1" lang="en-US" altLang="ja-JP" sz="2000" dirty="0" err="1" smtClean="0"/>
              <a:t>MeV</a:t>
            </a:r>
            <a:endParaRPr kumimoji="1" lang="en-US" altLang="ja-JP" sz="2000" dirty="0" smtClean="0"/>
          </a:p>
          <a:p>
            <a:r>
              <a:rPr lang="en-US" altLang="ja-JP" sz="2000" dirty="0"/>
              <a:t>t</a:t>
            </a:r>
            <a:r>
              <a:rPr lang="en-US" altLang="ja-JP" sz="2000" dirty="0" smtClean="0"/>
              <a:t>+2n+Λ = 5803.74 </a:t>
            </a:r>
            <a:r>
              <a:rPr lang="en-US" altLang="ja-JP" sz="2000" dirty="0" err="1" smtClean="0"/>
              <a:t>MeV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5H+Λ     = 5805.44 </a:t>
            </a:r>
            <a:r>
              <a:rPr kumimoji="1" lang="en-US" altLang="ja-JP" sz="2000" dirty="0" err="1" smtClean="0"/>
              <a:t>MeV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d+3n+Λ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= 5809.99 </a:t>
            </a:r>
            <a:r>
              <a:rPr lang="en-US" altLang="ja-JP" sz="2000" dirty="0" err="1" smtClean="0"/>
              <a:t>MeV</a:t>
            </a:r>
            <a:endParaRPr lang="en-US" altLang="ja-JP" sz="2000" dirty="0" smtClean="0"/>
          </a:p>
          <a:p>
            <a:r>
              <a:rPr lang="en-US" altLang="ja-JP" sz="2000" dirty="0"/>
              <a:t>p</a:t>
            </a:r>
            <a:r>
              <a:rPr kumimoji="1" lang="en-US" altLang="ja-JP" sz="2000" dirty="0" smtClean="0"/>
              <a:t>+4n+Λ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= 5812.2   </a:t>
            </a:r>
            <a:r>
              <a:rPr lang="en-US" altLang="ja-JP" sz="2000" dirty="0" err="1" smtClean="0"/>
              <a:t>MeV</a:t>
            </a:r>
            <a:endParaRPr kumimoji="1" lang="ja-JP" altLang="en-US" sz="2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275856" y="4221088"/>
            <a:ext cx="55707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400" b="1" dirty="0" smtClean="0"/>
              <a:t>We could measure not only Λ-continuum </a:t>
            </a:r>
          </a:p>
          <a:p>
            <a:r>
              <a:rPr lang="en-US" altLang="ja-JP" sz="2400" b="1" dirty="0"/>
              <a:t> </a:t>
            </a:r>
            <a:r>
              <a:rPr lang="en-US" altLang="ja-JP" sz="2400" b="1" dirty="0" smtClean="0"/>
              <a:t>  </a:t>
            </a:r>
            <a:r>
              <a:rPr kumimoji="1" lang="en-US" altLang="ja-JP" sz="2400" b="1" dirty="0" smtClean="0"/>
              <a:t>region but</a:t>
            </a:r>
            <a:r>
              <a:rPr lang="en-US" altLang="ja-JP" sz="2400" b="1" dirty="0" smtClean="0"/>
              <a:t> also Σ-continuum region.</a:t>
            </a:r>
            <a:endParaRPr kumimoji="1" lang="en-US" altLang="ja-JP" sz="2400" b="1" dirty="0" smtClean="0"/>
          </a:p>
          <a:p>
            <a:pPr>
              <a:buFont typeface="Arial" pitchFamily="34" charset="0"/>
              <a:buChar char="•"/>
            </a:pPr>
            <a:r>
              <a:rPr lang="en-US" altLang="ja-JP" sz="2400" b="1" dirty="0" smtClean="0">
                <a:solidFill>
                  <a:srgbClr val="FF0000"/>
                </a:solidFill>
              </a:rPr>
              <a:t>Background level </a:t>
            </a:r>
            <a:r>
              <a:rPr lang="en-US" altLang="ja-JP" sz="2400" b="1" dirty="0" smtClean="0"/>
              <a:t>is about 0.5event/MeV,</a:t>
            </a:r>
            <a:r>
              <a:rPr lang="ja-JP" altLang="en-US" sz="2400" b="1" dirty="0" smtClean="0"/>
              <a:t>　</a:t>
            </a:r>
            <a:endParaRPr lang="en-US" altLang="ja-JP" sz="2400" b="1" dirty="0" smtClean="0"/>
          </a:p>
          <a:p>
            <a:r>
              <a:rPr lang="en-US" altLang="ja-JP" sz="2400" b="1" dirty="0"/>
              <a:t> </a:t>
            </a:r>
            <a:r>
              <a:rPr lang="en-US" altLang="ja-JP" sz="2400" b="1" dirty="0" smtClean="0"/>
              <a:t>  corresponding to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0.1nb/</a:t>
            </a:r>
            <a:r>
              <a:rPr lang="en-US" altLang="ja-JP" sz="2400" b="1" dirty="0" err="1" smtClean="0">
                <a:solidFill>
                  <a:srgbClr val="FF0000"/>
                </a:solidFill>
              </a:rPr>
              <a:t>sr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/MeV</a:t>
            </a:r>
            <a:r>
              <a:rPr lang="en-US" altLang="ja-JP" sz="2400" b="1" dirty="0" smtClean="0"/>
              <a:t>.</a:t>
            </a:r>
          </a:p>
        </p:txBody>
      </p:sp>
      <p:cxnSp>
        <p:nvCxnSpPr>
          <p:cNvPr id="28" name="直線矢印コネクタ 27"/>
          <p:cNvCxnSpPr/>
          <p:nvPr/>
        </p:nvCxnSpPr>
        <p:spPr>
          <a:xfrm>
            <a:off x="72008" y="4725144"/>
            <a:ext cx="467544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72008" y="4365104"/>
            <a:ext cx="46754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-36512" y="4005064"/>
            <a:ext cx="754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FINUDA</a:t>
            </a:r>
            <a:endParaRPr kumimoji="1" lang="ja-JP" altLang="en-US" sz="1400" dirty="0"/>
          </a:p>
        </p:txBody>
      </p:sp>
      <p:pic>
        <p:nvPicPr>
          <p:cNvPr id="32" name="図 31" descr="MissMassLiforINP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196752"/>
            <a:ext cx="4464496" cy="2672479"/>
          </a:xfrm>
          <a:prstGeom prst="rect">
            <a:avLst/>
          </a:prstGeom>
        </p:spPr>
      </p:pic>
      <p:pic>
        <p:nvPicPr>
          <p:cNvPr id="38" name="図 37" descr="MissingMass_2013053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1203638"/>
            <a:ext cx="4608512" cy="2683708"/>
          </a:xfrm>
          <a:prstGeom prst="rect">
            <a:avLst/>
          </a:prstGeom>
        </p:spPr>
      </p:pic>
      <p:sp>
        <p:nvSpPr>
          <p:cNvPr id="39" name="テキスト ボックス 38"/>
          <p:cNvSpPr txBox="1"/>
          <p:nvPr/>
        </p:nvSpPr>
        <p:spPr>
          <a:xfrm rot="19727232">
            <a:off x="5107557" y="1808617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  <a:latin typeface="Courier" pitchFamily="49" charset="0"/>
              </a:rPr>
              <a:t>Preliminary</a:t>
            </a:r>
            <a:endParaRPr kumimoji="1" lang="ja-JP" altLang="en-US" sz="2400" b="1" dirty="0">
              <a:solidFill>
                <a:srgbClr val="0070C0"/>
              </a:solidFill>
              <a:latin typeface="Courier" pitchFamily="49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 rot="19727232">
            <a:off x="715068" y="1736609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  <a:latin typeface="Courier" pitchFamily="49" charset="0"/>
              </a:rPr>
              <a:t>Preliminary</a:t>
            </a:r>
            <a:endParaRPr kumimoji="1" lang="ja-JP" altLang="en-US" sz="2400" b="1" dirty="0">
              <a:solidFill>
                <a:srgbClr val="0070C0"/>
              </a:solidFill>
              <a:latin typeface="Courier" pitchFamily="49" charset="0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H="1" flipV="1">
            <a:off x="6876256" y="3573016"/>
            <a:ext cx="864096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6300192" y="3212976"/>
            <a:ext cx="1080120" cy="1440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H="1" flipV="1">
            <a:off x="1331640" y="3717032"/>
            <a:ext cx="2592288" cy="136815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/>
              <a:t>Summary</a:t>
            </a:r>
            <a:endParaRPr kumimoji="1" lang="ja-JP" altLang="en-US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1556792"/>
            <a:ext cx="8326760" cy="3672408"/>
          </a:xfrm>
        </p:spPr>
        <p:txBody>
          <a:bodyPr>
            <a:normAutofit/>
          </a:bodyPr>
          <a:lstStyle/>
          <a:p>
            <a:r>
              <a:rPr kumimoji="1" lang="en-US" altLang="ja-JP" sz="2800" b="1" dirty="0" smtClean="0"/>
              <a:t>KEK-PS E521 (</a:t>
            </a:r>
            <a:r>
              <a:rPr lang="en-US" altLang="ja-JP" sz="2800" b="1" baseline="30000" dirty="0" smtClean="0">
                <a:solidFill>
                  <a:srgbClr val="FF0000"/>
                </a:solidFill>
              </a:rPr>
              <a:t>10</a:t>
            </a:r>
            <a:r>
              <a:rPr lang="en-US" altLang="ja-JP" sz="2800" b="1" baseline="-25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L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Li</a:t>
            </a:r>
            <a:r>
              <a:rPr lang="en-US" altLang="ja-JP" sz="2800" b="1" dirty="0" smtClean="0"/>
              <a:t>)</a:t>
            </a:r>
          </a:p>
          <a:p>
            <a:pPr lvl="1"/>
            <a:r>
              <a:rPr kumimoji="1" lang="en-US" altLang="ja-JP" sz="2400" dirty="0" smtClean="0">
                <a:latin typeface="Symbol" charset="2"/>
                <a:cs typeface="Symbol" charset="2"/>
              </a:rPr>
              <a:t>S</a:t>
            </a:r>
            <a:r>
              <a:rPr kumimoji="1" lang="en-US" altLang="ja-JP" sz="2400" dirty="0" smtClean="0"/>
              <a:t> mixing probability  ~  0.5 %</a:t>
            </a:r>
          </a:p>
          <a:p>
            <a:r>
              <a:rPr lang="en-US" altLang="ja-JP" sz="2800" b="1" baseline="30000" dirty="0" smtClean="0">
                <a:solidFill>
                  <a:srgbClr val="FF0000"/>
                </a:solidFill>
              </a:rPr>
              <a:t>6</a:t>
            </a:r>
            <a:r>
              <a:rPr lang="en-US" altLang="ja-JP" sz="2800" b="1" baseline="-25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L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H</a:t>
            </a:r>
            <a:endParaRPr kumimoji="1" lang="en-US" altLang="ja-JP" sz="2800" b="1" dirty="0" smtClean="0">
              <a:solidFill>
                <a:srgbClr val="FF0000"/>
              </a:solidFill>
            </a:endParaRPr>
          </a:p>
          <a:p>
            <a:pPr lvl="1"/>
            <a:r>
              <a:rPr kumimoji="1" lang="en-US" altLang="ja-JP" sz="2400" b="1" dirty="0" smtClean="0"/>
              <a:t>J-PARC E10 </a:t>
            </a:r>
            <a:r>
              <a:rPr kumimoji="1" lang="en-US" altLang="ja-JP" sz="2400" dirty="0" smtClean="0"/>
              <a:t>experiment</a:t>
            </a:r>
            <a:r>
              <a:rPr lang="en-US" altLang="ja-JP" sz="2400" dirty="0" smtClean="0"/>
              <a:t> measured missing mass spectra </a:t>
            </a:r>
          </a:p>
          <a:p>
            <a:pPr marL="457200" lvl="1" indent="0"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from the bound region to </a:t>
            </a:r>
            <a:r>
              <a:rPr lang="en-US" altLang="ja-JP" sz="2400" dirty="0" err="1" smtClean="0"/>
              <a:t>Λ</a:t>
            </a:r>
            <a:r>
              <a:rPr lang="en-US" altLang="ja-JP" sz="2400" dirty="0" smtClean="0"/>
              <a:t>-continuum state and also </a:t>
            </a:r>
          </a:p>
          <a:p>
            <a:pPr marL="457200" lvl="1" indent="0"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Σ</a:t>
            </a:r>
            <a:r>
              <a:rPr lang="en-US" altLang="ja-JP" sz="2400" dirty="0" smtClean="0"/>
              <a:t>-continuum state.</a:t>
            </a:r>
          </a:p>
          <a:p>
            <a:pPr lvl="1"/>
            <a:r>
              <a:rPr lang="en-US" altLang="ja-JP" sz="2400" dirty="0" smtClean="0"/>
              <a:t>Around the t+2n+Λ threshold, there is no peak structure  with 10nb/sr.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x-none" altLang="ja-JP" smtClean="0"/>
              <a:t>2013/09/09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EFB 22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041E-0B60-444D-AA5B-DC4E51254B90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43608" y="5229200"/>
            <a:ext cx="66648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ja-JP" sz="2400" dirty="0">
                <a:solidFill>
                  <a:srgbClr val="0000FF"/>
                </a:solidFill>
              </a:rPr>
              <a:t>Production cross section of </a:t>
            </a:r>
            <a:r>
              <a:rPr lang="en-US" altLang="ja-JP" sz="2400" baseline="30000" dirty="0">
                <a:solidFill>
                  <a:srgbClr val="0000FF"/>
                </a:solidFill>
              </a:rPr>
              <a:t>6</a:t>
            </a:r>
            <a:r>
              <a:rPr lang="en-US" altLang="ja-JP" sz="2400" baseline="-25000" dirty="0">
                <a:solidFill>
                  <a:srgbClr val="0000FF"/>
                </a:solidFill>
              </a:rPr>
              <a:t>Λ</a:t>
            </a:r>
            <a:r>
              <a:rPr lang="en-US" altLang="ja-JP" sz="2400" dirty="0">
                <a:solidFill>
                  <a:srgbClr val="0000FF"/>
                </a:solidFill>
              </a:rPr>
              <a:t>H may be smaller than </a:t>
            </a:r>
            <a:endParaRPr lang="en-US" altLang="ja-JP" sz="2400" dirty="0" smtClean="0">
              <a:solidFill>
                <a:srgbClr val="0000FF"/>
              </a:solidFill>
            </a:endParaRPr>
          </a:p>
          <a:p>
            <a:pPr marL="0" lvl="1"/>
            <a:r>
              <a:rPr lang="en-US" altLang="ja-JP" sz="2400" dirty="0" smtClean="0">
                <a:solidFill>
                  <a:srgbClr val="0000FF"/>
                </a:solidFill>
              </a:rPr>
              <a:t>what </a:t>
            </a:r>
            <a:r>
              <a:rPr lang="en-US" altLang="ja-JP" sz="2400" dirty="0">
                <a:solidFill>
                  <a:srgbClr val="0000FF"/>
                </a:solidFill>
              </a:rPr>
              <a:t>we expected (10nb/</a:t>
            </a:r>
            <a:r>
              <a:rPr lang="en-US" altLang="ja-JP" sz="2400" dirty="0" err="1">
                <a:solidFill>
                  <a:srgbClr val="0000FF"/>
                </a:solidFill>
              </a:rPr>
              <a:t>sr</a:t>
            </a:r>
            <a:r>
              <a:rPr lang="en-US" altLang="ja-JP" sz="2400" dirty="0">
                <a:solidFill>
                  <a:srgbClr val="0000FF"/>
                </a:solidFill>
              </a:rPr>
              <a:t>) </a:t>
            </a:r>
            <a:r>
              <a:rPr lang="en-US" altLang="ja-JP" sz="2400" dirty="0">
                <a:solidFill>
                  <a:srgbClr val="FF0000"/>
                </a:solidFill>
              </a:rPr>
              <a:t>or</a:t>
            </a:r>
            <a:r>
              <a:rPr lang="en-US" altLang="ja-JP" sz="2400" dirty="0"/>
              <a:t>  </a:t>
            </a:r>
            <a:r>
              <a:rPr lang="en-US" altLang="ja-JP" sz="2400" baseline="30000" dirty="0">
                <a:solidFill>
                  <a:srgbClr val="0000FF"/>
                </a:solidFill>
              </a:rPr>
              <a:t>6</a:t>
            </a:r>
            <a:r>
              <a:rPr lang="en-US" altLang="ja-JP" sz="2400" baseline="-25000" dirty="0">
                <a:solidFill>
                  <a:srgbClr val="0000FF"/>
                </a:solidFill>
              </a:rPr>
              <a:t>Λ</a:t>
            </a:r>
            <a:r>
              <a:rPr lang="en-US" altLang="ja-JP" sz="2400" dirty="0">
                <a:solidFill>
                  <a:srgbClr val="0000FF"/>
                </a:solidFill>
              </a:rPr>
              <a:t>H may not exist.</a:t>
            </a:r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 smtClean="0">
                <a:latin typeface="Calibri" pitchFamily="34" charset="0"/>
              </a:rPr>
              <a:t>ΛN-ΣN Mixing in Λ </a:t>
            </a:r>
            <a:r>
              <a:rPr lang="en-US" altLang="ja-JP" b="1" dirty="0" err="1" smtClean="0">
                <a:latin typeface="Calibri" pitchFamily="34" charset="0"/>
              </a:rPr>
              <a:t>Hypernuclei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x-none" altLang="ja-JP" smtClean="0"/>
              <a:t>2013/09/09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EFB 22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041E-0B60-444D-AA5B-DC4E51254B90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788024" y="1753047"/>
            <a:ext cx="3700463" cy="1531938"/>
            <a:chOff x="2928" y="859"/>
            <a:chExt cx="2331" cy="965"/>
          </a:xfrm>
        </p:grpSpPr>
        <p:sp>
          <p:nvSpPr>
            <p:cNvPr id="8" name="Text Box 23"/>
            <p:cNvSpPr txBox="1">
              <a:spLocks noChangeArrowheads="1"/>
            </p:cNvSpPr>
            <p:nvPr/>
          </p:nvSpPr>
          <p:spPr bwMode="auto">
            <a:xfrm>
              <a:off x="3293" y="859"/>
              <a:ext cx="160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2800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if </a:t>
              </a:r>
              <a:r>
                <a:rPr lang="en-US" altLang="ja-JP" sz="2800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core isospin=0</a:t>
              </a:r>
              <a:endParaRPr lang="en-US" altLang="ja-JP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9" name="Oval 24"/>
            <p:cNvSpPr>
              <a:spLocks noChangeArrowheads="1"/>
            </p:cNvSpPr>
            <p:nvPr/>
          </p:nvSpPr>
          <p:spPr bwMode="auto">
            <a:xfrm>
              <a:off x="2928" y="1104"/>
              <a:ext cx="720" cy="72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" name="Oval 25"/>
            <p:cNvSpPr>
              <a:spLocks noChangeArrowheads="1"/>
            </p:cNvSpPr>
            <p:nvPr/>
          </p:nvSpPr>
          <p:spPr bwMode="auto">
            <a:xfrm>
              <a:off x="3168" y="1536"/>
              <a:ext cx="240" cy="24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>
              <a:off x="3168" y="1488"/>
              <a:ext cx="27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800" dirty="0" smtClean="0">
                  <a:solidFill>
                    <a:srgbClr val="000000"/>
                  </a:solidFill>
                  <a:latin typeface="Symbol" pitchFamily="18" charset="2"/>
                </a:rPr>
                <a:t>L</a:t>
              </a:r>
            </a:p>
          </p:txBody>
        </p:sp>
        <p:sp>
          <p:nvSpPr>
            <p:cNvPr id="12" name="Oval 27"/>
            <p:cNvSpPr>
              <a:spLocks noChangeArrowheads="1"/>
            </p:cNvSpPr>
            <p:nvPr/>
          </p:nvSpPr>
          <p:spPr bwMode="auto">
            <a:xfrm>
              <a:off x="4512" y="1104"/>
              <a:ext cx="720" cy="72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4752" y="1536"/>
              <a:ext cx="240" cy="24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4" name="Text Box 29"/>
            <p:cNvSpPr txBox="1">
              <a:spLocks noChangeArrowheads="1"/>
            </p:cNvSpPr>
            <p:nvPr/>
          </p:nvSpPr>
          <p:spPr bwMode="auto">
            <a:xfrm>
              <a:off x="4752" y="1488"/>
              <a:ext cx="2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800" dirty="0" smtClean="0">
                  <a:solidFill>
                    <a:srgbClr val="000000"/>
                  </a:solidFill>
                  <a:latin typeface="Symbol" pitchFamily="18" charset="2"/>
                </a:rPr>
                <a:t>S</a:t>
              </a:r>
            </a:p>
          </p:txBody>
        </p:sp>
        <p:sp>
          <p:nvSpPr>
            <p:cNvPr id="15" name="Text Box 30"/>
            <p:cNvSpPr txBox="1">
              <a:spLocks noChangeArrowheads="1"/>
            </p:cNvSpPr>
            <p:nvPr/>
          </p:nvSpPr>
          <p:spPr bwMode="auto">
            <a:xfrm>
              <a:off x="2928" y="1156"/>
              <a:ext cx="7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800" dirty="0" smtClean="0">
                  <a:solidFill>
                    <a:srgbClr val="000000"/>
                  </a:solidFill>
                  <a:latin typeface="Arial" charset="0"/>
                </a:rPr>
                <a:t>A(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Bookman Old Style" pitchFamily="18" charset="0"/>
                </a:rPr>
                <a:t>I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Arial" charset="0"/>
                </a:rPr>
                <a:t>=0)</a:t>
              </a:r>
            </a:p>
          </p:txBody>
        </p:sp>
        <p:sp>
          <p:nvSpPr>
            <p:cNvPr id="16" name="Line 31"/>
            <p:cNvSpPr>
              <a:spLocks noChangeShapeType="1"/>
            </p:cNvSpPr>
            <p:nvPr/>
          </p:nvSpPr>
          <p:spPr bwMode="auto">
            <a:xfrm>
              <a:off x="3696" y="1440"/>
              <a:ext cx="76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7" name="Text Box 32"/>
            <p:cNvSpPr txBox="1">
              <a:spLocks noChangeArrowheads="1"/>
            </p:cNvSpPr>
            <p:nvPr/>
          </p:nvSpPr>
          <p:spPr bwMode="auto">
            <a:xfrm>
              <a:off x="4512" y="1156"/>
              <a:ext cx="7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800" dirty="0" smtClean="0">
                  <a:solidFill>
                    <a:srgbClr val="000000"/>
                  </a:solidFill>
                  <a:latin typeface="Arial" charset="0"/>
                </a:rPr>
                <a:t>A(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Bookman Old Style" pitchFamily="18" charset="0"/>
                </a:rPr>
                <a:t>I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Arial" charset="0"/>
                </a:rPr>
                <a:t>=0)</a:t>
              </a:r>
            </a:p>
          </p:txBody>
        </p:sp>
      </p:grpSp>
      <p:sp>
        <p:nvSpPr>
          <p:cNvPr id="18" name="AutoShape 33"/>
          <p:cNvSpPr>
            <a:spLocks noChangeArrowheads="1"/>
          </p:cNvSpPr>
          <p:nvPr/>
        </p:nvSpPr>
        <p:spPr bwMode="auto">
          <a:xfrm>
            <a:off x="6338664" y="2276872"/>
            <a:ext cx="609600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080" y="14654"/>
                </a:moveTo>
                <a:cubicBezTo>
                  <a:pt x="17792" y="13494"/>
                  <a:pt x="18169" y="12160"/>
                  <a:pt x="18169" y="10800"/>
                </a:cubicBezTo>
                <a:cubicBezTo>
                  <a:pt x="18169" y="6730"/>
                  <a:pt x="14869" y="3431"/>
                  <a:pt x="10800" y="3431"/>
                </a:cubicBezTo>
                <a:cubicBezTo>
                  <a:pt x="9439" y="3430"/>
                  <a:pt x="8105" y="3807"/>
                  <a:pt x="6945" y="4519"/>
                </a:cubicBezTo>
                <a:close/>
                <a:moveTo>
                  <a:pt x="4519" y="6945"/>
                </a:moveTo>
                <a:cubicBezTo>
                  <a:pt x="3807" y="8105"/>
                  <a:pt x="3431" y="9439"/>
                  <a:pt x="3431" y="10799"/>
                </a:cubicBezTo>
                <a:cubicBezTo>
                  <a:pt x="3431" y="14869"/>
                  <a:pt x="6730" y="18169"/>
                  <a:pt x="10800" y="18169"/>
                </a:cubicBezTo>
                <a:cubicBezTo>
                  <a:pt x="12160" y="18169"/>
                  <a:pt x="13494" y="17792"/>
                  <a:pt x="14654" y="17080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 smtClean="0">
              <a:solidFill>
                <a:srgbClr val="000000"/>
              </a:solidFill>
            </a:endParaRPr>
          </a:p>
        </p:txBody>
      </p: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4788024" y="4417344"/>
            <a:ext cx="3687763" cy="1531938"/>
            <a:chOff x="2928" y="2779"/>
            <a:chExt cx="2323" cy="965"/>
          </a:xfrm>
        </p:grpSpPr>
        <p:sp>
          <p:nvSpPr>
            <p:cNvPr id="20" name="Text Box 35"/>
            <p:cNvSpPr txBox="1">
              <a:spLocks noChangeArrowheads="1"/>
            </p:cNvSpPr>
            <p:nvPr/>
          </p:nvSpPr>
          <p:spPr bwMode="auto">
            <a:xfrm>
              <a:off x="3293" y="2779"/>
              <a:ext cx="161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2800" dirty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if </a:t>
              </a:r>
              <a:r>
                <a:rPr lang="en-US" altLang="ja-JP" sz="2800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core isospin</a:t>
              </a:r>
              <a:r>
                <a:rPr lang="en-US" altLang="ja-JP" sz="2800" dirty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sym typeface="Symbol" pitchFamily="18" charset="2"/>
                </a:rPr>
                <a:t></a:t>
              </a:r>
              <a:r>
                <a:rPr lang="en-US" altLang="ja-JP" sz="2800" dirty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0</a:t>
              </a:r>
            </a:p>
          </p:txBody>
        </p:sp>
        <p:sp>
          <p:nvSpPr>
            <p:cNvPr id="21" name="Oval 36"/>
            <p:cNvSpPr>
              <a:spLocks noChangeArrowheads="1"/>
            </p:cNvSpPr>
            <p:nvPr/>
          </p:nvSpPr>
          <p:spPr bwMode="auto">
            <a:xfrm>
              <a:off x="2928" y="3024"/>
              <a:ext cx="720" cy="72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2" name="Oval 37"/>
            <p:cNvSpPr>
              <a:spLocks noChangeArrowheads="1"/>
            </p:cNvSpPr>
            <p:nvPr/>
          </p:nvSpPr>
          <p:spPr bwMode="auto">
            <a:xfrm>
              <a:off x="3168" y="3456"/>
              <a:ext cx="240" cy="24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3" name="Text Box 38"/>
            <p:cNvSpPr txBox="1">
              <a:spLocks noChangeArrowheads="1"/>
            </p:cNvSpPr>
            <p:nvPr/>
          </p:nvSpPr>
          <p:spPr bwMode="auto">
            <a:xfrm>
              <a:off x="3168" y="3408"/>
              <a:ext cx="27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800" dirty="0" smtClean="0">
                  <a:solidFill>
                    <a:srgbClr val="000000"/>
                  </a:solidFill>
                  <a:latin typeface="Symbol" pitchFamily="18" charset="2"/>
                </a:rPr>
                <a:t>L</a:t>
              </a:r>
            </a:p>
          </p:txBody>
        </p:sp>
        <p:sp>
          <p:nvSpPr>
            <p:cNvPr id="24" name="Oval 39"/>
            <p:cNvSpPr>
              <a:spLocks noChangeArrowheads="1"/>
            </p:cNvSpPr>
            <p:nvPr/>
          </p:nvSpPr>
          <p:spPr bwMode="auto">
            <a:xfrm>
              <a:off x="4512" y="3024"/>
              <a:ext cx="720" cy="72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5" name="Oval 40"/>
            <p:cNvSpPr>
              <a:spLocks noChangeArrowheads="1"/>
            </p:cNvSpPr>
            <p:nvPr/>
          </p:nvSpPr>
          <p:spPr bwMode="auto">
            <a:xfrm>
              <a:off x="4752" y="3456"/>
              <a:ext cx="240" cy="24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6" name="Text Box 41"/>
            <p:cNvSpPr txBox="1">
              <a:spLocks noChangeArrowheads="1"/>
            </p:cNvSpPr>
            <p:nvPr/>
          </p:nvSpPr>
          <p:spPr bwMode="auto">
            <a:xfrm>
              <a:off x="4752" y="3408"/>
              <a:ext cx="2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800" dirty="0" smtClean="0">
                  <a:solidFill>
                    <a:srgbClr val="000000"/>
                  </a:solidFill>
                  <a:latin typeface="Symbol" pitchFamily="18" charset="2"/>
                </a:rPr>
                <a:t>S</a:t>
              </a:r>
            </a:p>
          </p:txBody>
        </p:sp>
        <p:sp>
          <p:nvSpPr>
            <p:cNvPr id="27" name="Text Box 42"/>
            <p:cNvSpPr txBox="1">
              <a:spLocks noChangeArrowheads="1"/>
            </p:cNvSpPr>
            <p:nvPr/>
          </p:nvSpPr>
          <p:spPr bwMode="auto">
            <a:xfrm>
              <a:off x="2928" y="3071"/>
              <a:ext cx="73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800" dirty="0" smtClean="0">
                  <a:solidFill>
                    <a:srgbClr val="000000"/>
                  </a:solidFill>
                  <a:latin typeface="Arial" charset="0"/>
                </a:rPr>
                <a:t>A(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Bookman Old Style" pitchFamily="18" charset="0"/>
                </a:rPr>
                <a:t>I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Arial" charset="0"/>
                  <a:sym typeface="Symbol" pitchFamily="18" charset="2"/>
                </a:rPr>
                <a:t>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Arial" charset="0"/>
                </a:rPr>
                <a:t>0)</a:t>
              </a:r>
            </a:p>
          </p:txBody>
        </p:sp>
        <p:sp>
          <p:nvSpPr>
            <p:cNvPr id="28" name="Line 43"/>
            <p:cNvSpPr>
              <a:spLocks noChangeShapeType="1"/>
            </p:cNvSpPr>
            <p:nvPr/>
          </p:nvSpPr>
          <p:spPr bwMode="auto">
            <a:xfrm>
              <a:off x="3696" y="3360"/>
              <a:ext cx="76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9" name="Text Box 44"/>
            <p:cNvSpPr txBox="1">
              <a:spLocks noChangeArrowheads="1"/>
            </p:cNvSpPr>
            <p:nvPr/>
          </p:nvSpPr>
          <p:spPr bwMode="auto">
            <a:xfrm>
              <a:off x="4512" y="3071"/>
              <a:ext cx="73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800" dirty="0" smtClean="0">
                  <a:solidFill>
                    <a:srgbClr val="000000"/>
                  </a:solidFill>
                  <a:latin typeface="Arial" charset="0"/>
                </a:rPr>
                <a:t>A(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Bookman Old Style" pitchFamily="18" charset="0"/>
                </a:rPr>
                <a:t>I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ＭＳ Ｐゴシック" charset="-128"/>
                  <a:sym typeface="Symbol" pitchFamily="18" charset="2"/>
                </a:rPr>
                <a:t>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Arial" charset="0"/>
                </a:rPr>
                <a:t>0)</a:t>
              </a:r>
            </a:p>
          </p:txBody>
        </p:sp>
        <p:sp>
          <p:nvSpPr>
            <p:cNvPr id="30" name="Text Box 45"/>
            <p:cNvSpPr txBox="1">
              <a:spLocks noChangeArrowheads="1"/>
            </p:cNvSpPr>
            <p:nvPr/>
          </p:nvSpPr>
          <p:spPr bwMode="auto">
            <a:xfrm>
              <a:off x="3840" y="3408"/>
              <a:ext cx="50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800" dirty="0" smtClean="0">
                  <a:solidFill>
                    <a:srgbClr val="FF0066"/>
                  </a:solidFill>
                  <a:latin typeface="Arial" charset="0"/>
                </a:rPr>
                <a:t>OK!</a:t>
              </a:r>
            </a:p>
          </p:txBody>
        </p:sp>
      </p:grpSp>
      <p:grpSp>
        <p:nvGrpSpPr>
          <p:cNvPr id="19" name="グループ化 66"/>
          <p:cNvGrpSpPr/>
          <p:nvPr/>
        </p:nvGrpSpPr>
        <p:grpSpPr>
          <a:xfrm>
            <a:off x="827584" y="1916833"/>
            <a:ext cx="3106242" cy="4016423"/>
            <a:chOff x="827583" y="2015937"/>
            <a:chExt cx="3106242" cy="4205351"/>
          </a:xfrm>
        </p:grpSpPr>
        <p:sp>
          <p:nvSpPr>
            <p:cNvPr id="32" name="Rectangle 4"/>
            <p:cNvSpPr>
              <a:spLocks noChangeArrowheads="1"/>
            </p:cNvSpPr>
            <p:nvPr/>
          </p:nvSpPr>
          <p:spPr bwMode="auto">
            <a:xfrm>
              <a:off x="827583" y="2015937"/>
              <a:ext cx="3024336" cy="41801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3" name="Line 5"/>
            <p:cNvSpPr>
              <a:spLocks noChangeShapeType="1"/>
            </p:cNvSpPr>
            <p:nvPr/>
          </p:nvSpPr>
          <p:spPr bwMode="auto">
            <a:xfrm>
              <a:off x="1114425" y="5390728"/>
              <a:ext cx="990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4" name="Line 6"/>
            <p:cNvSpPr>
              <a:spLocks noChangeShapeType="1"/>
            </p:cNvSpPr>
            <p:nvPr/>
          </p:nvSpPr>
          <p:spPr bwMode="auto">
            <a:xfrm>
              <a:off x="1043608" y="3180928"/>
              <a:ext cx="990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1266825" y="5348064"/>
              <a:ext cx="685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10000"/>
                </a:spcBef>
                <a:spcAft>
                  <a:spcPct val="0"/>
                </a:spcAft>
                <a:defRPr/>
              </a:pPr>
              <a:r>
                <a:rPr lang="en-US" altLang="ja-JP" sz="2400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NN</a:t>
              </a:r>
            </a:p>
          </p:txBody>
        </p:sp>
        <p:sp>
          <p:nvSpPr>
            <p:cNvPr id="36" name="Text Box 8"/>
            <p:cNvSpPr txBox="1">
              <a:spLocks noChangeArrowheads="1"/>
            </p:cNvSpPr>
            <p:nvPr/>
          </p:nvSpPr>
          <p:spPr bwMode="auto">
            <a:xfrm>
              <a:off x="1266825" y="2723728"/>
              <a:ext cx="7620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10000"/>
                </a:spcBef>
                <a:spcAft>
                  <a:spcPct val="0"/>
                </a:spcAft>
                <a:defRPr/>
              </a:pPr>
              <a:r>
                <a:rPr lang="en-US" altLang="ja-JP" sz="2800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D</a:t>
              </a:r>
              <a:r>
                <a:rPr lang="en-US" altLang="ja-JP" sz="2400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N</a:t>
              </a:r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>
              <a:off x="2486025" y="4095328"/>
              <a:ext cx="990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8" name="Line 10"/>
            <p:cNvSpPr>
              <a:spLocks noChangeShapeType="1"/>
            </p:cNvSpPr>
            <p:nvPr/>
          </p:nvSpPr>
          <p:spPr bwMode="auto">
            <a:xfrm>
              <a:off x="2486025" y="3409528"/>
              <a:ext cx="990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9" name="Text Box 11"/>
            <p:cNvSpPr txBox="1">
              <a:spLocks noChangeArrowheads="1"/>
            </p:cNvSpPr>
            <p:nvPr/>
          </p:nvSpPr>
          <p:spPr bwMode="auto">
            <a:xfrm>
              <a:off x="2638425" y="4019128"/>
              <a:ext cx="685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10000"/>
                </a:spcBef>
                <a:spcAft>
                  <a:spcPct val="0"/>
                </a:spcAft>
                <a:defRPr/>
              </a:pPr>
              <a:r>
                <a:rPr lang="en-US" altLang="ja-JP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L</a:t>
              </a:r>
              <a:r>
                <a:rPr lang="en-US" altLang="ja-JP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N</a:t>
              </a:r>
            </a:p>
          </p:txBody>
        </p:sp>
        <p:sp>
          <p:nvSpPr>
            <p:cNvPr id="40" name="Text Box 12"/>
            <p:cNvSpPr txBox="1">
              <a:spLocks noChangeArrowheads="1"/>
            </p:cNvSpPr>
            <p:nvPr/>
          </p:nvSpPr>
          <p:spPr bwMode="auto">
            <a:xfrm>
              <a:off x="2638425" y="2952328"/>
              <a:ext cx="685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10000"/>
                </a:spcBef>
                <a:spcAft>
                  <a:spcPct val="0"/>
                </a:spcAft>
                <a:defRPr/>
              </a:pPr>
              <a:r>
                <a:rPr lang="en-US" altLang="ja-JP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S</a:t>
              </a:r>
              <a:r>
                <a:rPr lang="en-US" altLang="ja-JP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N</a:t>
              </a:r>
            </a:p>
          </p:txBody>
        </p:sp>
        <p:sp>
          <p:nvSpPr>
            <p:cNvPr id="41" name="Line 13"/>
            <p:cNvSpPr>
              <a:spLocks noChangeShapeType="1"/>
            </p:cNvSpPr>
            <p:nvPr/>
          </p:nvSpPr>
          <p:spPr bwMode="auto">
            <a:xfrm>
              <a:off x="1343025" y="3180928"/>
              <a:ext cx="0" cy="2209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2" name="Text Box 14"/>
            <p:cNvSpPr txBox="1">
              <a:spLocks noChangeArrowheads="1"/>
            </p:cNvSpPr>
            <p:nvPr/>
          </p:nvSpPr>
          <p:spPr bwMode="auto">
            <a:xfrm>
              <a:off x="885825" y="4019128"/>
              <a:ext cx="1371600" cy="457200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10000"/>
                </a:spcBef>
                <a:spcAft>
                  <a:spcPct val="0"/>
                </a:spcAft>
              </a:pPr>
              <a:r>
                <a:rPr lang="en-US" altLang="ja-JP" sz="2400" dirty="0" smtClean="0">
                  <a:solidFill>
                    <a:srgbClr val="000000"/>
                  </a:solidFill>
                  <a:latin typeface="Arial" charset="0"/>
                </a:rPr>
                <a:t>290MeV</a:t>
              </a:r>
            </a:p>
          </p:txBody>
        </p:sp>
        <p:sp>
          <p:nvSpPr>
            <p:cNvPr id="43" name="Line 15"/>
            <p:cNvSpPr>
              <a:spLocks noChangeShapeType="1"/>
            </p:cNvSpPr>
            <p:nvPr/>
          </p:nvSpPr>
          <p:spPr bwMode="auto">
            <a:xfrm>
              <a:off x="2714625" y="3409528"/>
              <a:ext cx="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4" name="Text Box 16"/>
            <p:cNvSpPr txBox="1">
              <a:spLocks noChangeArrowheads="1"/>
            </p:cNvSpPr>
            <p:nvPr/>
          </p:nvSpPr>
          <p:spPr bwMode="auto">
            <a:xfrm>
              <a:off x="2714625" y="3561928"/>
              <a:ext cx="1219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10000"/>
                </a:spcBef>
                <a:spcAft>
                  <a:spcPct val="0"/>
                </a:spcAft>
              </a:pPr>
              <a:r>
                <a:rPr lang="en-US" altLang="ja-JP" sz="2400" dirty="0" smtClean="0">
                  <a:solidFill>
                    <a:srgbClr val="000000"/>
                  </a:solidFill>
                  <a:latin typeface="Arial" charset="0"/>
                </a:rPr>
                <a:t>77MeV</a:t>
              </a:r>
            </a:p>
          </p:txBody>
        </p:sp>
        <p:sp>
          <p:nvSpPr>
            <p:cNvPr id="45" name="Text Box 17"/>
            <p:cNvSpPr txBox="1">
              <a:spLocks noChangeArrowheads="1"/>
            </p:cNvSpPr>
            <p:nvPr/>
          </p:nvSpPr>
          <p:spPr bwMode="auto">
            <a:xfrm>
              <a:off x="1187624" y="5764088"/>
              <a:ext cx="762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10000"/>
                </a:spcBef>
                <a:spcAft>
                  <a:spcPct val="0"/>
                </a:spcAft>
                <a:defRPr/>
              </a:pPr>
              <a:r>
                <a:rPr lang="en-US" altLang="ja-JP" sz="2400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S=0</a:t>
              </a:r>
            </a:p>
          </p:txBody>
        </p:sp>
        <p:sp>
          <p:nvSpPr>
            <p:cNvPr id="46" name="Text Box 18"/>
            <p:cNvSpPr txBox="1">
              <a:spLocks noChangeArrowheads="1"/>
            </p:cNvSpPr>
            <p:nvPr/>
          </p:nvSpPr>
          <p:spPr bwMode="auto">
            <a:xfrm>
              <a:off x="2562225" y="5764088"/>
              <a:ext cx="990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10000"/>
                </a:spcBef>
                <a:spcAft>
                  <a:spcPct val="0"/>
                </a:spcAft>
                <a:defRPr/>
              </a:pPr>
              <a:r>
                <a:rPr lang="en-US" altLang="ja-JP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S= -1</a:t>
              </a:r>
            </a:p>
          </p:txBody>
        </p:sp>
        <p:sp>
          <p:nvSpPr>
            <p:cNvPr id="47" name="Freeform 20"/>
            <p:cNvSpPr>
              <a:spLocks/>
            </p:cNvSpPr>
            <p:nvPr/>
          </p:nvSpPr>
          <p:spPr bwMode="auto">
            <a:xfrm>
              <a:off x="1571625" y="4339810"/>
              <a:ext cx="939800" cy="593725"/>
            </a:xfrm>
            <a:custGeom>
              <a:avLst/>
              <a:gdLst>
                <a:gd name="T0" fmla="*/ 0 w 592"/>
                <a:gd name="T1" fmla="*/ 374 h 374"/>
                <a:gd name="T2" fmla="*/ 335 w 592"/>
                <a:gd name="T3" fmla="*/ 251 h 374"/>
                <a:gd name="T4" fmla="*/ 592 w 592"/>
                <a:gd name="T5" fmla="*/ 0 h 374"/>
                <a:gd name="T6" fmla="*/ 0 60000 65536"/>
                <a:gd name="T7" fmla="*/ 0 60000 65536"/>
                <a:gd name="T8" fmla="*/ 0 60000 65536"/>
                <a:gd name="T9" fmla="*/ 0 w 592"/>
                <a:gd name="T10" fmla="*/ 0 h 374"/>
                <a:gd name="T11" fmla="*/ 592 w 592"/>
                <a:gd name="T12" fmla="*/ 374 h 3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2" h="374">
                  <a:moveTo>
                    <a:pt x="0" y="374"/>
                  </a:moveTo>
                  <a:cubicBezTo>
                    <a:pt x="56" y="354"/>
                    <a:pt x="236" y="313"/>
                    <a:pt x="335" y="251"/>
                  </a:cubicBezTo>
                  <a:cubicBezTo>
                    <a:pt x="434" y="189"/>
                    <a:pt x="539" y="52"/>
                    <a:pt x="592" y="0"/>
                  </a:cubicBezTo>
                </a:path>
              </a:pathLst>
            </a:custGeom>
            <a:ln w="38100">
              <a:solidFill>
                <a:srgbClr val="0033CC"/>
              </a:solidFill>
              <a:headEnd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8" name="Text Box 55"/>
            <p:cNvSpPr txBox="1">
              <a:spLocks noChangeArrowheads="1"/>
            </p:cNvSpPr>
            <p:nvPr/>
          </p:nvSpPr>
          <p:spPr bwMode="auto">
            <a:xfrm>
              <a:off x="885825" y="2068213"/>
              <a:ext cx="12954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ordinary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nuclei</a:t>
              </a:r>
            </a:p>
          </p:txBody>
        </p:sp>
        <p:sp>
          <p:nvSpPr>
            <p:cNvPr id="49" name="Text Box 56"/>
            <p:cNvSpPr txBox="1">
              <a:spLocks noChangeArrowheads="1"/>
            </p:cNvSpPr>
            <p:nvPr/>
          </p:nvSpPr>
          <p:spPr bwMode="auto">
            <a:xfrm>
              <a:off x="2074714" y="2222223"/>
              <a:ext cx="1752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20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hypernuclei</a:t>
              </a:r>
              <a:endParaRPr lang="en-US" altLang="ja-JP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50" name="Text Box 54"/>
          <p:cNvSpPr txBox="1">
            <a:spLocks noChangeArrowheads="1"/>
          </p:cNvSpPr>
          <p:nvPr/>
        </p:nvSpPr>
        <p:spPr bwMode="auto">
          <a:xfrm>
            <a:off x="772616" y="5982379"/>
            <a:ext cx="7543800" cy="461665"/>
          </a:xfrm>
          <a:prstGeom prst="rect">
            <a:avLst/>
          </a:prstGeom>
          <a:solidFill>
            <a:srgbClr val="FF66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ja-JP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Important in neutron-rich Λ-</a:t>
            </a:r>
            <a:r>
              <a:rPr lang="en-US" altLang="ja-JP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hypernuclei</a:t>
            </a:r>
            <a:r>
              <a:rPr lang="en-US" altLang="ja-JP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(large isospin)</a:t>
            </a:r>
            <a:endParaRPr lang="en-US" altLang="ja-JP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sym typeface="Symbol" pitchFamily="18" charset="2"/>
            </a:endParaRPr>
          </a:p>
        </p:txBody>
      </p:sp>
      <p:sp>
        <p:nvSpPr>
          <p:cNvPr id="51" name="Oval 27"/>
          <p:cNvSpPr>
            <a:spLocks noChangeArrowheads="1"/>
          </p:cNvSpPr>
          <p:nvPr/>
        </p:nvSpPr>
        <p:spPr bwMode="auto">
          <a:xfrm>
            <a:off x="7308304" y="3366120"/>
            <a:ext cx="1143000" cy="1143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 smtClean="0">
              <a:solidFill>
                <a:srgbClr val="000000"/>
              </a:solidFill>
            </a:endParaRPr>
          </a:p>
        </p:txBody>
      </p:sp>
      <p:sp>
        <p:nvSpPr>
          <p:cNvPr id="52" name="Line 31"/>
          <p:cNvSpPr>
            <a:spLocks noChangeShapeType="1"/>
          </p:cNvSpPr>
          <p:nvPr/>
        </p:nvSpPr>
        <p:spPr bwMode="auto">
          <a:xfrm>
            <a:off x="6161112" y="2996952"/>
            <a:ext cx="1003176" cy="72008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 smtClean="0">
              <a:solidFill>
                <a:srgbClr val="000000"/>
              </a:solidFill>
            </a:endParaRPr>
          </a:p>
        </p:txBody>
      </p:sp>
      <p:sp>
        <p:nvSpPr>
          <p:cNvPr id="54" name="Oval 28"/>
          <p:cNvSpPr>
            <a:spLocks noChangeArrowheads="1"/>
          </p:cNvSpPr>
          <p:nvPr/>
        </p:nvSpPr>
        <p:spPr bwMode="auto">
          <a:xfrm>
            <a:off x="7740352" y="3984104"/>
            <a:ext cx="381000" cy="3810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 smtClean="0">
              <a:solidFill>
                <a:srgbClr val="000000"/>
              </a:solidFill>
            </a:endParaRPr>
          </a:p>
        </p:txBody>
      </p:sp>
      <p:sp>
        <p:nvSpPr>
          <p:cNvPr id="53" name="Text Box 29"/>
          <p:cNvSpPr txBox="1">
            <a:spLocks noChangeArrowheads="1"/>
          </p:cNvSpPr>
          <p:nvPr/>
        </p:nvSpPr>
        <p:spPr bwMode="auto">
          <a:xfrm>
            <a:off x="7702526" y="3913892"/>
            <a:ext cx="3978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dirty="0" smtClean="0">
                <a:solidFill>
                  <a:srgbClr val="000000"/>
                </a:solidFill>
                <a:latin typeface="Symbol" pitchFamily="18" charset="2"/>
              </a:rPr>
              <a:t>S</a:t>
            </a:r>
            <a:endParaRPr lang="en-US" altLang="ja-JP" sz="2800" b="1" baseline="30000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55" name="Text Box 32"/>
          <p:cNvSpPr txBox="1">
            <a:spLocks noChangeArrowheads="1"/>
          </p:cNvSpPr>
          <p:nvPr/>
        </p:nvSpPr>
        <p:spPr bwMode="auto">
          <a:xfrm>
            <a:off x="7308304" y="3481844"/>
            <a:ext cx="13227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dirty="0" smtClean="0">
                <a:solidFill>
                  <a:srgbClr val="000000"/>
                </a:solidFill>
                <a:latin typeface="Arial" charset="0"/>
              </a:rPr>
              <a:t>A</a:t>
            </a:r>
            <a:r>
              <a:rPr lang="en-US" altLang="ja-JP" sz="2800" baseline="30000" dirty="0" smtClean="0">
                <a:solidFill>
                  <a:srgbClr val="000000"/>
                </a:solidFill>
                <a:latin typeface="Arial" charset="0"/>
              </a:rPr>
              <a:t>*</a:t>
            </a:r>
            <a:r>
              <a:rPr lang="en-US" altLang="ja-JP" sz="2800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altLang="ja-JP" sz="2800" dirty="0" smtClean="0">
                <a:solidFill>
                  <a:srgbClr val="000000"/>
                </a:solidFill>
                <a:latin typeface="Bookman Old Style" pitchFamily="18" charset="0"/>
              </a:rPr>
              <a:t>I</a:t>
            </a:r>
            <a:r>
              <a:rPr lang="en-US" altLang="ja-JP" sz="2800" dirty="0" smtClean="0">
                <a:solidFill>
                  <a:srgbClr val="000000"/>
                </a:solidFill>
                <a:latin typeface="ＭＳ Ｐゴシック" charset="-128"/>
                <a:sym typeface="Symbol" pitchFamily="18" charset="2"/>
              </a:rPr>
              <a:t></a:t>
            </a:r>
            <a:r>
              <a:rPr lang="en-US" altLang="ja-JP" sz="2800" dirty="0" smtClean="0">
                <a:solidFill>
                  <a:srgbClr val="000000"/>
                </a:solidFill>
                <a:latin typeface="Arial" charset="0"/>
              </a:rPr>
              <a:t>0)</a:t>
            </a: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076056" y="3358733"/>
            <a:ext cx="1726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Small wave</a:t>
            </a:r>
          </a:p>
          <a:p>
            <a:pPr algn="ctr"/>
            <a:r>
              <a:rPr lang="en-US" altLang="ja-JP" dirty="0" smtClean="0"/>
              <a:t>function overlap</a:t>
            </a:r>
            <a:endParaRPr kumimoji="1" lang="en-US" altLang="ja-JP" dirty="0" smtClean="0"/>
          </a:p>
        </p:txBody>
      </p:sp>
      <p:sp>
        <p:nvSpPr>
          <p:cNvPr id="57" name="正方形/長方形 56"/>
          <p:cNvSpPr/>
          <p:nvPr/>
        </p:nvSpPr>
        <p:spPr>
          <a:xfrm>
            <a:off x="5220072" y="1537047"/>
            <a:ext cx="2794804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B.F. Gibson et al. PRC </a:t>
            </a:r>
            <a:r>
              <a:rPr lang="en-US" altLang="ja-JP" sz="1400" b="1" dirty="0" smtClean="0"/>
              <a:t>6</a:t>
            </a:r>
            <a:r>
              <a:rPr lang="en-US" altLang="ja-JP" sz="1400" dirty="0" smtClean="0"/>
              <a:t> (1998) 433c.</a:t>
            </a:r>
            <a:endParaRPr lang="ja-JP" altLang="ja-JP" sz="1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x-none" altLang="ja-JP" dirty="0" smtClean="0"/>
              <a:t>2013/09/09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EFB 22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8340-3C65-4D1E-A909-D3C4B31EA6F3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9552" y="548680"/>
            <a:ext cx="8382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altLang="ja-JP" sz="3200" dirty="0">
              <a:ea typeface="Osaka" charset="-128"/>
              <a:cs typeface="Osaka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altLang="ja-JP" sz="3200" dirty="0">
              <a:ea typeface="Osaka" charset="-128"/>
              <a:cs typeface="Osaka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altLang="ja-JP" sz="3200" dirty="0">
              <a:ea typeface="Osaka" charset="-128"/>
              <a:cs typeface="Osaka" charset="-128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endParaRPr lang="en-US" altLang="ja-JP" sz="2400" dirty="0">
              <a:ea typeface="Osaka" charset="-128"/>
              <a:cs typeface="Osaka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altLang="ja-JP" sz="3200" dirty="0">
              <a:ea typeface="Osaka" charset="-128"/>
              <a:cs typeface="Osaka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altLang="ja-JP" sz="3200" dirty="0">
              <a:ea typeface="Osaka" charset="-128"/>
              <a:cs typeface="Osaka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altLang="ja-JP" sz="3200" dirty="0">
              <a:ea typeface="Osaka" charset="-128"/>
              <a:cs typeface="Osaka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ja-JP" sz="3200" dirty="0">
                <a:ea typeface="Osaka" charset="-128"/>
                <a:cs typeface="Osaka" charset="-128"/>
              </a:rPr>
              <a:t> </a:t>
            </a:r>
            <a:r>
              <a:rPr lang="en-US" altLang="ja-JP" sz="2400" dirty="0">
                <a:ea typeface="ＭＳ ゴシック" charset="-128"/>
                <a:cs typeface="ＭＳ ゴシック" charset="-128"/>
              </a:rPr>
              <a:t>large </a:t>
            </a:r>
            <a:r>
              <a:rPr lang="en-US" altLang="ja-JP" sz="2400" dirty="0" err="1">
                <a:ea typeface="ＭＳ ゴシック" charset="-128"/>
                <a:cs typeface="ＭＳ ゴシック" charset="-128"/>
              </a:rPr>
              <a:t>isospin</a:t>
            </a:r>
            <a:endParaRPr lang="en-US" altLang="ja-JP" sz="2400" dirty="0">
              <a:ea typeface="ＭＳ ゴシック" charset="-128"/>
              <a:cs typeface="ＭＳ 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400" dirty="0">
                <a:latin typeface="ＭＳ ゴシック" charset="-128"/>
                <a:ea typeface="ＭＳ ゴシック" charset="-128"/>
                <a:cs typeface="ＭＳ ゴシック" charset="-128"/>
              </a:rPr>
              <a:t> </a:t>
            </a:r>
            <a:r>
              <a:rPr lang="en-US" altLang="ja-JP" sz="2400" dirty="0">
                <a:solidFill>
                  <a:srgbClr val="0619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  <a:ea typeface="ＭＳ ゴシック" charset="-128"/>
                <a:cs typeface="ＭＳ ゴシック" charset="-128"/>
              </a:rPr>
              <a:t>L</a:t>
            </a:r>
            <a:r>
              <a:rPr lang="en-US" altLang="ja-JP" sz="2400" dirty="0">
                <a:solidFill>
                  <a:srgbClr val="0619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-128"/>
                <a:ea typeface="ＭＳ ゴシック" charset="-128"/>
                <a:cs typeface="ＭＳ ゴシック" charset="-128"/>
              </a:rPr>
              <a:t>N-</a:t>
            </a:r>
            <a:r>
              <a:rPr lang="en-US" altLang="ja-JP" sz="2400" dirty="0">
                <a:solidFill>
                  <a:srgbClr val="0619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  <a:ea typeface="ＭＳ ゴシック" charset="-128"/>
                <a:cs typeface="ＭＳ ゴシック" charset="-128"/>
              </a:rPr>
              <a:t>S</a:t>
            </a:r>
            <a:r>
              <a:rPr lang="en-US" altLang="ja-JP" sz="2400" dirty="0">
                <a:solidFill>
                  <a:srgbClr val="0619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 charset="-128"/>
                <a:ea typeface="ＭＳ ゴシック" charset="-128"/>
                <a:cs typeface="ＭＳ ゴシック" charset="-128"/>
              </a:rPr>
              <a:t>N </a:t>
            </a:r>
            <a:r>
              <a:rPr lang="en-US" altLang="ja-JP" sz="2400" dirty="0">
                <a:solidFill>
                  <a:srgbClr val="0619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ゴシック" charset="-128"/>
                <a:cs typeface="ＭＳ ゴシック" charset="-128"/>
              </a:rPr>
              <a:t>mixing effect</a:t>
            </a:r>
            <a:endParaRPr lang="en-US" altLang="ja-JP" sz="2400" dirty="0">
              <a:ea typeface="ＭＳ ゴシック" charset="-128"/>
              <a:cs typeface="ＭＳ 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ja-JP" sz="2400" dirty="0">
                <a:latin typeface="ＭＳ ゴシック" charset="-128"/>
                <a:ea typeface="ＭＳ ゴシック" charset="-128"/>
                <a:cs typeface="ＭＳ ゴシック" charset="-128"/>
              </a:rPr>
              <a:t> </a:t>
            </a:r>
            <a:r>
              <a:rPr lang="en-US" altLang="ja-JP" sz="2400" dirty="0">
                <a:latin typeface="Symbol" charset="2"/>
                <a:ea typeface="ＭＳ ゴシック" charset="-128"/>
                <a:cs typeface="ＭＳ ゴシック" charset="-128"/>
              </a:rPr>
              <a:t>X</a:t>
            </a:r>
            <a:r>
              <a:rPr lang="ja-JP" altLang="en-US" sz="2400" baseline="30000" dirty="0">
                <a:latin typeface="ＭＳ ゴシック" charset="-128"/>
                <a:ea typeface="ＭＳ ゴシック" charset="-128"/>
                <a:cs typeface="ＭＳ ゴシック" charset="-128"/>
              </a:rPr>
              <a:t>－</a:t>
            </a:r>
            <a:r>
              <a:rPr lang="en-US" altLang="ja-JP" sz="2400" dirty="0">
                <a:latin typeface="ＭＳ ゴシック" charset="-128"/>
                <a:ea typeface="ＭＳ ゴシック" charset="-128"/>
                <a:cs typeface="ＭＳ ゴシック" charset="-128"/>
              </a:rPr>
              <a:t>N </a:t>
            </a:r>
            <a:r>
              <a:rPr lang="en-US" altLang="ja-JP" sz="2400" dirty="0">
                <a:ea typeface="ＭＳ ゴシック" charset="-128"/>
                <a:cs typeface="ＭＳ ゴシック" charset="-128"/>
              </a:rPr>
              <a:t>interaction is not yet known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ja-JP" sz="2400" dirty="0">
                <a:latin typeface="ＭＳ ゴシック" charset="-128"/>
                <a:ea typeface="ＭＳ ゴシック" charset="-128"/>
                <a:cs typeface="ＭＳ ゴシック" charset="-128"/>
              </a:rPr>
              <a:t> </a:t>
            </a:r>
            <a:r>
              <a:rPr lang="en-US" altLang="ja-JP" sz="2400" dirty="0">
                <a:effectLst>
                  <a:outerShdw blurRad="38100" dist="38100" dir="2700000" algn="tl">
                    <a:srgbClr val="DDDDDD"/>
                  </a:outerShdw>
                </a:effectLst>
                <a:ea typeface="ＭＳ ゴシック" charset="-128"/>
                <a:cs typeface="ＭＳ ゴシック" charset="-128"/>
              </a:rPr>
              <a:t>study of</a:t>
            </a:r>
            <a:r>
              <a:rPr lang="en-US" altLang="ja-JP" sz="2400" dirty="0">
                <a:solidFill>
                  <a:srgbClr val="0619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ゴシック" charset="-128"/>
                <a:cs typeface="ＭＳ ゴシック" charset="-128"/>
              </a:rPr>
              <a:t> </a:t>
            </a:r>
            <a:r>
              <a:rPr lang="en-US" altLang="ja-JP" sz="2000" dirty="0">
                <a:latin typeface="Symbol" charset="2"/>
                <a:ea typeface="ＭＳ ゴシック" charset="-128"/>
                <a:cs typeface="ＭＳ ゴシック" charset="-128"/>
              </a:rPr>
              <a:t>X</a:t>
            </a:r>
            <a:r>
              <a:rPr lang="ja-JP" altLang="en-US" sz="2000" baseline="30000" dirty="0">
                <a:latin typeface="ＭＳ ゴシック" charset="-128"/>
                <a:ea typeface="ＭＳ ゴシック" charset="-128"/>
                <a:cs typeface="ＭＳ ゴシック" charset="-128"/>
              </a:rPr>
              <a:t>－</a:t>
            </a:r>
            <a:r>
              <a:rPr lang="en-US" altLang="ja-JP" sz="2000" baseline="30000" dirty="0">
                <a:latin typeface="ＭＳ ゴシック" charset="-128"/>
                <a:ea typeface="ＭＳ ゴシック" charset="-128"/>
                <a:cs typeface="ＭＳ ゴシック" charset="-128"/>
              </a:rPr>
              <a:t> </a:t>
            </a:r>
            <a:r>
              <a:rPr lang="en-US" altLang="ja-JP" sz="2400" dirty="0" err="1">
                <a:ea typeface="ＭＳ ゴシック" charset="-128"/>
                <a:cs typeface="ＭＳ ゴシック" charset="-128"/>
              </a:rPr>
              <a:t>hypernuclei</a:t>
            </a:r>
            <a:r>
              <a:rPr lang="en-US" altLang="ja-JP" sz="2400" dirty="0">
                <a:ea typeface="ＭＳ ゴシック" charset="-128"/>
                <a:cs typeface="ＭＳ ゴシック" charset="-128"/>
              </a:rPr>
              <a:t> is also important</a:t>
            </a:r>
          </a:p>
        </p:txBody>
      </p:sp>
      <p:pic>
        <p:nvPicPr>
          <p:cNvPr id="6" name="Picture 4" descr="n-star-2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68580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017383"/>
              </p:ext>
            </p:extLst>
          </p:nvPr>
        </p:nvGraphicFramePr>
        <p:xfrm>
          <a:off x="1115616" y="3573016"/>
          <a:ext cx="2349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数式" r:id="rId4" imgW="2349896" imgH="406797" progId="Equation.3">
                  <p:embed/>
                </p:oleObj>
              </mc:Choice>
              <mc:Fallback>
                <p:oleObj name="数式" r:id="rId4" imgW="2349896" imgH="4067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3573016"/>
                        <a:ext cx="23495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115616" y="4005064"/>
            <a:ext cx="1971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" charset="0"/>
                <a:ea typeface="ＭＳ 明朝" charset="0"/>
                <a:cs typeface="ＭＳ 明朝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Times" charset="0"/>
                <a:ea typeface="ＭＳ 明朝" charset="0"/>
                <a:cs typeface="ＭＳ 明朝" charset="0"/>
              </a:defRPr>
            </a:lvl2pPr>
            <a:lvl3pPr>
              <a:defRPr kumimoji="1" sz="1600">
                <a:solidFill>
                  <a:schemeClr val="tx1"/>
                </a:solidFill>
                <a:latin typeface="Times" charset="0"/>
                <a:ea typeface="ＭＳ 明朝" charset="0"/>
                <a:cs typeface="ＭＳ 明朝" charset="0"/>
              </a:defRPr>
            </a:lvl3pPr>
            <a:lvl4pPr>
              <a:defRPr kumimoji="1" sz="1600">
                <a:solidFill>
                  <a:schemeClr val="tx1"/>
                </a:solidFill>
                <a:latin typeface="Times" charset="0"/>
                <a:ea typeface="ＭＳ 明朝" charset="0"/>
                <a:cs typeface="ＭＳ 明朝" charset="0"/>
              </a:defRPr>
            </a:lvl4pPr>
            <a:lvl5pPr>
              <a:defRPr kumimoji="1" sz="1600">
                <a:solidFill>
                  <a:schemeClr val="tx1"/>
                </a:solidFill>
                <a:latin typeface="Times" charset="0"/>
                <a:ea typeface="ＭＳ 明朝" charset="0"/>
                <a:cs typeface="ＭＳ 明朝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" charset="0"/>
                <a:ea typeface="ＭＳ 明朝" charset="0"/>
                <a:cs typeface="ＭＳ 明朝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" charset="0"/>
                <a:ea typeface="ＭＳ 明朝" charset="0"/>
                <a:cs typeface="ＭＳ 明朝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" charset="0"/>
                <a:ea typeface="ＭＳ 明朝" charset="0"/>
                <a:cs typeface="ＭＳ 明朝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" charset="0"/>
                <a:ea typeface="ＭＳ 明朝" charset="0"/>
                <a:cs typeface="ＭＳ 明朝" charset="0"/>
              </a:defRPr>
            </a:lvl9pPr>
          </a:lstStyle>
          <a:p>
            <a:r>
              <a:rPr lang="en-US" altLang="ja-JP" sz="2400" b="1" dirty="0">
                <a:solidFill>
                  <a:srgbClr val="FF0606"/>
                </a:solidFill>
                <a:latin typeface="+mn-lt"/>
                <a:ea typeface="ＭＳ Ｐゴシック" charset="0"/>
                <a:cs typeface="ＭＳ Ｐゴシック" charset="0"/>
              </a:rPr>
              <a:t>Quasi-particle</a:t>
            </a:r>
            <a:endParaRPr lang="en-US" altLang="ja-JP" sz="2400" b="1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51520" y="116632"/>
            <a:ext cx="8229600" cy="6365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err="1" smtClean="0">
                <a:solidFill>
                  <a:srgbClr val="0000FF"/>
                </a:solidFill>
                <a:ea typeface="ＭＳ Ｐゴシック" charset="0"/>
              </a:rPr>
              <a:t>EoS</a:t>
            </a:r>
            <a:r>
              <a:rPr lang="en-US" altLang="ja-JP" dirty="0" smtClean="0">
                <a:solidFill>
                  <a:srgbClr val="0000FF"/>
                </a:solidFill>
                <a:ea typeface="ＭＳ Ｐゴシック" charset="0"/>
              </a:rPr>
              <a:t>  in neutron star</a:t>
            </a:r>
            <a:endParaRPr lang="en-US" altLang="ja-JP" dirty="0">
              <a:solidFill>
                <a:srgbClr val="0000FF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012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x-none" altLang="ja-JP" smtClean="0"/>
              <a:t>2013/09/09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EFB 22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8340-3C65-4D1E-A909-D3C4B31EA6F3}" type="slidenum">
              <a:rPr kumimoji="1" lang="ja-JP" altLang="en-US" smtClean="0"/>
              <a:t>5</a:t>
            </a:fld>
            <a:endParaRPr kumimoji="1" lang="ja-JP" altLang="en-US"/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11713" y="1484784"/>
            <a:ext cx="6324600" cy="4629150"/>
            <a:chOff x="0" y="1008"/>
            <a:chExt cx="3984" cy="2916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248"/>
              <a:ext cx="3984" cy="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576" y="1008"/>
              <a:ext cx="10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000">
                  <a:latin typeface="Times New Roman" pitchFamily="18" charset="0"/>
                </a:rPr>
                <a:t>KEK-PS-E521</a:t>
              </a: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1665" y="1044"/>
              <a:ext cx="21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 dirty="0">
                  <a:latin typeface="Times-Roman" charset="0"/>
                </a:rPr>
                <a:t>P. K. </a:t>
              </a:r>
              <a:r>
                <a:rPr lang="en-US" altLang="ja-JP" sz="1600" dirty="0" err="1">
                  <a:latin typeface="Times-Roman" charset="0"/>
                </a:rPr>
                <a:t>Saha</a:t>
              </a:r>
              <a:r>
                <a:rPr lang="en-US" altLang="ja-JP" sz="1600" dirty="0">
                  <a:latin typeface="Times-Roman" charset="0"/>
                </a:rPr>
                <a:t>, et al., PRL94(2005)052502</a:t>
              </a:r>
              <a:endParaRPr lang="en-US" altLang="ja-JP" sz="1600" dirty="0"/>
            </a:p>
          </p:txBody>
        </p:sp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1402" y="2376"/>
              <a:ext cx="470" cy="327"/>
              <a:chOff x="1402" y="2400"/>
              <a:chExt cx="470" cy="327"/>
            </a:xfrm>
          </p:grpSpPr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V="1">
                <a:off x="1669" y="2400"/>
                <a:ext cx="0" cy="153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" name="Text Box 8"/>
              <p:cNvSpPr txBox="1">
                <a:spLocks noChangeArrowheads="1"/>
              </p:cNvSpPr>
              <p:nvPr/>
            </p:nvSpPr>
            <p:spPr bwMode="auto">
              <a:xfrm>
                <a:off x="1402" y="2496"/>
                <a:ext cx="47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1800" baseline="30000" dirty="0">
                    <a:solidFill>
                      <a:srgbClr val="006600"/>
                    </a:solidFill>
                  </a:rPr>
                  <a:t>9</a:t>
                </a:r>
                <a:r>
                  <a:rPr lang="en-US" altLang="ja-JP" sz="1800" dirty="0">
                    <a:solidFill>
                      <a:srgbClr val="006600"/>
                    </a:solidFill>
                    <a:latin typeface="Times New Roman" pitchFamily="18" charset="0"/>
                  </a:rPr>
                  <a:t>Li</a:t>
                </a:r>
                <a:r>
                  <a:rPr lang="en-US" altLang="ja-JP" sz="1800" dirty="0">
                    <a:solidFill>
                      <a:srgbClr val="006600"/>
                    </a:solidFill>
                  </a:rPr>
                  <a:t>+</a:t>
                </a:r>
                <a:r>
                  <a:rPr lang="en-US" altLang="ja-JP" sz="1800" dirty="0">
                    <a:solidFill>
                      <a:srgbClr val="006600"/>
                    </a:solidFill>
                    <a:latin typeface="Symbol" charset="2"/>
                    <a:cs typeface="Symbol" charset="2"/>
                  </a:rPr>
                  <a:t>L</a:t>
                </a:r>
              </a:p>
            </p:txBody>
          </p:sp>
        </p:grpSp>
        <p:grpSp>
          <p:nvGrpSpPr>
            <p:cNvPr id="12" name="Group 9"/>
            <p:cNvGrpSpPr>
              <a:grpSpLocks/>
            </p:cNvGrpSpPr>
            <p:nvPr/>
          </p:nvGrpSpPr>
          <p:grpSpPr bwMode="auto">
            <a:xfrm>
              <a:off x="1008" y="2994"/>
              <a:ext cx="470" cy="448"/>
              <a:chOff x="2352" y="1712"/>
              <a:chExt cx="470" cy="448"/>
            </a:xfrm>
          </p:grpSpPr>
          <p:sp>
            <p:nvSpPr>
              <p:cNvPr id="18" name="Line 10"/>
              <p:cNvSpPr>
                <a:spLocks noChangeShapeType="1"/>
              </p:cNvSpPr>
              <p:nvPr/>
            </p:nvSpPr>
            <p:spPr bwMode="auto">
              <a:xfrm>
                <a:off x="2616" y="1920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" name="Text Box 11"/>
              <p:cNvSpPr txBox="1">
                <a:spLocks noChangeArrowheads="1"/>
              </p:cNvSpPr>
              <p:nvPr/>
            </p:nvSpPr>
            <p:spPr bwMode="auto">
              <a:xfrm>
                <a:off x="2352" y="1712"/>
                <a:ext cx="47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1800" baseline="30000" dirty="0">
                    <a:solidFill>
                      <a:srgbClr val="006600"/>
                    </a:solidFill>
                  </a:rPr>
                  <a:t>9</a:t>
                </a:r>
                <a:r>
                  <a:rPr lang="en-US" altLang="ja-JP" sz="1800" dirty="0">
                    <a:solidFill>
                      <a:srgbClr val="006600"/>
                    </a:solidFill>
                    <a:latin typeface="Times New Roman" pitchFamily="18" charset="0"/>
                  </a:rPr>
                  <a:t>Li</a:t>
                </a:r>
                <a:r>
                  <a:rPr lang="en-US" altLang="ja-JP" sz="1800" dirty="0">
                    <a:solidFill>
                      <a:srgbClr val="006600"/>
                    </a:solidFill>
                  </a:rPr>
                  <a:t>+</a:t>
                </a:r>
                <a:r>
                  <a:rPr lang="en-US" altLang="ja-JP" sz="1800" dirty="0">
                    <a:solidFill>
                      <a:srgbClr val="006600"/>
                    </a:solidFill>
                    <a:latin typeface="Symbol" charset="2"/>
                    <a:cs typeface="Symbol" charset="2"/>
                  </a:rPr>
                  <a:t>L</a:t>
                </a:r>
              </a:p>
            </p:txBody>
          </p:sp>
        </p:grp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248" y="1974"/>
              <a:ext cx="480" cy="36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864" y="3312"/>
              <a:ext cx="480" cy="3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928" y="1392"/>
              <a:ext cx="8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400">
                  <a:latin typeface="Times New Roman" pitchFamily="18" charset="0"/>
                </a:rPr>
                <a:t>2.5 MeV FWHM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344" y="1718"/>
              <a:ext cx="33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000">
                  <a:solidFill>
                    <a:srgbClr val="FF0000"/>
                  </a:solidFill>
                  <a:latin typeface="Times New Roman" pitchFamily="18" charset="0"/>
                </a:rPr>
                <a:t>g.s.</a:t>
              </a: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768" y="3110"/>
              <a:ext cx="33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000">
                  <a:solidFill>
                    <a:srgbClr val="FF0000"/>
                  </a:solidFill>
                  <a:latin typeface="Times New Roman" pitchFamily="18" charset="0"/>
                </a:rPr>
                <a:t>g.s.</a:t>
              </a:r>
            </a:p>
          </p:txBody>
        </p:sp>
      </p:grpSp>
      <p:grpSp>
        <p:nvGrpSpPr>
          <p:cNvPr id="22" name="グループ化 44"/>
          <p:cNvGrpSpPr/>
          <p:nvPr/>
        </p:nvGrpSpPr>
        <p:grpSpPr>
          <a:xfrm>
            <a:off x="6228184" y="1412776"/>
            <a:ext cx="2786082" cy="4286280"/>
            <a:chOff x="6286512" y="1428736"/>
            <a:chExt cx="2786082" cy="4286280"/>
          </a:xfrm>
        </p:grpSpPr>
        <p:grpSp>
          <p:nvGrpSpPr>
            <p:cNvPr id="23" name="Group 17"/>
            <p:cNvGrpSpPr>
              <a:grpSpLocks/>
            </p:cNvGrpSpPr>
            <p:nvPr/>
          </p:nvGrpSpPr>
          <p:grpSpPr bwMode="auto">
            <a:xfrm>
              <a:off x="6319838" y="1428736"/>
              <a:ext cx="2743200" cy="1676400"/>
              <a:chOff x="3936" y="1248"/>
              <a:chExt cx="1728" cy="1056"/>
            </a:xfrm>
          </p:grpSpPr>
          <p:sp>
            <p:nvSpPr>
              <p:cNvPr id="34" name="Rectangle 18"/>
              <p:cNvSpPr>
                <a:spLocks noChangeArrowheads="1"/>
              </p:cNvSpPr>
              <p:nvPr/>
            </p:nvSpPr>
            <p:spPr bwMode="auto">
              <a:xfrm>
                <a:off x="3936" y="1536"/>
                <a:ext cx="1728" cy="768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" name="Text Box 19"/>
              <p:cNvSpPr txBox="1">
                <a:spLocks noChangeArrowheads="1"/>
              </p:cNvSpPr>
              <p:nvPr/>
            </p:nvSpPr>
            <p:spPr bwMode="auto">
              <a:xfrm>
                <a:off x="4050" y="1248"/>
                <a:ext cx="131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000" dirty="0">
                    <a:latin typeface="Times New Roman" pitchFamily="18" charset="0"/>
                  </a:rPr>
                  <a:t> </a:t>
                </a:r>
                <a:r>
                  <a:rPr lang="en-US" altLang="ja-JP" sz="2400" b="1" dirty="0">
                    <a:solidFill>
                      <a:srgbClr val="006600"/>
                    </a:solidFill>
                    <a:latin typeface="Times New Roman" pitchFamily="18" charset="0"/>
                  </a:rPr>
                  <a:t>Cross sections</a:t>
                </a:r>
              </a:p>
            </p:txBody>
          </p:sp>
          <p:grpSp>
            <p:nvGrpSpPr>
              <p:cNvPr id="36" name="Group 20"/>
              <p:cNvGrpSpPr>
                <a:grpSpLocks/>
              </p:cNvGrpSpPr>
              <p:nvPr/>
            </p:nvGrpSpPr>
            <p:grpSpPr bwMode="auto">
              <a:xfrm>
                <a:off x="3984" y="1920"/>
                <a:ext cx="1680" cy="353"/>
                <a:chOff x="3984" y="1855"/>
                <a:chExt cx="1680" cy="353"/>
              </a:xfrm>
            </p:grpSpPr>
            <p:graphicFrame>
              <p:nvGraphicFramePr>
                <p:cNvPr id="38" name="Object 21"/>
                <p:cNvGraphicFramePr>
                  <a:graphicFrameLocks noChangeAspect="1"/>
                </p:cNvGraphicFramePr>
                <p:nvPr/>
              </p:nvGraphicFramePr>
              <p:xfrm>
                <a:off x="3984" y="1855"/>
                <a:ext cx="384" cy="35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53" name="Equation" r:id="rId4" imgW="469800" imgH="431640" progId="Equation.DSMT4">
                        <p:embed/>
                      </p:oleObj>
                    </mc:Choice>
                    <mc:Fallback>
                      <p:oleObj name="Equation" r:id="rId4" imgW="469800" imgH="4316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984" y="1855"/>
                              <a:ext cx="384" cy="35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9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348" y="1872"/>
                  <a:ext cx="131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400">
                      <a:latin typeface="Times New Roman" pitchFamily="18" charset="0"/>
                      <a:ea typeface="ＭＳ Ｐ明朝" pitchFamily="18" charset="-128"/>
                    </a:rPr>
                    <a:t>11.3±1.9 nb/sr</a:t>
                  </a:r>
                  <a:endParaRPr lang="en-US" altLang="ja-JP" sz="2400"/>
                </a:p>
              </p:txBody>
            </p:sp>
          </p:grpSp>
          <p:sp>
            <p:nvSpPr>
              <p:cNvPr id="37" name="Text Box 23"/>
              <p:cNvSpPr txBox="1">
                <a:spLocks noChangeArrowheads="1"/>
              </p:cNvSpPr>
              <p:nvPr/>
            </p:nvSpPr>
            <p:spPr bwMode="auto">
              <a:xfrm>
                <a:off x="3936" y="1538"/>
                <a:ext cx="138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 dirty="0">
                    <a:latin typeface="Times New Roman" pitchFamily="18" charset="0"/>
                    <a:ea typeface="ＭＳ Ｐ明朝" pitchFamily="18" charset="-128"/>
                  </a:rPr>
                  <a:t>- </a:t>
                </a:r>
                <a:r>
                  <a:rPr lang="en-US" altLang="ja-JP" sz="2400" dirty="0" err="1">
                    <a:latin typeface="Times New Roman" pitchFamily="18" charset="0"/>
                    <a:ea typeface="ＭＳ Ｐ明朝" pitchFamily="18" charset="-128"/>
                  </a:rPr>
                  <a:t>p</a:t>
                </a:r>
                <a:r>
                  <a:rPr lang="en-US" altLang="ja-JP" sz="2400" baseline="-25000" dirty="0" err="1">
                    <a:latin typeface="Symbol" charset="2"/>
                    <a:ea typeface="ＭＳ Ｐ明朝" pitchFamily="18" charset="-128"/>
                    <a:cs typeface="Symbol" charset="2"/>
                  </a:rPr>
                  <a:t>p</a:t>
                </a:r>
                <a:r>
                  <a:rPr lang="en-US" altLang="ja-JP" sz="2400" dirty="0">
                    <a:latin typeface="Times New Roman" pitchFamily="18" charset="0"/>
                    <a:ea typeface="ＭＳ Ｐ明朝" pitchFamily="18" charset="-128"/>
                  </a:rPr>
                  <a:t>=1.20 </a:t>
                </a:r>
                <a:r>
                  <a:rPr lang="en-US" altLang="ja-JP" sz="2400" dirty="0" err="1">
                    <a:latin typeface="Times New Roman" pitchFamily="18" charset="0"/>
                    <a:ea typeface="ＭＳ Ｐ明朝" pitchFamily="18" charset="-128"/>
                  </a:rPr>
                  <a:t>GeV</a:t>
                </a:r>
                <a:r>
                  <a:rPr lang="en-US" altLang="ja-JP" sz="2400" dirty="0">
                    <a:latin typeface="Times New Roman" pitchFamily="18" charset="0"/>
                    <a:ea typeface="ＭＳ Ｐ明朝" pitchFamily="18" charset="-128"/>
                  </a:rPr>
                  <a:t>/c</a:t>
                </a:r>
                <a:endParaRPr lang="en-US" altLang="ja-JP" sz="2400" dirty="0"/>
              </a:p>
            </p:txBody>
          </p:sp>
        </p:grp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7562524" y="4214818"/>
              <a:ext cx="115288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2000" dirty="0" smtClean="0">
                  <a:solidFill>
                    <a:srgbClr val="FF0000"/>
                  </a:solidFill>
                  <a:latin typeface="Times New Roman" pitchFamily="18" charset="0"/>
                  <a:ea typeface="ＭＳ Ｐ明朝" pitchFamily="18" charset="-128"/>
                </a:rPr>
                <a:t>～</a:t>
              </a:r>
              <a:r>
                <a:rPr lang="en-US" altLang="ja-JP" sz="2000" dirty="0">
                  <a:solidFill>
                    <a:srgbClr val="FF0000"/>
                  </a:solidFill>
                  <a:latin typeface="Times New Roman" pitchFamily="18" charset="0"/>
                  <a:ea typeface="ＭＳ Ｐ明朝" pitchFamily="18" charset="-128"/>
                </a:rPr>
                <a:t>1/1000</a:t>
              </a:r>
            </a:p>
          </p:txBody>
        </p:sp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6572264" y="5286388"/>
              <a:ext cx="169790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000" dirty="0">
                  <a:latin typeface="Times New Roman" pitchFamily="18" charset="0"/>
                  <a:ea typeface="ＭＳ Ｐ明朝" pitchFamily="18" charset="-128"/>
                </a:rPr>
                <a:t>17.5±0.6 </a:t>
              </a:r>
              <a:r>
                <a:rPr lang="en-US" altLang="ja-JP" sz="2000" dirty="0" err="1">
                  <a:latin typeface="Symbol" charset="2"/>
                  <a:ea typeface="ＭＳ Ｐ明朝" pitchFamily="18" charset="-128"/>
                  <a:cs typeface="Symbol" charset="2"/>
                </a:rPr>
                <a:t>m</a:t>
              </a:r>
              <a:r>
                <a:rPr lang="en-US" altLang="ja-JP" sz="2000" dirty="0" err="1">
                  <a:latin typeface="Times New Roman" pitchFamily="18" charset="0"/>
                  <a:ea typeface="ＭＳ Ｐ明朝" pitchFamily="18" charset="-128"/>
                </a:rPr>
                <a:t>b</a:t>
              </a:r>
              <a:r>
                <a:rPr lang="en-US" altLang="ja-JP" sz="2000" dirty="0">
                  <a:latin typeface="Times New Roman" pitchFamily="18" charset="0"/>
                  <a:ea typeface="ＭＳ Ｐ明朝" pitchFamily="18" charset="-128"/>
                </a:rPr>
                <a:t>/</a:t>
              </a:r>
              <a:r>
                <a:rPr lang="en-US" altLang="ja-JP" sz="2000" dirty="0" err="1">
                  <a:latin typeface="Times New Roman" pitchFamily="18" charset="0"/>
                  <a:ea typeface="ＭＳ Ｐ明朝" pitchFamily="18" charset="-128"/>
                </a:rPr>
                <a:t>sr</a:t>
              </a:r>
              <a:endParaRPr lang="en-US" altLang="ja-JP" sz="2000" dirty="0">
                <a:latin typeface="Times New Roman" pitchFamily="18" charset="0"/>
                <a:ea typeface="ＭＳ Ｐ明朝" pitchFamily="18" charset="-128"/>
              </a:endParaRPr>
            </a:p>
          </p:txBody>
        </p:sp>
        <p:sp>
          <p:nvSpPr>
            <p:cNvPr id="26" name="Text Box 27"/>
            <p:cNvSpPr txBox="1">
              <a:spLocks noChangeArrowheads="1"/>
            </p:cNvSpPr>
            <p:nvPr/>
          </p:nvSpPr>
          <p:spPr bwMode="auto">
            <a:xfrm>
              <a:off x="7906890" y="4929198"/>
              <a:ext cx="11657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latin typeface="Times New Roman" pitchFamily="18" charset="0"/>
                  <a:ea typeface="ＭＳ Ｐ明朝" pitchFamily="18" charset="-128"/>
                </a:rPr>
                <a:t>(1.2 </a:t>
              </a:r>
              <a:r>
                <a:rPr lang="en-US" altLang="ja-JP" dirty="0" err="1" smtClean="0">
                  <a:latin typeface="Times New Roman" pitchFamily="18" charset="0"/>
                  <a:ea typeface="ＭＳ Ｐ明朝" pitchFamily="18" charset="-128"/>
                </a:rPr>
                <a:t>GeV</a:t>
              </a:r>
              <a:r>
                <a:rPr lang="en-US" altLang="ja-JP" dirty="0" smtClean="0">
                  <a:latin typeface="Times New Roman" pitchFamily="18" charset="0"/>
                  <a:ea typeface="ＭＳ Ｐ明朝" pitchFamily="18" charset="-128"/>
                </a:rPr>
                <a:t>/c)</a:t>
              </a:r>
              <a:endParaRPr lang="en-US" altLang="ja-JP" dirty="0"/>
            </a:p>
          </p:txBody>
        </p:sp>
        <p:graphicFrame>
          <p:nvGraphicFramePr>
            <p:cNvPr id="27" name="Object 28"/>
            <p:cNvGraphicFramePr>
              <a:graphicFrameLocks noChangeAspect="1"/>
            </p:cNvGraphicFramePr>
            <p:nvPr/>
          </p:nvGraphicFramePr>
          <p:xfrm>
            <a:off x="6372249" y="4857760"/>
            <a:ext cx="1557337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4" name="Equation" r:id="rId6" imgW="990360" imgH="241200" progId="Equation.DSMT4">
                    <p:embed/>
                  </p:oleObj>
                </mc:Choice>
                <mc:Fallback>
                  <p:oleObj name="Equation" r:id="rId6" imgW="990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72249" y="4857760"/>
                          <a:ext cx="1557337" cy="428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6332541" y="4786322"/>
              <a:ext cx="2740053" cy="928694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29" name="Group 30"/>
            <p:cNvGrpSpPr>
              <a:grpSpLocks/>
            </p:cNvGrpSpPr>
            <p:nvPr/>
          </p:nvGrpSpPr>
          <p:grpSpPr bwMode="auto">
            <a:xfrm>
              <a:off x="6286512" y="3214686"/>
              <a:ext cx="2322513" cy="914400"/>
              <a:chOff x="4250" y="2352"/>
              <a:chExt cx="1463" cy="576"/>
            </a:xfrm>
          </p:grpSpPr>
          <p:sp>
            <p:nvSpPr>
              <p:cNvPr id="31" name="Text Box 31"/>
              <p:cNvSpPr txBox="1">
                <a:spLocks noChangeArrowheads="1"/>
              </p:cNvSpPr>
              <p:nvPr/>
            </p:nvSpPr>
            <p:spPr bwMode="auto">
              <a:xfrm>
                <a:off x="4250" y="2352"/>
                <a:ext cx="118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000" dirty="0">
                    <a:latin typeface="Times New Roman" pitchFamily="18" charset="0"/>
                    <a:ea typeface="ＭＳ Ｐ明朝" pitchFamily="18" charset="-128"/>
                  </a:rPr>
                  <a:t>- </a:t>
                </a:r>
                <a:r>
                  <a:rPr lang="en-US" altLang="ja-JP" sz="2000" dirty="0" err="1">
                    <a:latin typeface="Times New Roman" pitchFamily="18" charset="0"/>
                    <a:ea typeface="ＭＳ Ｐ明朝" pitchFamily="18" charset="-128"/>
                  </a:rPr>
                  <a:t>p</a:t>
                </a:r>
                <a:r>
                  <a:rPr lang="en-US" altLang="ja-JP" sz="2000" baseline="-25000" dirty="0" err="1">
                    <a:latin typeface="Symbol" charset="2"/>
                    <a:ea typeface="ＭＳ Ｐ明朝" pitchFamily="18" charset="-128"/>
                    <a:cs typeface="Symbol" charset="2"/>
                  </a:rPr>
                  <a:t>p</a:t>
                </a:r>
                <a:r>
                  <a:rPr lang="en-US" altLang="ja-JP" sz="2000" dirty="0">
                    <a:latin typeface="Times New Roman" pitchFamily="18" charset="0"/>
                    <a:ea typeface="ＭＳ Ｐ明朝" pitchFamily="18" charset="-128"/>
                  </a:rPr>
                  <a:t>=1.05 </a:t>
                </a:r>
                <a:r>
                  <a:rPr lang="en-US" altLang="ja-JP" sz="2000" dirty="0" err="1">
                    <a:latin typeface="Times New Roman" pitchFamily="18" charset="0"/>
                    <a:ea typeface="ＭＳ Ｐ明朝" pitchFamily="18" charset="-128"/>
                  </a:rPr>
                  <a:t>GeV</a:t>
                </a:r>
                <a:r>
                  <a:rPr lang="en-US" altLang="ja-JP" sz="2000" dirty="0">
                    <a:latin typeface="Times New Roman" pitchFamily="18" charset="0"/>
                    <a:ea typeface="ＭＳ Ｐ明朝" pitchFamily="18" charset="-128"/>
                  </a:rPr>
                  <a:t>/c</a:t>
                </a:r>
                <a:endParaRPr lang="en-US" altLang="ja-JP" sz="2000" dirty="0"/>
              </a:p>
            </p:txBody>
          </p:sp>
          <p:graphicFrame>
            <p:nvGraphicFramePr>
              <p:cNvPr id="32" name="Object 32"/>
              <p:cNvGraphicFramePr>
                <a:graphicFrameLocks noChangeAspect="1"/>
              </p:cNvGraphicFramePr>
              <p:nvPr/>
            </p:nvGraphicFramePr>
            <p:xfrm>
              <a:off x="4368" y="2619"/>
              <a:ext cx="336" cy="3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55" name="Equation" r:id="rId8" imgW="469800" imgH="431640" progId="Equation.DSMT4">
                      <p:embed/>
                    </p:oleObj>
                  </mc:Choice>
                  <mc:Fallback>
                    <p:oleObj name="Equation" r:id="rId8" imgW="469800" imgH="4316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68" y="2619"/>
                            <a:ext cx="336" cy="3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3" name="Text Box 33"/>
              <p:cNvSpPr txBox="1">
                <a:spLocks noChangeArrowheads="1"/>
              </p:cNvSpPr>
              <p:nvPr/>
            </p:nvSpPr>
            <p:spPr bwMode="auto">
              <a:xfrm>
                <a:off x="4678" y="2640"/>
                <a:ext cx="103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000" dirty="0">
                    <a:latin typeface="Times New Roman" pitchFamily="18" charset="0"/>
                    <a:ea typeface="ＭＳ Ｐ明朝" pitchFamily="18" charset="-128"/>
                  </a:rPr>
                  <a:t>5.8±2.2 </a:t>
                </a:r>
                <a:r>
                  <a:rPr lang="en-US" altLang="ja-JP" sz="2000" dirty="0" err="1">
                    <a:latin typeface="Times New Roman" pitchFamily="18" charset="0"/>
                    <a:ea typeface="ＭＳ Ｐ明朝" pitchFamily="18" charset="-128"/>
                  </a:rPr>
                  <a:t>nb</a:t>
                </a:r>
                <a:r>
                  <a:rPr lang="en-US" altLang="ja-JP" sz="2000" dirty="0">
                    <a:latin typeface="Times New Roman" pitchFamily="18" charset="0"/>
                    <a:ea typeface="ＭＳ Ｐ明朝" pitchFamily="18" charset="-128"/>
                  </a:rPr>
                  <a:t>/</a:t>
                </a:r>
                <a:r>
                  <a:rPr lang="en-US" altLang="ja-JP" sz="2000" dirty="0" err="1">
                    <a:latin typeface="Times New Roman" pitchFamily="18" charset="0"/>
                    <a:ea typeface="ＭＳ Ｐ明朝" pitchFamily="18" charset="-128"/>
                  </a:rPr>
                  <a:t>sr</a:t>
                </a:r>
                <a:endParaRPr lang="en-US" altLang="ja-JP" sz="2000" dirty="0"/>
              </a:p>
            </p:txBody>
          </p:sp>
        </p:grpSp>
        <p:sp>
          <p:nvSpPr>
            <p:cNvPr id="30" name="Line 34"/>
            <p:cNvSpPr>
              <a:spLocks noChangeShapeType="1"/>
            </p:cNvSpPr>
            <p:nvPr/>
          </p:nvSpPr>
          <p:spPr bwMode="auto">
            <a:xfrm rot="120000" flipH="1" flipV="1">
              <a:off x="8745270" y="3072622"/>
              <a:ext cx="76415" cy="1712888"/>
            </a:xfrm>
            <a:prstGeom prst="line">
              <a:avLst/>
            </a:prstGeom>
            <a:noFill/>
            <a:ln w="38100">
              <a:pattFill prst="dkDnDiag">
                <a:fgClr>
                  <a:srgbClr val="339966"/>
                </a:fgClr>
                <a:bgClr>
                  <a:srgbClr val="FFFFFF"/>
                </a:bgClr>
              </a:patt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40" name="Rectangle 36"/>
          <p:cNvSpPr>
            <a:spLocks noChangeArrowheads="1"/>
          </p:cNvSpPr>
          <p:nvPr/>
        </p:nvSpPr>
        <p:spPr bwMode="gray">
          <a:xfrm rot="10803647" flipV="1">
            <a:off x="407974" y="510946"/>
            <a:ext cx="6378575" cy="57150"/>
          </a:xfrm>
          <a:prstGeom prst="rect">
            <a:avLst/>
          </a:prstGeom>
          <a:gradFill rotWithShape="0">
            <a:gsLst>
              <a:gs pos="0">
                <a:srgbClr val="0099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ja-JP" sz="2400">
              <a:latin typeface="Tahoma" pitchFamily="34" charset="0"/>
            </a:endParaRPr>
          </a:p>
        </p:txBody>
      </p:sp>
      <p:sp>
        <p:nvSpPr>
          <p:cNvPr id="41" name="Rectangle 38"/>
          <p:cNvSpPr>
            <a:spLocks noChangeArrowheads="1"/>
          </p:cNvSpPr>
          <p:nvPr/>
        </p:nvSpPr>
        <p:spPr bwMode="auto">
          <a:xfrm>
            <a:off x="2795606" y="731822"/>
            <a:ext cx="549117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en-US" altLang="ja-JP" sz="2000" b="1" dirty="0">
                <a:latin typeface="Symbol" charset="2"/>
                <a:cs typeface="Symbol" charset="2"/>
              </a:rPr>
              <a:t>L</a:t>
            </a:r>
            <a:r>
              <a:rPr lang="en-US" altLang="ja-JP" sz="2000" b="1" dirty="0">
                <a:latin typeface="Times New Roman" pitchFamily="18" charset="0"/>
              </a:rPr>
              <a:t> spectrum by</a:t>
            </a:r>
            <a:r>
              <a:rPr lang="en-US" altLang="ja-JP" sz="2000" b="1" dirty="0"/>
              <a:t> </a:t>
            </a:r>
            <a:r>
              <a:rPr lang="en-US" altLang="ja-JP" sz="2000" b="1" dirty="0">
                <a:latin typeface="Times New Roman" pitchFamily="18" charset="0"/>
              </a:rPr>
              <a:t>DCX </a:t>
            </a:r>
            <a:r>
              <a:rPr lang="en-US" altLang="ja-JP" sz="2000" b="1" dirty="0"/>
              <a:t>(</a:t>
            </a:r>
            <a:r>
              <a:rPr lang="en-US" altLang="ja-JP" sz="2000" b="1" dirty="0">
                <a:latin typeface="Symbol" charset="2"/>
                <a:cs typeface="Symbol" charset="2"/>
              </a:rPr>
              <a:t>p</a:t>
            </a:r>
            <a:r>
              <a:rPr lang="en-US" altLang="ja-JP" sz="2000" b="1" baseline="30000" dirty="0"/>
              <a:t>-</a:t>
            </a:r>
            <a:r>
              <a:rPr lang="en-US" altLang="ja-JP" sz="2000" b="1" dirty="0"/>
              <a:t>,K</a:t>
            </a:r>
            <a:r>
              <a:rPr lang="en-US" altLang="ja-JP" sz="2000" b="1" baseline="30000" dirty="0"/>
              <a:t>+</a:t>
            </a:r>
            <a:r>
              <a:rPr lang="en-US" altLang="ja-JP" sz="2000" b="1" dirty="0"/>
              <a:t>) </a:t>
            </a:r>
            <a:r>
              <a:rPr lang="en-US" altLang="ja-JP" sz="2000" b="1" dirty="0">
                <a:latin typeface="Times New Roman" pitchFamily="18" charset="0"/>
              </a:rPr>
              <a:t>reaction at</a:t>
            </a:r>
            <a:r>
              <a:rPr lang="en-US" altLang="ja-JP" sz="2000" b="1" dirty="0"/>
              <a:t> </a:t>
            </a:r>
            <a:r>
              <a:rPr lang="en-US" altLang="ja-JP" sz="2000" b="1" dirty="0">
                <a:latin typeface="Times New Roman" pitchFamily="18" charset="0"/>
              </a:rPr>
              <a:t>1.2GeV/c</a:t>
            </a:r>
          </a:p>
        </p:txBody>
      </p:sp>
      <p:graphicFrame>
        <p:nvGraphicFramePr>
          <p:cNvPr id="42" name="Object 39"/>
          <p:cNvGraphicFramePr>
            <a:graphicFrameLocks noChangeAspect="1"/>
          </p:cNvGraphicFramePr>
          <p:nvPr/>
        </p:nvGraphicFramePr>
        <p:xfrm>
          <a:off x="357158" y="642918"/>
          <a:ext cx="22860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Equation" r:id="rId9" imgW="1028520" imgH="241200" progId="Equation.DSMT4">
                  <p:embed/>
                </p:oleObj>
              </mc:Choice>
              <mc:Fallback>
                <p:oleObj name="Equation" r:id="rId9" imgW="10285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642918"/>
                        <a:ext cx="2286000" cy="5651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テキスト ボックス 43"/>
          <p:cNvSpPr txBox="1"/>
          <p:nvPr/>
        </p:nvSpPr>
        <p:spPr>
          <a:xfrm>
            <a:off x="71438" y="1"/>
            <a:ext cx="8786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 smtClean="0">
                <a:latin typeface="Times New Roman" pitchFamily="18" charset="0"/>
              </a:rPr>
              <a:t>First </a:t>
            </a:r>
            <a:r>
              <a:rPr lang="en-US" altLang="ja-JP" sz="3200" b="1" dirty="0" smtClean="0">
                <a:latin typeface="Times New Roman" pitchFamily="18" charset="0"/>
                <a:ea typeface="HG丸ｺﾞｼｯｸM-PRO" pitchFamily="50" charset="-128"/>
              </a:rPr>
              <a:t>production of neutron-rich </a:t>
            </a:r>
            <a:r>
              <a:rPr lang="en-US" altLang="ja-JP" sz="3200" b="1" dirty="0" smtClean="0">
                <a:latin typeface="Symbol" charset="2"/>
                <a:ea typeface="HG丸ｺﾞｼｯｸM-PRO" pitchFamily="50" charset="-128"/>
                <a:cs typeface="Symbol" charset="2"/>
              </a:rPr>
              <a:t>L</a:t>
            </a:r>
            <a:r>
              <a:rPr lang="en-US" altLang="ja-JP" sz="3200" b="1" dirty="0" smtClean="0">
                <a:latin typeface="Times New Roman" pitchFamily="18" charset="0"/>
                <a:ea typeface="HG丸ｺﾞｼｯｸM-PRO" pitchFamily="50" charset="-128"/>
              </a:rPr>
              <a:t> </a:t>
            </a:r>
            <a:r>
              <a:rPr lang="en-US" altLang="ja-JP" sz="3200" b="1" dirty="0" err="1" smtClean="0">
                <a:latin typeface="Times New Roman" pitchFamily="18" charset="0"/>
                <a:ea typeface="HG丸ｺﾞｼｯｸM-PRO" pitchFamily="50" charset="-128"/>
              </a:rPr>
              <a:t>hypernuclei</a:t>
            </a:r>
            <a:endParaRPr lang="en-US" altLang="ja-JP" sz="3200" b="1" dirty="0" smtClean="0">
              <a:latin typeface="Times New Roman" pitchFamily="18" charset="0"/>
              <a:ea typeface="HG丸ｺﾞｼｯｸM-PRO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1500166" y="2143116"/>
            <a:ext cx="15038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Times New Roman" pitchFamily="18" charset="0"/>
                <a:ea typeface="ＭＳ Ｐ明朝" pitchFamily="18" charset="-128"/>
              </a:rPr>
              <a:t>11.3±1.9 </a:t>
            </a:r>
            <a:r>
              <a:rPr lang="en-US" altLang="ja-JP" b="1" dirty="0" err="1" smtClean="0">
                <a:solidFill>
                  <a:srgbClr val="FF0000"/>
                </a:solidFill>
                <a:latin typeface="Times New Roman" pitchFamily="18" charset="0"/>
                <a:ea typeface="ＭＳ Ｐ明朝" pitchFamily="18" charset="-128"/>
              </a:rPr>
              <a:t>nb</a:t>
            </a:r>
            <a:r>
              <a:rPr lang="en-US" altLang="ja-JP" b="1" dirty="0" smtClean="0">
                <a:solidFill>
                  <a:srgbClr val="FF0000"/>
                </a:solidFill>
                <a:latin typeface="Times New Roman" pitchFamily="18" charset="0"/>
                <a:ea typeface="ＭＳ Ｐ明朝" pitchFamily="18" charset="-128"/>
              </a:rPr>
              <a:t>/</a:t>
            </a:r>
            <a:r>
              <a:rPr lang="en-US" altLang="ja-JP" b="1" dirty="0" err="1" smtClean="0">
                <a:solidFill>
                  <a:srgbClr val="FF0000"/>
                </a:solidFill>
                <a:latin typeface="Times New Roman" pitchFamily="18" charset="0"/>
                <a:ea typeface="ＭＳ Ｐ明朝" pitchFamily="18" charset="-128"/>
              </a:rPr>
              <a:t>sr</a:t>
            </a:r>
            <a:endParaRPr lang="en-US" altLang="ja-JP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225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x-none" altLang="ja-JP" smtClean="0"/>
              <a:t>2013/09/09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EFB 22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8340-3C65-4D1E-A909-D3C4B31EA6F3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 rot="10803647" flipV="1">
            <a:off x="331788" y="457200"/>
            <a:ext cx="6981825" cy="76200"/>
          </a:xfrm>
          <a:prstGeom prst="rect">
            <a:avLst/>
          </a:prstGeom>
          <a:gradFill rotWithShape="0">
            <a:gsLst>
              <a:gs pos="0">
                <a:srgbClr val="0099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ja-JP" sz="2400">
              <a:latin typeface="Tahoma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28596" y="785794"/>
            <a:ext cx="24559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i="1" u="sng" dirty="0" smtClean="0">
                <a:latin typeface="Times New Roman" pitchFamily="18" charset="0"/>
              </a:rPr>
              <a:t>Two-step </a:t>
            </a:r>
            <a:r>
              <a:rPr lang="en-US" altLang="ja-JP" sz="2400" b="1" i="1" u="sng" dirty="0">
                <a:latin typeface="Times New Roman" pitchFamily="18" charset="0"/>
              </a:rPr>
              <a:t>process</a:t>
            </a:r>
            <a:r>
              <a:rPr lang="en-US" altLang="ja-JP" b="1" i="1" dirty="0">
                <a:latin typeface="Times New Roman" pitchFamily="18" charset="0"/>
              </a:rPr>
              <a:t>:</a:t>
            </a:r>
            <a:r>
              <a:rPr lang="en-US" altLang="ja-JP" dirty="0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7" name="Object 0"/>
          <p:cNvGraphicFramePr>
            <a:graphicFrameLocks noChangeAspect="1"/>
          </p:cNvGraphicFramePr>
          <p:nvPr/>
        </p:nvGraphicFramePr>
        <p:xfrm>
          <a:off x="609600" y="1371600"/>
          <a:ext cx="16764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2" name="Equation" r:id="rId3" imgW="812520" imgH="228600" progId="Equation.DSMT4">
                  <p:embed/>
                </p:oleObj>
              </mc:Choice>
              <mc:Fallback>
                <p:oleObj name="Equation" r:id="rId3" imgW="812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71600"/>
                        <a:ext cx="1676400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1524000" y="3192463"/>
          <a:ext cx="167640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3" name="Equation" r:id="rId5" imgW="812520" imgH="228600" progId="Equation.DSMT4">
                  <p:embed/>
                </p:oleObj>
              </mc:Choice>
              <mc:Fallback>
                <p:oleObj name="Equation" r:id="rId5" imgW="812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192463"/>
                        <a:ext cx="1676400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533400" y="2743200"/>
          <a:ext cx="154463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4" name="Equation" r:id="rId7" imgW="749160" imgH="228600" progId="Equation.DSMT4">
                  <p:embed/>
                </p:oleObj>
              </mc:Choice>
              <mc:Fallback>
                <p:oleObj name="Equation" r:id="rId7" imgW="749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743200"/>
                        <a:ext cx="1544638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1550988" y="1828800"/>
          <a:ext cx="164941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5" name="Equation" r:id="rId9" imgW="799920" imgH="228600" progId="Equation.DSMT4">
                  <p:embed/>
                </p:oleObj>
              </mc:Choice>
              <mc:Fallback>
                <p:oleObj name="Equation" r:id="rId9" imgW="799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88" y="1828800"/>
                        <a:ext cx="164941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684213" y="4743462"/>
          <a:ext cx="175418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6" name="Equation" r:id="rId11" imgW="850680" imgH="228600" progId="Equation.DSMT4">
                  <p:embed/>
                </p:oleObj>
              </mc:Choice>
              <mc:Fallback>
                <p:oleObj name="Equation" r:id="rId11" imgW="850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743462"/>
                        <a:ext cx="175418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2044700" y="5172090"/>
          <a:ext cx="146526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7" name="Equation" r:id="rId13" imgW="711000" imgH="228600" progId="Equation.DSMT4">
                  <p:embed/>
                </p:oleObj>
              </mc:Choice>
              <mc:Fallback>
                <p:oleObj name="Equation" r:id="rId13" imgW="71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00" y="5172090"/>
                        <a:ext cx="1465263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3733800" y="990600"/>
            <a:ext cx="5029200" cy="2470150"/>
            <a:chOff x="2304" y="528"/>
            <a:chExt cx="3168" cy="1556"/>
          </a:xfrm>
        </p:grpSpPr>
        <p:pic>
          <p:nvPicPr>
            <p:cNvPr id="14" name="Picture 14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304" y="528"/>
              <a:ext cx="3168" cy="1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15" name="Object 7"/>
            <p:cNvGraphicFramePr>
              <a:graphicFrameLocks noChangeAspect="1"/>
            </p:cNvGraphicFramePr>
            <p:nvPr/>
          </p:nvGraphicFramePr>
          <p:xfrm>
            <a:off x="3744" y="1803"/>
            <a:ext cx="576" cy="1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78" name="Equation" r:id="rId16" imgW="799920" imgH="228600" progId="Equation.DSMT4">
                    <p:embed/>
                  </p:oleObj>
                </mc:Choice>
                <mc:Fallback>
                  <p:oleObj name="Equation" r:id="rId16" imgW="79992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1803"/>
                          <a:ext cx="576" cy="165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8"/>
            <p:cNvGraphicFramePr>
              <a:graphicFrameLocks noChangeAspect="1"/>
            </p:cNvGraphicFramePr>
            <p:nvPr/>
          </p:nvGraphicFramePr>
          <p:xfrm>
            <a:off x="3552" y="1104"/>
            <a:ext cx="576" cy="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79" name="Equation" r:id="rId18" imgW="812520" imgH="228600" progId="Equation.DSMT4">
                    <p:embed/>
                  </p:oleObj>
                </mc:Choice>
                <mc:Fallback>
                  <p:oleObj name="Equation" r:id="rId18" imgW="81252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1104"/>
                          <a:ext cx="576" cy="188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3886200" y="4032250"/>
            <a:ext cx="4819650" cy="2444750"/>
            <a:chOff x="2388" y="2640"/>
            <a:chExt cx="3036" cy="1540"/>
          </a:xfrm>
        </p:grpSpPr>
        <p:pic>
          <p:nvPicPr>
            <p:cNvPr id="18" name="Picture 18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2388" y="2640"/>
              <a:ext cx="3036" cy="1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891" y="3304"/>
              <a:ext cx="53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400">
                  <a:solidFill>
                    <a:srgbClr val="FF0000"/>
                  </a:solidFill>
                  <a:latin typeface="Times New Roman" pitchFamily="18" charset="0"/>
                </a:rPr>
                <a:t>Doorway</a:t>
              </a:r>
            </a:p>
          </p:txBody>
        </p:sp>
        <p:graphicFrame>
          <p:nvGraphicFramePr>
            <p:cNvPr id="20" name="Object 6"/>
            <p:cNvGraphicFramePr>
              <a:graphicFrameLocks noChangeAspect="1"/>
            </p:cNvGraphicFramePr>
            <p:nvPr/>
          </p:nvGraphicFramePr>
          <p:xfrm>
            <a:off x="3216" y="3168"/>
            <a:ext cx="603" cy="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80" name="Equation" r:id="rId21" imgW="850680" imgH="228600" progId="Equation.DSMT4">
                    <p:embed/>
                  </p:oleObj>
                </mc:Choice>
                <mc:Fallback>
                  <p:oleObj name="Equation" r:id="rId21" imgW="8506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3168"/>
                          <a:ext cx="603" cy="188"/>
                        </a:xfrm>
                        <a:prstGeom prst="rect">
                          <a:avLst/>
                        </a:prstGeom>
                        <a:solidFill>
                          <a:srgbClr val="CCFFCC"/>
                        </a:solidFill>
                        <a:ln w="9525">
                          <a:solidFill>
                            <a:srgbClr val="008000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3624" y="3488"/>
              <a:ext cx="62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827584" y="-8300"/>
            <a:ext cx="7344816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2800" b="1" dirty="0" smtClean="0">
                <a:latin typeface="Times New Roman" pitchFamily="18" charset="0"/>
                <a:ea typeface="ＭＳ Ｐ明朝" pitchFamily="18" charset="-128"/>
              </a:rPr>
              <a:t>      Theoretical Analysis by T. Harada </a:t>
            </a:r>
            <a:endParaRPr lang="en-US" altLang="ja-JP" sz="2800" b="1" dirty="0"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57158" y="3929066"/>
            <a:ext cx="2451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i="1" u="sng" dirty="0" smtClean="0">
                <a:latin typeface="Times New Roman" pitchFamily="18" charset="0"/>
              </a:rPr>
              <a:t>One-step </a:t>
            </a:r>
            <a:r>
              <a:rPr lang="en-US" altLang="ja-JP" sz="2400" b="1" i="1" u="sng" dirty="0">
                <a:latin typeface="Times New Roman" pitchFamily="18" charset="0"/>
              </a:rPr>
              <a:t>process</a:t>
            </a:r>
            <a:r>
              <a:rPr lang="en-US" altLang="ja-JP" b="1" i="1" dirty="0">
                <a:latin typeface="Times New Roman" pitchFamily="18" charset="0"/>
              </a:rPr>
              <a:t>:</a:t>
            </a:r>
            <a:r>
              <a:rPr lang="en-US" altLang="ja-JP" dirty="0">
                <a:latin typeface="Times New Roman" pitchFamily="18" charset="0"/>
              </a:rPr>
              <a:t> 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55576" y="5661248"/>
            <a:ext cx="2739853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+mn-lt"/>
              </a:rPr>
              <a:t>vi</a:t>
            </a:r>
            <a:r>
              <a:rPr kumimoji="1" lang="en-US" altLang="ja-JP" sz="2000" dirty="0" smtClean="0">
                <a:latin typeface="+mn-lt"/>
              </a:rPr>
              <a:t>a  </a:t>
            </a:r>
            <a:r>
              <a:rPr kumimoji="1" lang="en-US" altLang="ja-JP" sz="2000" dirty="0" smtClean="0">
                <a:latin typeface="Symbol" charset="2"/>
                <a:cs typeface="Symbol" charset="2"/>
              </a:rPr>
              <a:t>S</a:t>
            </a:r>
            <a:r>
              <a:rPr kumimoji="1" lang="en-US" altLang="ja-JP" sz="2000" baseline="30000" dirty="0" smtClean="0"/>
              <a:t>-</a:t>
            </a:r>
            <a:r>
              <a:rPr kumimoji="1" lang="en-US" altLang="ja-JP" sz="2000" dirty="0" smtClean="0">
                <a:latin typeface="+mn-lt"/>
              </a:rPr>
              <a:t> doorways caused </a:t>
            </a:r>
          </a:p>
          <a:p>
            <a:r>
              <a:rPr kumimoji="1" lang="en-US" altLang="ja-JP" sz="2000" dirty="0" smtClean="0">
                <a:latin typeface="+mn-lt"/>
              </a:rPr>
              <a:t>by </a:t>
            </a:r>
            <a:r>
              <a:rPr kumimoji="1" lang="en-US" altLang="ja-JP" sz="2000" dirty="0" smtClean="0">
                <a:latin typeface="Symbol" charset="2"/>
                <a:cs typeface="Symbol" charset="2"/>
              </a:rPr>
              <a:t>L</a:t>
            </a:r>
            <a:r>
              <a:rPr kumimoji="1" lang="en-US" altLang="ja-JP" sz="2000" dirty="0" smtClean="0">
                <a:latin typeface="+mn-lt"/>
              </a:rPr>
              <a:t>N-</a:t>
            </a:r>
            <a:r>
              <a:rPr kumimoji="1" lang="en-US" altLang="ja-JP" sz="2000" dirty="0" smtClean="0">
                <a:latin typeface="Symbol" charset="2"/>
                <a:cs typeface="Symbol" charset="2"/>
              </a:rPr>
              <a:t>S</a:t>
            </a:r>
            <a:r>
              <a:rPr kumimoji="1" lang="en-US" altLang="ja-JP" sz="2000" dirty="0" smtClean="0">
                <a:latin typeface="+mn-lt"/>
              </a:rPr>
              <a:t>N coupling</a:t>
            </a:r>
            <a:endParaRPr kumimoji="1" lang="ja-JP" alt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9191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8340-3C65-4D1E-A909-D3C4B31EA6F3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4005064"/>
            <a:ext cx="4943954" cy="172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5536" y="620688"/>
            <a:ext cx="24559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i="1" u="sng" dirty="0" smtClean="0">
                <a:latin typeface="Times New Roman" pitchFamily="18" charset="0"/>
              </a:rPr>
              <a:t>Two-step </a:t>
            </a:r>
            <a:r>
              <a:rPr lang="en-US" altLang="ja-JP" sz="2400" b="1" i="1" u="sng" dirty="0">
                <a:latin typeface="Times New Roman" pitchFamily="18" charset="0"/>
              </a:rPr>
              <a:t>process</a:t>
            </a:r>
            <a:r>
              <a:rPr lang="en-US" altLang="ja-JP" b="1" i="1" dirty="0">
                <a:latin typeface="Times New Roman" pitchFamily="18" charset="0"/>
              </a:rPr>
              <a:t>:</a:t>
            </a:r>
            <a:r>
              <a:rPr lang="en-US" altLang="ja-JP" dirty="0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8" name="Object 0"/>
          <p:cNvGraphicFramePr>
            <a:graphicFrameLocks noChangeAspect="1"/>
          </p:cNvGraphicFramePr>
          <p:nvPr/>
        </p:nvGraphicFramePr>
        <p:xfrm>
          <a:off x="609600" y="1371600"/>
          <a:ext cx="16764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7" name="Equation" r:id="rId4" imgW="812520" imgH="228600" progId="Equation.DSMT4">
                  <p:embed/>
                </p:oleObj>
              </mc:Choice>
              <mc:Fallback>
                <p:oleObj name="Equation" r:id="rId4" imgW="812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71600"/>
                        <a:ext cx="1676400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505715"/>
              </p:ext>
            </p:extLst>
          </p:nvPr>
        </p:nvGraphicFramePr>
        <p:xfrm>
          <a:off x="1547664" y="3068960"/>
          <a:ext cx="167640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8" name="Equation" r:id="rId6" imgW="812520" imgH="228600" progId="Equation.DSMT4">
                  <p:embed/>
                </p:oleObj>
              </mc:Choice>
              <mc:Fallback>
                <p:oleObj name="Equation" r:id="rId6" imgW="812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068960"/>
                        <a:ext cx="1676400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804647"/>
              </p:ext>
            </p:extLst>
          </p:nvPr>
        </p:nvGraphicFramePr>
        <p:xfrm>
          <a:off x="539552" y="2636912"/>
          <a:ext cx="154463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9" name="Equation" r:id="rId8" imgW="749160" imgH="228600" progId="Equation.DSMT4">
                  <p:embed/>
                </p:oleObj>
              </mc:Choice>
              <mc:Fallback>
                <p:oleObj name="Equation" r:id="rId8" imgW="749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636912"/>
                        <a:ext cx="1544638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1550988" y="1828800"/>
          <a:ext cx="164941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0" name="Equation" r:id="rId10" imgW="799920" imgH="228600" progId="Equation.DSMT4">
                  <p:embed/>
                </p:oleObj>
              </mc:Choice>
              <mc:Fallback>
                <p:oleObj name="Equation" r:id="rId10" imgW="799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88" y="1828800"/>
                        <a:ext cx="164941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3707904" y="764704"/>
            <a:ext cx="5029200" cy="2470150"/>
            <a:chOff x="2304" y="528"/>
            <a:chExt cx="3168" cy="1556"/>
          </a:xfrm>
        </p:grpSpPr>
        <p:pic>
          <p:nvPicPr>
            <p:cNvPr id="13" name="Picture 14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304" y="528"/>
              <a:ext cx="3168" cy="1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14" name="Object 7"/>
            <p:cNvGraphicFramePr>
              <a:graphicFrameLocks noChangeAspect="1"/>
            </p:cNvGraphicFramePr>
            <p:nvPr/>
          </p:nvGraphicFramePr>
          <p:xfrm>
            <a:off x="3744" y="1803"/>
            <a:ext cx="576" cy="1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81" name="Equation" r:id="rId13" imgW="799920" imgH="228600" progId="Equation.DSMT4">
                    <p:embed/>
                  </p:oleObj>
                </mc:Choice>
                <mc:Fallback>
                  <p:oleObj name="Equation" r:id="rId13" imgW="79992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1803"/>
                          <a:ext cx="576" cy="165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8"/>
            <p:cNvGraphicFramePr>
              <a:graphicFrameLocks noChangeAspect="1"/>
            </p:cNvGraphicFramePr>
            <p:nvPr/>
          </p:nvGraphicFramePr>
          <p:xfrm>
            <a:off x="3552" y="1104"/>
            <a:ext cx="576" cy="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82" name="Equation" r:id="rId15" imgW="812520" imgH="228600" progId="Equation.DSMT4">
                    <p:embed/>
                  </p:oleObj>
                </mc:Choice>
                <mc:Fallback>
                  <p:oleObj name="Equation" r:id="rId15" imgW="81252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1104"/>
                          <a:ext cx="576" cy="188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正方形/長方形 16"/>
          <p:cNvSpPr/>
          <p:nvPr/>
        </p:nvSpPr>
        <p:spPr>
          <a:xfrm>
            <a:off x="6084168" y="3717032"/>
            <a:ext cx="25747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+mn-lt"/>
              </a:rPr>
              <a:t>Phys.At.Nucl.66(2003)1651</a:t>
            </a:r>
          </a:p>
          <a:p>
            <a:r>
              <a:rPr lang="en-US" altLang="ja-JP" dirty="0" err="1" smtClean="0">
                <a:latin typeface="+mn-lt"/>
              </a:rPr>
              <a:t>arXiv:nucl-th</a:t>
            </a:r>
            <a:r>
              <a:rPr lang="en-US" altLang="ja-JP" dirty="0" smtClean="0">
                <a:latin typeface="+mn-lt"/>
              </a:rPr>
              <a:t>/0411004v1</a:t>
            </a:r>
            <a:endParaRPr lang="ja-JP" altLang="en-US" dirty="0">
              <a:latin typeface="+mn-lt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79512" y="5805264"/>
            <a:ext cx="8643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i="1" dirty="0" smtClean="0">
                <a:latin typeface="+mn-lt"/>
              </a:rPr>
              <a:t>-- The momentum dependence of the cross section </a:t>
            </a:r>
          </a:p>
          <a:p>
            <a:r>
              <a:rPr lang="en-US" altLang="ja-JP" sz="2000" i="1" dirty="0"/>
              <a:t> </a:t>
            </a:r>
            <a:r>
              <a:rPr lang="en-US" altLang="ja-JP" sz="2000" i="1" dirty="0" smtClean="0"/>
              <a:t>          </a:t>
            </a:r>
            <a:r>
              <a:rPr lang="en-US" altLang="ja-JP" sz="2000" i="1" dirty="0" smtClean="0">
                <a:latin typeface="+mn-lt"/>
              </a:rPr>
              <a:t>is different from that of the data.</a:t>
            </a:r>
          </a:p>
        </p:txBody>
      </p:sp>
      <p:sp>
        <p:nvSpPr>
          <p:cNvPr id="19" name="円/楕円 18"/>
          <p:cNvSpPr/>
          <p:nvPr/>
        </p:nvSpPr>
        <p:spPr bwMode="auto">
          <a:xfrm>
            <a:off x="2771800" y="4941168"/>
            <a:ext cx="500066" cy="285752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ＭＳ Ｐゴシック" pitchFamily="50" charset="-128"/>
            </a:endParaRPr>
          </a:p>
        </p:txBody>
      </p:sp>
      <p:sp>
        <p:nvSpPr>
          <p:cNvPr id="20" name="円/楕円 19"/>
          <p:cNvSpPr/>
          <p:nvPr/>
        </p:nvSpPr>
        <p:spPr bwMode="auto">
          <a:xfrm>
            <a:off x="2771800" y="4653136"/>
            <a:ext cx="500066" cy="285752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ＭＳ Ｐゴシック" pitchFamily="50" charset="-128"/>
            </a:endParaRPr>
          </a:p>
        </p:txBody>
      </p:sp>
      <p:grpSp>
        <p:nvGrpSpPr>
          <p:cNvPr id="21" name="グループ化 49"/>
          <p:cNvGrpSpPr/>
          <p:nvPr/>
        </p:nvGrpSpPr>
        <p:grpSpPr>
          <a:xfrm>
            <a:off x="5500694" y="4572008"/>
            <a:ext cx="3264938" cy="1857388"/>
            <a:chOff x="5500694" y="4357694"/>
            <a:chExt cx="3264938" cy="1857388"/>
          </a:xfrm>
        </p:grpSpPr>
        <p:cxnSp>
          <p:nvCxnSpPr>
            <p:cNvPr id="22" name="直線コネクタ 21"/>
            <p:cNvCxnSpPr/>
            <p:nvPr/>
          </p:nvCxnSpPr>
          <p:spPr bwMode="auto">
            <a:xfrm rot="5400000">
              <a:off x="5035553" y="5178437"/>
              <a:ext cx="1643074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23" name="直線コネクタ 22"/>
            <p:cNvCxnSpPr/>
            <p:nvPr/>
          </p:nvCxnSpPr>
          <p:spPr bwMode="auto">
            <a:xfrm>
              <a:off x="5557838" y="5857892"/>
              <a:ext cx="2571768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4" name="フリーフォーム 23"/>
            <p:cNvSpPr/>
            <p:nvPr/>
          </p:nvSpPr>
          <p:spPr bwMode="auto">
            <a:xfrm>
              <a:off x="6072198" y="4572008"/>
              <a:ext cx="1857388" cy="642942"/>
            </a:xfrm>
            <a:custGeom>
              <a:avLst/>
              <a:gdLst>
                <a:gd name="connsiteX0" fmla="*/ 0 w 1968500"/>
                <a:gd name="connsiteY0" fmla="*/ 0 h 1041400"/>
                <a:gd name="connsiteX1" fmla="*/ 889000 w 1968500"/>
                <a:gd name="connsiteY1" fmla="*/ 355600 h 1041400"/>
                <a:gd name="connsiteX2" fmla="*/ 1778000 w 1968500"/>
                <a:gd name="connsiteY2" fmla="*/ 927100 h 1041400"/>
                <a:gd name="connsiteX3" fmla="*/ 1968500 w 1968500"/>
                <a:gd name="connsiteY3" fmla="*/ 1041400 h 1041400"/>
                <a:gd name="connsiteX4" fmla="*/ 1968500 w 1968500"/>
                <a:gd name="connsiteY4" fmla="*/ 104140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500" h="1041400">
                  <a:moveTo>
                    <a:pt x="0" y="0"/>
                  </a:moveTo>
                  <a:cubicBezTo>
                    <a:pt x="296333" y="100541"/>
                    <a:pt x="592667" y="201083"/>
                    <a:pt x="889000" y="355600"/>
                  </a:cubicBezTo>
                  <a:cubicBezTo>
                    <a:pt x="1185333" y="510117"/>
                    <a:pt x="1598083" y="812800"/>
                    <a:pt x="1778000" y="927100"/>
                  </a:cubicBezTo>
                  <a:cubicBezTo>
                    <a:pt x="1957917" y="1041400"/>
                    <a:pt x="1968500" y="1041400"/>
                    <a:pt x="1968500" y="1041400"/>
                  </a:cubicBezTo>
                  <a:lnTo>
                    <a:pt x="1968500" y="1041400"/>
                  </a:ln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/>
            <p:cNvSpPr/>
            <p:nvPr/>
          </p:nvSpPr>
          <p:spPr bwMode="auto">
            <a:xfrm>
              <a:off x="6286512" y="4929198"/>
              <a:ext cx="1643074" cy="714380"/>
            </a:xfrm>
            <a:custGeom>
              <a:avLst/>
              <a:gdLst>
                <a:gd name="connsiteX0" fmla="*/ 0 w 1968500"/>
                <a:gd name="connsiteY0" fmla="*/ 901700 h 901700"/>
                <a:gd name="connsiteX1" fmla="*/ 520700 w 1968500"/>
                <a:gd name="connsiteY1" fmla="*/ 469900 h 901700"/>
                <a:gd name="connsiteX2" fmla="*/ 1155700 w 1968500"/>
                <a:gd name="connsiteY2" fmla="*/ 215900 h 901700"/>
                <a:gd name="connsiteX3" fmla="*/ 1968500 w 1968500"/>
                <a:gd name="connsiteY3" fmla="*/ 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8500" h="901700">
                  <a:moveTo>
                    <a:pt x="0" y="901700"/>
                  </a:moveTo>
                  <a:cubicBezTo>
                    <a:pt x="164041" y="742950"/>
                    <a:pt x="328083" y="584200"/>
                    <a:pt x="520700" y="469900"/>
                  </a:cubicBezTo>
                  <a:cubicBezTo>
                    <a:pt x="713317" y="355600"/>
                    <a:pt x="914400" y="294217"/>
                    <a:pt x="1155700" y="215900"/>
                  </a:cubicBezTo>
                  <a:cubicBezTo>
                    <a:pt x="1397000" y="137583"/>
                    <a:pt x="1682750" y="68791"/>
                    <a:pt x="1968500" y="0"/>
                  </a:cubicBezTo>
                </a:path>
              </a:pathLst>
            </a:custGeom>
            <a:noFill/>
            <a:ln w="254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7715272" y="4590644"/>
              <a:ext cx="10278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b="1" dirty="0" err="1" smtClean="0">
                  <a:latin typeface="+mn-lt"/>
                </a:rPr>
                <a:t>Exp.data</a:t>
              </a:r>
              <a:r>
                <a:rPr lang="en-US" altLang="ja-JP" b="1" dirty="0" smtClean="0">
                  <a:latin typeface="+mn-lt"/>
                </a:rPr>
                <a:t>.</a:t>
              </a:r>
              <a:endParaRPr kumimoji="1" lang="en-US" altLang="ja-JP" b="1" dirty="0" smtClean="0">
                <a:latin typeface="+mn-lt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7786710" y="5214950"/>
              <a:ext cx="978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latin typeface="+mn-lt"/>
                </a:rPr>
                <a:t>Two-step</a:t>
              </a:r>
            </a:p>
          </p:txBody>
        </p:sp>
        <p:cxnSp>
          <p:nvCxnSpPr>
            <p:cNvPr id="28" name="直線コネクタ 27"/>
            <p:cNvCxnSpPr/>
            <p:nvPr/>
          </p:nvCxnSpPr>
          <p:spPr bwMode="auto">
            <a:xfrm rot="5400000">
              <a:off x="5759491" y="5241906"/>
              <a:ext cx="1357322" cy="17527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直線コネクタ 28"/>
            <p:cNvCxnSpPr/>
            <p:nvPr/>
          </p:nvCxnSpPr>
          <p:spPr bwMode="auto">
            <a:xfrm rot="5400000">
              <a:off x="6465902" y="5249875"/>
              <a:ext cx="1357322" cy="158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30" name="オブジェクト 29"/>
            <p:cNvGraphicFramePr>
              <a:graphicFrameLocks noChangeAspect="1"/>
            </p:cNvGraphicFramePr>
            <p:nvPr/>
          </p:nvGraphicFramePr>
          <p:xfrm>
            <a:off x="5500694" y="4357694"/>
            <a:ext cx="271458" cy="248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83" name="Equation" r:id="rId17" imgW="152280" imgH="139680" progId="Equation.DSMT4">
                    <p:embed/>
                  </p:oleObj>
                </mc:Choice>
                <mc:Fallback>
                  <p:oleObj name="Equation" r:id="rId17" imgW="15228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0694" y="4357694"/>
                          <a:ext cx="271458" cy="2488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テキスト ボックス 30"/>
            <p:cNvSpPr txBox="1"/>
            <p:nvPr/>
          </p:nvSpPr>
          <p:spPr>
            <a:xfrm>
              <a:off x="6143636" y="5876528"/>
              <a:ext cx="5437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latin typeface="+mn-lt"/>
                </a:rPr>
                <a:t>1.05</a:t>
              </a:r>
              <a:endParaRPr kumimoji="1" lang="ja-JP" altLang="en-US" b="1" dirty="0" smtClean="0">
                <a:latin typeface="+mn-lt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6929454" y="5876528"/>
              <a:ext cx="5437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latin typeface="+mn-lt"/>
                </a:rPr>
                <a:t>1.20</a:t>
              </a:r>
              <a:endParaRPr kumimoji="1" lang="ja-JP" altLang="en-US" b="1" dirty="0" smtClean="0">
                <a:latin typeface="+mn-lt"/>
              </a:endParaRPr>
            </a:p>
          </p:txBody>
        </p:sp>
        <p:graphicFrame>
          <p:nvGraphicFramePr>
            <p:cNvPr id="33" name="Object 12"/>
            <p:cNvGraphicFramePr>
              <a:graphicFrameLocks noChangeAspect="1"/>
            </p:cNvGraphicFramePr>
            <p:nvPr/>
          </p:nvGraphicFramePr>
          <p:xfrm>
            <a:off x="8185178" y="5656278"/>
            <a:ext cx="361950" cy="407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84" name="Equation" r:id="rId19" imgW="203040" imgH="228600" progId="Equation.DSMT4">
                    <p:embed/>
                  </p:oleObj>
                </mc:Choice>
                <mc:Fallback>
                  <p:oleObj name="Equation" r:id="rId19" imgW="2030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85178" y="5656278"/>
                          <a:ext cx="361950" cy="4079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テキスト ボックス 33"/>
          <p:cNvSpPr txBox="1"/>
          <p:nvPr/>
        </p:nvSpPr>
        <p:spPr>
          <a:xfrm>
            <a:off x="251520" y="3573016"/>
            <a:ext cx="585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+mn-lt"/>
              </a:rPr>
              <a:t>P</a:t>
            </a:r>
            <a:r>
              <a:rPr kumimoji="1" lang="en-US" altLang="ja-JP" sz="2000" dirty="0" smtClean="0">
                <a:latin typeface="+mn-lt"/>
              </a:rPr>
              <a:t>ioneer theoretical works by </a:t>
            </a:r>
            <a:r>
              <a:rPr kumimoji="1" lang="en-US" altLang="ja-JP" sz="2000" dirty="0" err="1" smtClean="0">
                <a:latin typeface="+mn-lt"/>
              </a:rPr>
              <a:t>Tretyakova</a:t>
            </a:r>
            <a:r>
              <a:rPr kumimoji="1" lang="en-US" altLang="ja-JP" sz="2000" dirty="0" smtClean="0">
                <a:latin typeface="+mn-lt"/>
              </a:rPr>
              <a:t> and </a:t>
            </a:r>
            <a:r>
              <a:rPr kumimoji="1" lang="en-US" altLang="ja-JP" sz="2000" dirty="0" err="1" smtClean="0">
                <a:latin typeface="+mn-lt"/>
              </a:rPr>
              <a:t>Lanskoy</a:t>
            </a:r>
            <a:r>
              <a:rPr kumimoji="1" lang="en-US" altLang="ja-JP" sz="2000" dirty="0" smtClean="0">
                <a:latin typeface="+mn-lt"/>
              </a:rPr>
              <a:t>. </a:t>
            </a:r>
            <a:endParaRPr kumimoji="1" lang="ja-JP" alt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4426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8340-3C65-4D1E-A909-D3C4B31EA6F3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5" name="Rectangle 1027"/>
          <p:cNvSpPr>
            <a:spLocks noChangeArrowheads="1"/>
          </p:cNvSpPr>
          <p:nvPr/>
        </p:nvSpPr>
        <p:spPr bwMode="auto">
          <a:xfrm>
            <a:off x="2500298" y="117476"/>
            <a:ext cx="6643734" cy="45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en-US" altLang="ja-JP" sz="2400" b="1" u="sng" dirty="0" smtClean="0">
                <a:latin typeface="Symbol" charset="2"/>
                <a:cs typeface="Symbol" charset="2"/>
              </a:rPr>
              <a:t>L</a:t>
            </a:r>
            <a:r>
              <a:rPr lang="en-US" altLang="ja-JP" sz="2400" b="1" u="sng" dirty="0" smtClean="0">
                <a:latin typeface="Times New Roman" pitchFamily="18" charset="0"/>
              </a:rPr>
              <a:t> </a:t>
            </a:r>
            <a:r>
              <a:rPr lang="en-US" altLang="ja-JP" sz="2400" b="1" u="sng" dirty="0">
                <a:latin typeface="Times New Roman" pitchFamily="18" charset="0"/>
              </a:rPr>
              <a:t>spectrum by</a:t>
            </a:r>
            <a:r>
              <a:rPr lang="en-US" altLang="ja-JP" sz="2400" b="1" u="sng" dirty="0"/>
              <a:t> </a:t>
            </a:r>
            <a:r>
              <a:rPr lang="en-US" altLang="ja-JP" sz="2400" b="1" u="sng" dirty="0">
                <a:latin typeface="Times New Roman" pitchFamily="18" charset="0"/>
              </a:rPr>
              <a:t>DCX</a:t>
            </a:r>
            <a:r>
              <a:rPr lang="en-US" altLang="ja-JP" sz="2400" b="1" u="sng" dirty="0"/>
              <a:t> (</a:t>
            </a:r>
            <a:r>
              <a:rPr lang="en-US" altLang="ja-JP" sz="2400" b="1" u="sng" dirty="0">
                <a:latin typeface="Symbol" charset="2"/>
                <a:cs typeface="Symbol" charset="2"/>
              </a:rPr>
              <a:t>p</a:t>
            </a:r>
            <a:r>
              <a:rPr lang="en-US" altLang="ja-JP" sz="2400" b="1" u="sng" baseline="30000" dirty="0"/>
              <a:t>-</a:t>
            </a:r>
            <a:r>
              <a:rPr lang="en-US" altLang="ja-JP" sz="2400" b="1" u="sng" dirty="0"/>
              <a:t>,K</a:t>
            </a:r>
            <a:r>
              <a:rPr lang="en-US" altLang="ja-JP" sz="2400" b="1" u="sng" baseline="30000" dirty="0"/>
              <a:t>+</a:t>
            </a:r>
            <a:r>
              <a:rPr lang="en-US" altLang="ja-JP" sz="2400" b="1" u="sng" dirty="0"/>
              <a:t>) </a:t>
            </a:r>
            <a:r>
              <a:rPr lang="en-US" altLang="ja-JP" sz="2400" b="1" u="sng" dirty="0">
                <a:latin typeface="Times New Roman" pitchFamily="18" charset="0"/>
              </a:rPr>
              <a:t>reaction at</a:t>
            </a:r>
            <a:r>
              <a:rPr lang="en-US" altLang="ja-JP" sz="2400" b="1" u="sng" dirty="0"/>
              <a:t> </a:t>
            </a:r>
            <a:r>
              <a:rPr lang="en-US" altLang="ja-JP" sz="2400" b="1" u="sng" dirty="0">
                <a:latin typeface="Times New Roman" pitchFamily="18" charset="0"/>
              </a:rPr>
              <a:t>1.2GeV/c</a:t>
            </a:r>
          </a:p>
        </p:txBody>
      </p:sp>
      <p:sp>
        <p:nvSpPr>
          <p:cNvPr id="6" name="Text Box 1033"/>
          <p:cNvSpPr txBox="1">
            <a:spLocks noChangeArrowheads="1"/>
          </p:cNvSpPr>
          <p:nvPr/>
        </p:nvSpPr>
        <p:spPr bwMode="auto">
          <a:xfrm>
            <a:off x="255588" y="1312863"/>
            <a:ext cx="1014413" cy="592138"/>
          </a:xfrm>
          <a:prstGeom prst="rect">
            <a:avLst/>
          </a:prstGeom>
          <a:solidFill>
            <a:srgbClr val="FFFF99"/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ja-JP" sz="3200" baseline="30000">
                <a:latin typeface="Times New Roman" pitchFamily="18" charset="0"/>
              </a:rPr>
              <a:t>10</a:t>
            </a:r>
            <a:r>
              <a:rPr lang="en-US" altLang="ja-JP" sz="3200">
                <a:latin typeface="Times New Roman" pitchFamily="18" charset="0"/>
              </a:rPr>
              <a:t>B</a:t>
            </a:r>
          </a:p>
        </p:txBody>
      </p:sp>
      <p:grpSp>
        <p:nvGrpSpPr>
          <p:cNvPr id="7" name="Group 1046"/>
          <p:cNvGrpSpPr>
            <a:grpSpLocks/>
          </p:cNvGrpSpPr>
          <p:nvPr/>
        </p:nvGrpSpPr>
        <p:grpSpPr bwMode="auto">
          <a:xfrm>
            <a:off x="4500562" y="642918"/>
            <a:ext cx="4068763" cy="500066"/>
            <a:chOff x="2838" y="384"/>
            <a:chExt cx="2563" cy="304"/>
          </a:xfrm>
        </p:grpSpPr>
        <p:graphicFrame>
          <p:nvGraphicFramePr>
            <p:cNvPr id="8" name="Object 1035"/>
            <p:cNvGraphicFramePr>
              <a:graphicFrameLocks noChangeAspect="1"/>
            </p:cNvGraphicFramePr>
            <p:nvPr/>
          </p:nvGraphicFramePr>
          <p:xfrm>
            <a:off x="2838" y="436"/>
            <a:ext cx="899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9" name="Equation" r:id="rId3" imgW="901440" imgH="228600" progId="Equation.DSMT4">
                    <p:embed/>
                  </p:oleObj>
                </mc:Choice>
                <mc:Fallback>
                  <p:oleObj name="Equation" r:id="rId3" imgW="9014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8" y="436"/>
                          <a:ext cx="899" cy="2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1036"/>
            <p:cNvSpPr txBox="1">
              <a:spLocks noChangeArrowheads="1"/>
            </p:cNvSpPr>
            <p:nvPr/>
          </p:nvSpPr>
          <p:spPr bwMode="auto">
            <a:xfrm>
              <a:off x="3744" y="384"/>
              <a:ext cx="16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dirty="0">
                  <a:latin typeface="Times New Roman" pitchFamily="18" charset="0"/>
                </a:rPr>
                <a:t>is fixed.  </a:t>
              </a:r>
              <a:r>
                <a:rPr lang="en-US" altLang="ja-JP" sz="2400" i="1" dirty="0">
                  <a:solidFill>
                    <a:srgbClr val="FF0000"/>
                  </a:solidFill>
                  <a:latin typeface="Times New Roman" pitchFamily="18" charset="0"/>
                </a:rPr>
                <a:t>P</a:t>
              </a:r>
              <a:r>
                <a:rPr lang="en-US" altLang="ja-JP" sz="2400" baseline="-25000" dirty="0">
                  <a:solidFill>
                    <a:srgbClr val="FF0000"/>
                  </a:solidFill>
                  <a:latin typeface="Symbol" charset="2"/>
                  <a:cs typeface="Symbol" charset="2"/>
                </a:rPr>
                <a:t>S</a:t>
              </a:r>
              <a:r>
                <a:rPr lang="en-US" altLang="ja-JP" sz="2400" baseline="-25000" dirty="0">
                  <a:solidFill>
                    <a:srgbClr val="FF0000"/>
                  </a:solidFill>
                </a:rPr>
                <a:t>-</a:t>
              </a:r>
              <a:r>
                <a:rPr lang="en-US" altLang="ja-JP" sz="2400" dirty="0">
                  <a:solidFill>
                    <a:srgbClr val="FF0000"/>
                  </a:solidFill>
                  <a:latin typeface="Times New Roman" pitchFamily="18" charset="0"/>
                </a:rPr>
                <a:t>=0.57</a:t>
              </a:r>
              <a:r>
                <a:rPr lang="en-US" altLang="ja-JP" sz="1800" dirty="0">
                  <a:solidFill>
                    <a:srgbClr val="FF0000"/>
                  </a:solidFill>
                  <a:latin typeface="Times New Roman" pitchFamily="18" charset="0"/>
                </a:rPr>
                <a:t>%</a:t>
              </a:r>
              <a:endParaRPr lang="en-US" altLang="ja-JP" sz="1800" dirty="0">
                <a:latin typeface="Times New Roman" pitchFamily="18" charset="0"/>
              </a:endParaRPr>
            </a:p>
          </p:txBody>
        </p:sp>
      </p:grpSp>
      <p:sp>
        <p:nvSpPr>
          <p:cNvPr id="10" name="Text Box 1044"/>
          <p:cNvSpPr txBox="1">
            <a:spLocks noChangeArrowheads="1"/>
          </p:cNvSpPr>
          <p:nvPr/>
        </p:nvSpPr>
        <p:spPr bwMode="auto">
          <a:xfrm>
            <a:off x="228584" y="4357694"/>
            <a:ext cx="2057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600" dirty="0">
                <a:latin typeface="Times New Roman" pitchFamily="18" charset="0"/>
              </a:rPr>
              <a:t>Harada,  </a:t>
            </a:r>
            <a:r>
              <a:rPr lang="en-US" altLang="ja-JP" sz="1600" dirty="0" err="1">
                <a:latin typeface="Times New Roman" pitchFamily="18" charset="0"/>
              </a:rPr>
              <a:t>Umeya</a:t>
            </a:r>
            <a:r>
              <a:rPr lang="en-US" altLang="ja-JP" sz="1600" dirty="0">
                <a:latin typeface="Times New Roman" pitchFamily="18" charset="0"/>
              </a:rPr>
              <a:t>,</a:t>
            </a:r>
          </a:p>
          <a:p>
            <a:r>
              <a:rPr lang="en-US" altLang="ja-JP" sz="1600" dirty="0" err="1">
                <a:latin typeface="Times New Roman" pitchFamily="18" charset="0"/>
              </a:rPr>
              <a:t>Hirabayashi</a:t>
            </a:r>
            <a:r>
              <a:rPr lang="en-US" altLang="ja-JP" sz="1600" dirty="0">
                <a:latin typeface="Times New Roman" pitchFamily="18" charset="0"/>
              </a:rPr>
              <a:t>, </a:t>
            </a:r>
          </a:p>
          <a:p>
            <a:r>
              <a:rPr lang="en-US" altLang="ja-JP" sz="1600" dirty="0">
                <a:latin typeface="Times New Roman" pitchFamily="18" charset="0"/>
              </a:rPr>
              <a:t>PRC79(2009)014603</a:t>
            </a:r>
          </a:p>
        </p:txBody>
      </p:sp>
      <p:sp>
        <p:nvSpPr>
          <p:cNvPr id="11" name="Text Box 1032"/>
          <p:cNvSpPr txBox="1">
            <a:spLocks noChangeArrowheads="1"/>
          </p:cNvSpPr>
          <p:nvPr/>
        </p:nvSpPr>
        <p:spPr bwMode="auto">
          <a:xfrm>
            <a:off x="228600" y="714356"/>
            <a:ext cx="2665413" cy="4064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>
                <a:latin typeface="Times New Roman" pitchFamily="18" charset="0"/>
              </a:rPr>
              <a:t>Spreading potential dep.</a:t>
            </a:r>
          </a:p>
        </p:txBody>
      </p:sp>
      <p:grpSp>
        <p:nvGrpSpPr>
          <p:cNvPr id="12" name="グループ化 26"/>
          <p:cNvGrpSpPr/>
          <p:nvPr/>
        </p:nvGrpSpPr>
        <p:grpSpPr>
          <a:xfrm>
            <a:off x="2203257" y="1191572"/>
            <a:ext cx="5869205" cy="4380568"/>
            <a:chOff x="1988943" y="1165562"/>
            <a:chExt cx="6949901" cy="5187161"/>
          </a:xfrm>
        </p:grpSpPr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88943" y="1165562"/>
              <a:ext cx="6949901" cy="5187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 Box 1037"/>
            <p:cNvSpPr txBox="1">
              <a:spLocks noChangeArrowheads="1"/>
            </p:cNvSpPr>
            <p:nvPr/>
          </p:nvSpPr>
          <p:spPr bwMode="auto">
            <a:xfrm>
              <a:off x="5132210" y="3392008"/>
              <a:ext cx="949503" cy="437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ja-JP" sz="1800" b="1" dirty="0" smtClean="0">
                  <a:solidFill>
                    <a:srgbClr val="FF0000"/>
                  </a:solidFill>
                </a:rPr>
                <a:t>-</a:t>
              </a:r>
              <a:r>
                <a:rPr lang="en-US" altLang="ja-JP" sz="1800" b="1" dirty="0" smtClean="0">
                  <a:solidFill>
                    <a:srgbClr val="FF0000"/>
                  </a:solidFill>
                  <a:latin typeface="Times New Roman" pitchFamily="18" charset="0"/>
                </a:rPr>
                <a:t>W</a:t>
              </a:r>
              <a:r>
                <a:rPr lang="en-US" altLang="ja-JP" sz="1800" b="1" baseline="-25000" dirty="0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S</a:t>
              </a:r>
              <a:r>
                <a:rPr lang="en-US" altLang="ja-JP" sz="1800" b="1" dirty="0">
                  <a:solidFill>
                    <a:srgbClr val="FF0000"/>
                  </a:solidFill>
                  <a:latin typeface="Times New Roman" pitchFamily="18" charset="0"/>
                </a:rPr>
                <a:t>=</a:t>
              </a:r>
            </a:p>
          </p:txBody>
        </p:sp>
        <p:sp>
          <p:nvSpPr>
            <p:cNvPr id="15" name="Text Box 1038"/>
            <p:cNvSpPr txBox="1">
              <a:spLocks noChangeArrowheads="1"/>
            </p:cNvSpPr>
            <p:nvPr/>
          </p:nvSpPr>
          <p:spPr bwMode="auto">
            <a:xfrm>
              <a:off x="4744273" y="4153335"/>
              <a:ext cx="810896" cy="546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dirty="0" smtClean="0">
                  <a:solidFill>
                    <a:srgbClr val="0000FF"/>
                  </a:solidFill>
                  <a:latin typeface="Times New Roman" pitchFamily="18" charset="0"/>
                </a:rPr>
                <a:t>(</a:t>
              </a:r>
              <a:r>
                <a:rPr lang="en-US" altLang="ja-JP" sz="2400" dirty="0" err="1" smtClean="0">
                  <a:solidFill>
                    <a:srgbClr val="0000FF"/>
                  </a:solidFill>
                  <a:latin typeface="Times New Roman" pitchFamily="18" charset="0"/>
                </a:rPr>
                <a:t>p</a:t>
              </a:r>
              <a:r>
                <a:rPr lang="en-US" altLang="ja-JP" sz="2400" baseline="-25000" dirty="0" err="1" smtClean="0">
                  <a:solidFill>
                    <a:srgbClr val="0000FF"/>
                  </a:solidFill>
                  <a:latin typeface="Symbol" charset="2"/>
                  <a:cs typeface="Symbol" charset="2"/>
                </a:rPr>
                <a:t>L</a:t>
              </a:r>
              <a:r>
                <a:rPr lang="en-US" altLang="ja-JP" sz="2400" dirty="0" smtClean="0">
                  <a:solidFill>
                    <a:srgbClr val="0000FF"/>
                  </a:solidFill>
                </a:rPr>
                <a:t>)</a:t>
              </a:r>
              <a:endParaRPr lang="en-US" altLang="ja-JP" sz="2400" dirty="0">
                <a:solidFill>
                  <a:srgbClr val="0000FF"/>
                </a:solidFill>
              </a:endParaRPr>
            </a:p>
          </p:txBody>
        </p:sp>
        <p:grpSp>
          <p:nvGrpSpPr>
            <p:cNvPr id="16" name="Group 1039"/>
            <p:cNvGrpSpPr>
              <a:grpSpLocks/>
            </p:cNvGrpSpPr>
            <p:nvPr/>
          </p:nvGrpSpPr>
          <p:grpSpPr bwMode="auto">
            <a:xfrm>
              <a:off x="3948116" y="2219326"/>
              <a:ext cx="1258889" cy="3140075"/>
              <a:chOff x="1895" y="1430"/>
              <a:chExt cx="793" cy="1978"/>
            </a:xfrm>
          </p:grpSpPr>
          <p:sp>
            <p:nvSpPr>
              <p:cNvPr id="20" name="Text Box 1040"/>
              <p:cNvSpPr txBox="1">
                <a:spLocks noChangeArrowheads="1"/>
              </p:cNvSpPr>
              <p:nvPr/>
            </p:nvSpPr>
            <p:spPr bwMode="auto">
              <a:xfrm>
                <a:off x="1895" y="2861"/>
                <a:ext cx="486" cy="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 dirty="0" smtClean="0">
                    <a:solidFill>
                      <a:srgbClr val="0000FF"/>
                    </a:solidFill>
                    <a:latin typeface="Times New Roman" pitchFamily="18" charset="0"/>
                  </a:rPr>
                  <a:t>(</a:t>
                </a:r>
                <a:r>
                  <a:rPr lang="en-US" altLang="ja-JP" sz="2400" dirty="0" err="1" smtClean="0">
                    <a:solidFill>
                      <a:srgbClr val="0000FF"/>
                    </a:solidFill>
                    <a:latin typeface="Times New Roman" pitchFamily="18" charset="0"/>
                  </a:rPr>
                  <a:t>s</a:t>
                </a:r>
                <a:r>
                  <a:rPr lang="en-US" altLang="ja-JP" sz="2400" baseline="-25000" dirty="0" err="1" smtClean="0">
                    <a:solidFill>
                      <a:srgbClr val="0000FF"/>
                    </a:solidFill>
                    <a:latin typeface="Symbol" charset="2"/>
                    <a:cs typeface="Symbol" charset="2"/>
                  </a:rPr>
                  <a:t>L</a:t>
                </a:r>
                <a:r>
                  <a:rPr lang="en-US" altLang="ja-JP" sz="2400" dirty="0" smtClean="0">
                    <a:solidFill>
                      <a:srgbClr val="0000FF"/>
                    </a:solidFill>
                  </a:rPr>
                  <a:t>)</a:t>
                </a:r>
                <a:endParaRPr lang="en-US" altLang="ja-JP" sz="2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1" name="Text Box 1041"/>
              <p:cNvSpPr txBox="1">
                <a:spLocks noChangeArrowheads="1"/>
              </p:cNvSpPr>
              <p:nvPr/>
            </p:nvSpPr>
            <p:spPr bwMode="auto">
              <a:xfrm>
                <a:off x="2180" y="1430"/>
                <a:ext cx="50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000" baseline="30000"/>
                  <a:t>9</a:t>
                </a:r>
                <a:r>
                  <a:rPr lang="en-US" altLang="ja-JP" sz="2000">
                    <a:latin typeface="Times New Roman" pitchFamily="18" charset="0"/>
                  </a:rPr>
                  <a:t>Li</a:t>
                </a:r>
                <a:r>
                  <a:rPr lang="en-US" altLang="ja-JP" sz="2000"/>
                  <a:t>+L</a:t>
                </a:r>
              </a:p>
            </p:txBody>
          </p:sp>
          <p:sp>
            <p:nvSpPr>
              <p:cNvPr id="22" name="Line 1042"/>
              <p:cNvSpPr>
                <a:spLocks noChangeShapeType="1"/>
              </p:cNvSpPr>
              <p:nvPr/>
            </p:nvSpPr>
            <p:spPr bwMode="auto">
              <a:xfrm>
                <a:off x="2456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7" name="Oval 1043"/>
            <p:cNvSpPr>
              <a:spLocks noChangeArrowheads="1"/>
            </p:cNvSpPr>
            <p:nvPr/>
          </p:nvSpPr>
          <p:spPr bwMode="auto">
            <a:xfrm>
              <a:off x="7288741" y="3814967"/>
              <a:ext cx="635000" cy="457200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4932015" y="3814967"/>
              <a:ext cx="4539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00FF"/>
                  </a:solidFill>
                  <a:latin typeface="+mn-lt"/>
                </a:rPr>
                <a:t>3</a:t>
              </a:r>
              <a:r>
                <a:rPr kumimoji="1" lang="en-US" altLang="ja-JP" sz="2400" baseline="30000" dirty="0" smtClean="0">
                  <a:solidFill>
                    <a:srgbClr val="0000FF"/>
                  </a:solidFill>
                  <a:latin typeface="+mn-lt"/>
                </a:rPr>
                <a:t>+</a:t>
              </a:r>
              <a:endParaRPr kumimoji="1" lang="ja-JP" altLang="en-US" sz="2400" baseline="30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117107" y="4029623"/>
              <a:ext cx="592143" cy="546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00FF"/>
                  </a:solidFill>
                  <a:latin typeface="+mn-lt"/>
                </a:rPr>
                <a:t>2</a:t>
              </a:r>
              <a:r>
                <a:rPr kumimoji="1" lang="en-US" altLang="ja-JP" sz="2400" baseline="30000" dirty="0" smtClean="0">
                  <a:solidFill>
                    <a:srgbClr val="0000FF"/>
                  </a:solidFill>
                </a:rPr>
                <a:t>-</a:t>
              </a:r>
              <a:endParaRPr kumimoji="1" lang="ja-JP" altLang="en-US" sz="2400" baseline="30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23" name="正方形/長方形 22"/>
          <p:cNvSpPr/>
          <p:nvPr/>
        </p:nvSpPr>
        <p:spPr>
          <a:xfrm>
            <a:off x="467544" y="5589240"/>
            <a:ext cx="8429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+mn-lt"/>
              </a:rPr>
              <a:t>The calculated spectrum with  </a:t>
            </a:r>
            <a:r>
              <a:rPr lang="en-US" altLang="ja-JP" sz="2000" dirty="0" smtClean="0"/>
              <a:t>-</a:t>
            </a:r>
            <a:r>
              <a:rPr lang="en-US" altLang="ja-JP" sz="2000" dirty="0" smtClean="0">
                <a:latin typeface="+mn-lt"/>
              </a:rPr>
              <a:t>W</a:t>
            </a:r>
            <a:r>
              <a:rPr lang="en-US" altLang="ja-JP" sz="2000" baseline="-25000" dirty="0" smtClean="0">
                <a:latin typeface="Symbol" charset="2"/>
                <a:cs typeface="Symbol" charset="2"/>
              </a:rPr>
              <a:t>S</a:t>
            </a:r>
            <a:r>
              <a:rPr lang="en-US" altLang="ja-JP" sz="2000" dirty="0" smtClean="0">
                <a:latin typeface="+mn-lt"/>
              </a:rPr>
              <a:t>= 20-30 </a:t>
            </a:r>
            <a:r>
              <a:rPr lang="en-US" altLang="ja-JP" sz="2000" dirty="0" err="1" smtClean="0">
                <a:latin typeface="+mn-lt"/>
              </a:rPr>
              <a:t>MeV</a:t>
            </a:r>
            <a:r>
              <a:rPr lang="en-US" altLang="ja-JP" sz="2000" dirty="0" smtClean="0">
                <a:latin typeface="+mn-lt"/>
              </a:rPr>
              <a:t> can reproduce the shape of the data in the continuum region,  and these values of  </a:t>
            </a:r>
            <a:r>
              <a:rPr lang="en-US" altLang="ja-JP" sz="2000" dirty="0" smtClean="0"/>
              <a:t>-</a:t>
            </a:r>
            <a:r>
              <a:rPr lang="en-US" altLang="ja-JP" sz="2000" dirty="0" smtClean="0">
                <a:latin typeface="+mn-lt"/>
              </a:rPr>
              <a:t>W</a:t>
            </a:r>
            <a:r>
              <a:rPr lang="en-US" altLang="ja-JP" sz="2000" baseline="-25000" dirty="0" smtClean="0">
                <a:latin typeface="Symbol" charset="2"/>
                <a:cs typeface="Symbol" charset="2"/>
              </a:rPr>
              <a:t>S</a:t>
            </a:r>
            <a:r>
              <a:rPr lang="en-US" altLang="ja-JP" sz="2000" dirty="0" smtClean="0">
                <a:latin typeface="+mn-lt"/>
              </a:rPr>
              <a:t> are consistent with the analysis of  </a:t>
            </a:r>
            <a:r>
              <a:rPr lang="en-US" altLang="ja-JP" sz="2000" dirty="0" smtClean="0">
                <a:latin typeface="Symbol" charset="2"/>
                <a:cs typeface="Symbol" charset="2"/>
              </a:rPr>
              <a:t>S</a:t>
            </a:r>
            <a:r>
              <a:rPr lang="en-US" altLang="ja-JP" sz="2000" baseline="30000" dirty="0" smtClean="0"/>
              <a:t>-</a:t>
            </a:r>
            <a:r>
              <a:rPr lang="en-US" altLang="ja-JP" sz="2000" dirty="0" smtClean="0">
                <a:latin typeface="+mn-lt"/>
              </a:rPr>
              <a:t> QF production by the (</a:t>
            </a:r>
            <a:r>
              <a:rPr lang="en-US" altLang="ja-JP" sz="2000" dirty="0" smtClean="0">
                <a:latin typeface="Symbol" charset="2"/>
                <a:cs typeface="Symbol" charset="2"/>
              </a:rPr>
              <a:t>p</a:t>
            </a:r>
            <a:r>
              <a:rPr lang="en-US" altLang="ja-JP" sz="2000" baseline="30000" dirty="0" smtClean="0"/>
              <a:t>-</a:t>
            </a:r>
            <a:r>
              <a:rPr lang="en-US" altLang="ja-JP" sz="2000" dirty="0" smtClean="0">
                <a:latin typeface="+mn-lt"/>
              </a:rPr>
              <a:t>, K</a:t>
            </a:r>
            <a:r>
              <a:rPr lang="en-US" altLang="ja-JP" sz="2000" baseline="30000" dirty="0" smtClean="0">
                <a:latin typeface="+mn-lt"/>
              </a:rPr>
              <a:t>+</a:t>
            </a:r>
            <a:r>
              <a:rPr lang="en-US" altLang="ja-JP" sz="2000" dirty="0" smtClean="0">
                <a:latin typeface="+mn-lt"/>
              </a:rPr>
              <a:t>) reactions. </a:t>
            </a:r>
            <a:endParaRPr lang="ja-JP" altLang="en-US" sz="2000" dirty="0">
              <a:latin typeface="+mn-lt"/>
            </a:endParaRPr>
          </a:p>
        </p:txBody>
      </p:sp>
      <p:graphicFrame>
        <p:nvGraphicFramePr>
          <p:cNvPr id="24" name="Object 19"/>
          <p:cNvGraphicFramePr>
            <a:graphicFrameLocks noChangeAspect="1"/>
          </p:cNvGraphicFramePr>
          <p:nvPr/>
        </p:nvGraphicFramePr>
        <p:xfrm>
          <a:off x="3000364" y="642918"/>
          <a:ext cx="450061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Equation" r:id="rId6" imgW="215640" imgH="228600" progId="Equation.DSMT4">
                  <p:embed/>
                </p:oleObj>
              </mc:Choice>
              <mc:Fallback>
                <p:oleObj name="Equation" r:id="rId6" imgW="215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64" y="642918"/>
                        <a:ext cx="450061" cy="500066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"/>
          <p:cNvSpPr>
            <a:spLocks noChangeArrowheads="1"/>
          </p:cNvSpPr>
          <p:nvPr/>
        </p:nvSpPr>
        <p:spPr bwMode="gray">
          <a:xfrm rot="10803647" flipV="1">
            <a:off x="234967" y="498765"/>
            <a:ext cx="2408159" cy="89714"/>
          </a:xfrm>
          <a:prstGeom prst="rect">
            <a:avLst/>
          </a:prstGeom>
          <a:gradFill rotWithShape="0">
            <a:gsLst>
              <a:gs pos="0">
                <a:srgbClr val="0099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ja-JP" sz="2400">
              <a:latin typeface="Tahoma" pitchFamily="34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52400" y="0"/>
            <a:ext cx="869473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en-US" altLang="ja-JP" sz="3200" b="1" dirty="0" smtClean="0">
                <a:latin typeface="Times New Roman" pitchFamily="18" charset="0"/>
              </a:rPr>
              <a:t>Results (1)</a:t>
            </a:r>
            <a:endParaRPr lang="en-US" altLang="ja-JP" sz="3200" b="1" dirty="0">
              <a:latin typeface="Times New Roman" pitchFamily="18" charset="0"/>
            </a:endParaRPr>
          </a:p>
        </p:txBody>
      </p:sp>
      <p:cxnSp>
        <p:nvCxnSpPr>
          <p:cNvPr id="28" name="直線矢印コネクタ 27"/>
          <p:cNvCxnSpPr/>
          <p:nvPr/>
        </p:nvCxnSpPr>
        <p:spPr bwMode="auto">
          <a:xfrm rot="16200000" flipV="1">
            <a:off x="6660232" y="4869160"/>
            <a:ext cx="500066" cy="500066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テキスト ボックス 28"/>
          <p:cNvSpPr txBox="1"/>
          <p:nvPr/>
        </p:nvSpPr>
        <p:spPr>
          <a:xfrm>
            <a:off x="6804248" y="5301208"/>
            <a:ext cx="2075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+mn-lt"/>
              </a:rPr>
              <a:t>Two-step mechanism </a:t>
            </a:r>
            <a:endParaRPr kumimoji="1" lang="ja-JP" altLang="en-US" b="1" dirty="0" smtClean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2112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EFB 22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8340-3C65-4D1E-A909-D3C4B31EA6F3}" type="slidenum">
              <a:rPr kumimoji="1" lang="ja-JP" altLang="en-US" smtClean="0"/>
              <a:t>9</a:t>
            </a:fld>
            <a:endParaRPr kumimoji="1" lang="ja-JP" altLang="en-US"/>
          </a:p>
        </p:txBody>
      </p:sp>
      <p:grpSp>
        <p:nvGrpSpPr>
          <p:cNvPr id="5" name="グループ化 21"/>
          <p:cNvGrpSpPr/>
          <p:nvPr/>
        </p:nvGrpSpPr>
        <p:grpSpPr>
          <a:xfrm>
            <a:off x="2071670" y="1264483"/>
            <a:ext cx="6215106" cy="4521971"/>
            <a:chOff x="1258532" y="1071546"/>
            <a:chExt cx="7148542" cy="529177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58532" y="1071546"/>
              <a:ext cx="7148542" cy="5291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2326705" y="4724400"/>
              <a:ext cx="8445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 b="1" dirty="0">
                  <a:solidFill>
                    <a:srgbClr val="FF0000"/>
                  </a:solidFill>
                  <a:latin typeface="Times New Roman" pitchFamily="18" charset="0"/>
                </a:rPr>
                <a:t>0.075 </a:t>
              </a:r>
              <a:r>
                <a:rPr lang="en-US" altLang="ja-JP" sz="1200" b="1" dirty="0">
                  <a:solidFill>
                    <a:srgbClr val="FF0000"/>
                  </a:solidFill>
                  <a:latin typeface="Times New Roman" pitchFamily="18" charset="0"/>
                </a:rPr>
                <a:t>%</a:t>
              </a:r>
            </a:p>
          </p:txBody>
        </p: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3559212" y="2016155"/>
              <a:ext cx="536901" cy="612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800" dirty="0" err="1">
                  <a:solidFill>
                    <a:srgbClr val="0000FF"/>
                  </a:solidFill>
                  <a:latin typeface="Times New Roman" pitchFamily="18" charset="0"/>
                </a:rPr>
                <a:t>s</a:t>
              </a:r>
              <a:r>
                <a:rPr lang="en-US" altLang="ja-JP" sz="2400" baseline="-25000" dirty="0" err="1">
                  <a:solidFill>
                    <a:srgbClr val="0000FF"/>
                  </a:solidFill>
                  <a:latin typeface="Symbol" charset="2"/>
                  <a:cs typeface="Symbol" charset="2"/>
                </a:rPr>
                <a:t>L</a:t>
              </a:r>
              <a:endParaRPr lang="en-US" altLang="ja-JP" sz="2400" baseline="-25000" dirty="0">
                <a:solidFill>
                  <a:srgbClr val="0000FF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5500694" y="2786058"/>
              <a:ext cx="551651" cy="540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dirty="0" err="1">
                  <a:solidFill>
                    <a:srgbClr val="0000FF"/>
                  </a:solidFill>
                  <a:latin typeface="Times New Roman" pitchFamily="18" charset="0"/>
                </a:rPr>
                <a:t>p</a:t>
              </a:r>
              <a:r>
                <a:rPr lang="en-US" altLang="ja-JP" sz="2400" baseline="-25000" dirty="0" err="1">
                  <a:solidFill>
                    <a:srgbClr val="0000FF"/>
                  </a:solidFill>
                  <a:latin typeface="Symbol" charset="2"/>
                  <a:cs typeface="Symbol" charset="2"/>
                </a:rPr>
                <a:t>L</a:t>
              </a:r>
              <a:endParaRPr lang="en-US" altLang="ja-JP" sz="2400" baseline="-25000" dirty="0">
                <a:solidFill>
                  <a:srgbClr val="0000FF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2655374" y="2768550"/>
              <a:ext cx="6921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 b="1" dirty="0">
                  <a:solidFill>
                    <a:srgbClr val="FF0000"/>
                  </a:solidFill>
                  <a:latin typeface="Times New Roman" pitchFamily="18" charset="0"/>
                </a:rPr>
                <a:t>0.57</a:t>
              </a:r>
              <a:r>
                <a:rPr lang="en-US" altLang="ja-JP" sz="1200" b="1" dirty="0">
                  <a:solidFill>
                    <a:srgbClr val="FF0000"/>
                  </a:solidFill>
                  <a:latin typeface="Times New Roman" pitchFamily="18" charset="0"/>
                </a:rPr>
                <a:t>%</a:t>
              </a:r>
            </a:p>
          </p:txBody>
        </p: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4380884" y="1765357"/>
              <a:ext cx="6921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 b="1" dirty="0">
                  <a:solidFill>
                    <a:srgbClr val="FF0000"/>
                  </a:solidFill>
                  <a:latin typeface="Times New Roman" pitchFamily="18" charset="0"/>
                </a:rPr>
                <a:t>0.68</a:t>
              </a:r>
              <a:r>
                <a:rPr lang="en-US" altLang="ja-JP" sz="1200" b="1" dirty="0">
                  <a:solidFill>
                    <a:srgbClr val="FF0000"/>
                  </a:solidFill>
                  <a:latin typeface="Times New Roman" pitchFamily="18" charset="0"/>
                </a:rPr>
                <a:t>%</a:t>
              </a:r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5410200" y="1676400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2655374" y="3353746"/>
              <a:ext cx="903839" cy="396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ja-JP" sz="1600" b="1" dirty="0">
                  <a:solidFill>
                    <a:srgbClr val="FF0000"/>
                  </a:solidFill>
                  <a:latin typeface="Times New Roman" pitchFamily="18" charset="0"/>
                </a:rPr>
                <a:t>0.47</a:t>
              </a:r>
              <a:r>
                <a:rPr lang="en-US" altLang="ja-JP" sz="1200" b="1" dirty="0">
                  <a:solidFill>
                    <a:srgbClr val="FF0000"/>
                  </a:solidFill>
                  <a:latin typeface="Times New Roman" pitchFamily="18" charset="0"/>
                </a:rPr>
                <a:t>%</a:t>
              </a: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2620561" y="4103988"/>
              <a:ext cx="6921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 b="1" dirty="0">
                  <a:solidFill>
                    <a:srgbClr val="FF0000"/>
                  </a:solidFill>
                  <a:latin typeface="Times New Roman" pitchFamily="18" charset="0"/>
                </a:rPr>
                <a:t>0.30</a:t>
              </a:r>
              <a:r>
                <a:rPr lang="en-US" altLang="ja-JP" sz="1200" b="1" dirty="0">
                  <a:solidFill>
                    <a:srgbClr val="FF0000"/>
                  </a:solidFill>
                  <a:latin typeface="Times New Roman" pitchFamily="18" charset="0"/>
                </a:rPr>
                <a:t>%</a:t>
              </a:r>
            </a:p>
          </p:txBody>
        </p:sp>
      </p:grpSp>
      <p:grpSp>
        <p:nvGrpSpPr>
          <p:cNvPr id="15" name="Group 8"/>
          <p:cNvGrpSpPr>
            <a:grpSpLocks/>
          </p:cNvGrpSpPr>
          <p:nvPr/>
        </p:nvGrpSpPr>
        <p:grpSpPr bwMode="auto">
          <a:xfrm>
            <a:off x="285720" y="642918"/>
            <a:ext cx="6532563" cy="482600"/>
            <a:chOff x="816" y="528"/>
            <a:chExt cx="4115" cy="304"/>
          </a:xfrm>
        </p:grpSpPr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816" y="571"/>
              <a:ext cx="1963" cy="252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000" dirty="0" smtClean="0">
                  <a:latin typeface="Times New Roman" pitchFamily="18" charset="0"/>
                </a:rPr>
                <a:t>Coupling </a:t>
              </a:r>
              <a:r>
                <a:rPr lang="en-US" altLang="ja-JP" sz="2000" dirty="0" smtClean="0">
                  <a:latin typeface="Symbol" charset="2"/>
                  <a:cs typeface="Symbol" charset="2"/>
                </a:rPr>
                <a:t>L</a:t>
              </a:r>
              <a:r>
                <a:rPr lang="en-US" altLang="ja-JP" sz="2000" dirty="0" smtClean="0">
                  <a:latin typeface="Times New Roman" pitchFamily="18" charset="0"/>
                </a:rPr>
                <a:t>-</a:t>
              </a:r>
              <a:r>
                <a:rPr lang="en-US" altLang="ja-JP" sz="2000" dirty="0" smtClean="0">
                  <a:latin typeface="Symbol" charset="2"/>
                  <a:cs typeface="Symbol" charset="2"/>
                </a:rPr>
                <a:t>S</a:t>
              </a:r>
              <a:r>
                <a:rPr lang="en-US" altLang="ja-JP" sz="2000" dirty="0" smtClean="0"/>
                <a:t> </a:t>
              </a:r>
              <a:r>
                <a:rPr lang="en-US" altLang="ja-JP" sz="2000" dirty="0" smtClean="0">
                  <a:latin typeface="+mj-lt"/>
                </a:rPr>
                <a:t>potential</a:t>
              </a:r>
              <a:r>
                <a:rPr lang="en-US" altLang="ja-JP" sz="2000" dirty="0" smtClean="0">
                  <a:latin typeface="Times New Roman" pitchFamily="18" charset="0"/>
                </a:rPr>
                <a:t> dep</a:t>
              </a:r>
              <a:r>
                <a:rPr lang="en-US" altLang="ja-JP" sz="2000" dirty="0">
                  <a:latin typeface="Times New Roman" pitchFamily="18" charset="0"/>
                </a:rPr>
                <a:t>.</a:t>
              </a:r>
            </a:p>
          </p:txBody>
        </p:sp>
        <p:graphicFrame>
          <p:nvGraphicFramePr>
            <p:cNvPr id="17" name="Object 0"/>
            <p:cNvGraphicFramePr>
              <a:graphicFrameLocks noChangeAspect="1"/>
            </p:cNvGraphicFramePr>
            <p:nvPr/>
          </p:nvGraphicFramePr>
          <p:xfrm>
            <a:off x="3216" y="580"/>
            <a:ext cx="988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1" name="Equation" r:id="rId4" imgW="990360" imgH="228600" progId="Equation.DSMT4">
                    <p:embed/>
                  </p:oleObj>
                </mc:Choice>
                <mc:Fallback>
                  <p:oleObj name="Equation" r:id="rId4" imgW="9903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580"/>
                          <a:ext cx="988" cy="2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4197" y="528"/>
              <a:ext cx="7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dirty="0">
                  <a:latin typeface="Times New Roman" pitchFamily="18" charset="0"/>
                </a:rPr>
                <a:t>is fixed.</a:t>
              </a:r>
            </a:p>
          </p:txBody>
        </p:sp>
      </p:grp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233330" y="1265226"/>
            <a:ext cx="1014413" cy="592138"/>
          </a:xfrm>
          <a:prstGeom prst="rect">
            <a:avLst/>
          </a:prstGeom>
          <a:solidFill>
            <a:srgbClr val="FFFF99"/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ja-JP" sz="3200" baseline="30000">
                <a:latin typeface="Times New Roman" pitchFamily="18" charset="0"/>
              </a:rPr>
              <a:t>10</a:t>
            </a:r>
            <a:r>
              <a:rPr lang="en-US" altLang="ja-JP" sz="3200">
                <a:latin typeface="Times New Roman" pitchFamily="18" charset="0"/>
              </a:rPr>
              <a:t>B</a:t>
            </a:r>
          </a:p>
        </p:txBody>
      </p:sp>
      <p:sp>
        <p:nvSpPr>
          <p:cNvPr id="20" name="Text Box 1044"/>
          <p:cNvSpPr txBox="1">
            <a:spLocks noChangeArrowheads="1"/>
          </p:cNvSpPr>
          <p:nvPr/>
        </p:nvSpPr>
        <p:spPr bwMode="auto">
          <a:xfrm>
            <a:off x="85708" y="4357694"/>
            <a:ext cx="19859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Times New Roman" pitchFamily="18" charset="0"/>
              </a:rPr>
              <a:t>Harada,  </a:t>
            </a:r>
            <a:r>
              <a:rPr lang="en-US" altLang="ja-JP" sz="1600" dirty="0" err="1">
                <a:latin typeface="Times New Roman" pitchFamily="18" charset="0"/>
              </a:rPr>
              <a:t>Umeya</a:t>
            </a:r>
            <a:r>
              <a:rPr lang="en-US" altLang="ja-JP" sz="1600" dirty="0">
                <a:latin typeface="Times New Roman" pitchFamily="18" charset="0"/>
              </a:rPr>
              <a:t>,</a:t>
            </a:r>
          </a:p>
          <a:p>
            <a:r>
              <a:rPr lang="en-US" altLang="ja-JP" sz="1600" dirty="0" err="1">
                <a:latin typeface="Times New Roman" pitchFamily="18" charset="0"/>
              </a:rPr>
              <a:t>Hirabayashi</a:t>
            </a:r>
            <a:r>
              <a:rPr lang="en-US" altLang="ja-JP" sz="1600" dirty="0">
                <a:latin typeface="Times New Roman" pitchFamily="18" charset="0"/>
              </a:rPr>
              <a:t>, </a:t>
            </a:r>
          </a:p>
          <a:p>
            <a:r>
              <a:rPr lang="en-US" altLang="ja-JP" sz="1600" dirty="0">
                <a:latin typeface="Times New Roman" pitchFamily="18" charset="0"/>
              </a:rPr>
              <a:t>PRC79(2009)014603</a:t>
            </a:r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/>
        </p:nvGraphicFramePr>
        <p:xfrm>
          <a:off x="3500430" y="674366"/>
          <a:ext cx="398698" cy="468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Equation" r:id="rId6" imgW="203040" imgH="228600" progId="Equation.DSMT4">
                  <p:embed/>
                </p:oleObj>
              </mc:Choice>
              <mc:Fallback>
                <p:oleObj name="Equation" r:id="rId6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0" y="674366"/>
                        <a:ext cx="398698" cy="468618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正方形/長方形 21"/>
          <p:cNvSpPr/>
          <p:nvPr/>
        </p:nvSpPr>
        <p:spPr>
          <a:xfrm>
            <a:off x="285720" y="5929330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With</a:t>
            </a:r>
            <a:r>
              <a:rPr lang="en-US" altLang="ja-JP" sz="2000" dirty="0" smtClean="0">
                <a:latin typeface="+mn-lt"/>
              </a:rPr>
              <a:t> the order of  </a:t>
            </a:r>
            <a:r>
              <a:rPr lang="en-US" altLang="ja-JP" sz="2000" i="1" dirty="0" smtClean="0">
                <a:latin typeface="+mn-lt"/>
              </a:rPr>
              <a:t>V</a:t>
            </a:r>
            <a:r>
              <a:rPr lang="en-US" altLang="ja-JP" sz="2000" i="1" baseline="-25000" dirty="0" smtClean="0">
                <a:latin typeface="+mn-lt"/>
              </a:rPr>
              <a:t>X</a:t>
            </a:r>
            <a:r>
              <a:rPr lang="en-US" altLang="ja-JP" sz="2000" dirty="0" smtClean="0">
                <a:latin typeface="+mn-lt"/>
              </a:rPr>
              <a:t> = 10-12 MeV  (P</a:t>
            </a:r>
            <a:r>
              <a:rPr lang="en-US" altLang="ja-JP" sz="2000" baseline="-25000" dirty="0" smtClean="0">
                <a:latin typeface="Symbol" charset="2"/>
                <a:cs typeface="Symbol" charset="2"/>
              </a:rPr>
              <a:t>S</a:t>
            </a:r>
            <a:r>
              <a:rPr lang="en-US" altLang="ja-JP" sz="2000" baseline="-25000" dirty="0" smtClean="0"/>
              <a:t>-</a:t>
            </a:r>
            <a:r>
              <a:rPr lang="en-US" altLang="ja-JP" sz="2000" dirty="0" smtClean="0">
                <a:latin typeface="+mn-lt"/>
              </a:rPr>
              <a:t>~ 0.5 %), the calculated spectra can fairly reproduce the data. </a:t>
            </a:r>
            <a:endParaRPr lang="en-US" altLang="ja-JP" sz="2000" dirty="0">
              <a:latin typeface="+mn-lt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gray">
          <a:xfrm rot="10803647" flipV="1">
            <a:off x="285735" y="501320"/>
            <a:ext cx="2408159" cy="89714"/>
          </a:xfrm>
          <a:prstGeom prst="rect">
            <a:avLst/>
          </a:prstGeom>
          <a:gradFill rotWithShape="0">
            <a:gsLst>
              <a:gs pos="0">
                <a:srgbClr val="0099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ja-JP" sz="2400">
              <a:latin typeface="Tahoma" pitchFamily="34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142844" y="7918"/>
            <a:ext cx="2285984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en-US" altLang="ja-JP" sz="3200" b="1" dirty="0" smtClean="0">
                <a:latin typeface="Times New Roman" pitchFamily="18" charset="0"/>
              </a:rPr>
              <a:t>Results (2)</a:t>
            </a:r>
            <a:endParaRPr lang="en-US" altLang="ja-JP" sz="3200" b="1" dirty="0">
              <a:latin typeface="Times New Roman" pitchFamily="18" charset="0"/>
            </a:endParaRPr>
          </a:p>
        </p:txBody>
      </p:sp>
      <p:sp>
        <p:nvSpPr>
          <p:cNvPr id="25" name="Rectangle 1027"/>
          <p:cNvSpPr>
            <a:spLocks noChangeArrowheads="1"/>
          </p:cNvSpPr>
          <p:nvPr/>
        </p:nvSpPr>
        <p:spPr bwMode="auto">
          <a:xfrm>
            <a:off x="2500298" y="117476"/>
            <a:ext cx="6643734" cy="45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en-US" altLang="ja-JP" sz="2400" b="1" u="sng" dirty="0" smtClean="0">
                <a:latin typeface="Symbol" charset="2"/>
                <a:cs typeface="Symbol" charset="2"/>
              </a:rPr>
              <a:t>L</a:t>
            </a:r>
            <a:r>
              <a:rPr lang="en-US" altLang="ja-JP" sz="2400" b="1" u="sng" dirty="0" smtClean="0">
                <a:latin typeface="Times New Roman" pitchFamily="18" charset="0"/>
              </a:rPr>
              <a:t> </a:t>
            </a:r>
            <a:r>
              <a:rPr lang="en-US" altLang="ja-JP" sz="2400" b="1" u="sng" dirty="0">
                <a:latin typeface="Times New Roman" pitchFamily="18" charset="0"/>
              </a:rPr>
              <a:t>spectrum by</a:t>
            </a:r>
            <a:r>
              <a:rPr lang="en-US" altLang="ja-JP" sz="2400" b="1" u="sng" dirty="0"/>
              <a:t> </a:t>
            </a:r>
            <a:r>
              <a:rPr lang="en-US" altLang="ja-JP" sz="2400" b="1" u="sng" dirty="0">
                <a:latin typeface="Times New Roman" pitchFamily="18" charset="0"/>
              </a:rPr>
              <a:t>DCX</a:t>
            </a:r>
            <a:r>
              <a:rPr lang="en-US" altLang="ja-JP" sz="2400" b="1" u="sng" dirty="0"/>
              <a:t> (</a:t>
            </a:r>
            <a:r>
              <a:rPr lang="en-US" altLang="ja-JP" sz="2400" b="1" u="sng" dirty="0">
                <a:latin typeface="Symbol" charset="2"/>
                <a:cs typeface="Symbol" charset="2"/>
              </a:rPr>
              <a:t>p</a:t>
            </a:r>
            <a:r>
              <a:rPr lang="en-US" altLang="ja-JP" sz="2400" b="1" u="sng" baseline="30000" dirty="0"/>
              <a:t>-</a:t>
            </a:r>
            <a:r>
              <a:rPr lang="en-US" altLang="ja-JP" sz="2400" b="1" u="sng" dirty="0"/>
              <a:t>,K</a:t>
            </a:r>
            <a:r>
              <a:rPr lang="en-US" altLang="ja-JP" sz="2400" b="1" u="sng" baseline="30000" dirty="0"/>
              <a:t>+</a:t>
            </a:r>
            <a:r>
              <a:rPr lang="en-US" altLang="ja-JP" sz="2400" b="1" u="sng" dirty="0"/>
              <a:t>) </a:t>
            </a:r>
            <a:r>
              <a:rPr lang="en-US" altLang="ja-JP" sz="2400" b="1" u="sng" dirty="0">
                <a:latin typeface="Times New Roman" pitchFamily="18" charset="0"/>
              </a:rPr>
              <a:t>reaction at</a:t>
            </a:r>
            <a:r>
              <a:rPr lang="en-US" altLang="ja-JP" sz="2400" b="1" u="sng" dirty="0"/>
              <a:t> </a:t>
            </a:r>
            <a:r>
              <a:rPr lang="en-US" altLang="ja-JP" sz="2400" b="1" u="sng" dirty="0">
                <a:latin typeface="Times New Roman" pitchFamily="18" charset="0"/>
              </a:rPr>
              <a:t>1.2GeV/c</a:t>
            </a:r>
          </a:p>
        </p:txBody>
      </p:sp>
      <p:cxnSp>
        <p:nvCxnSpPr>
          <p:cNvPr id="27" name="直線矢印コネクタ 26"/>
          <p:cNvCxnSpPr>
            <a:stCxn id="28" idx="1"/>
          </p:cNvCxnSpPr>
          <p:nvPr/>
        </p:nvCxnSpPr>
        <p:spPr bwMode="auto">
          <a:xfrm flipH="1" flipV="1">
            <a:off x="5286380" y="4500571"/>
            <a:ext cx="1157828" cy="180289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テキスト ボックス 27"/>
          <p:cNvSpPr txBox="1"/>
          <p:nvPr/>
        </p:nvSpPr>
        <p:spPr>
          <a:xfrm>
            <a:off x="6444208" y="4357694"/>
            <a:ext cx="237626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+mn-lt"/>
              </a:rPr>
              <a:t>Not take into account </a:t>
            </a:r>
          </a:p>
          <a:p>
            <a:pPr algn="ctr"/>
            <a:r>
              <a:rPr kumimoji="1" lang="en-US" altLang="ja-JP" dirty="0" smtClean="0">
                <a:latin typeface="+mn-lt"/>
              </a:rPr>
              <a:t>a fine structure</a:t>
            </a:r>
            <a:endParaRPr kumimoji="1" lang="ja-JP" altLang="en-US" dirty="0" smtClean="0">
              <a:latin typeface="+mn-lt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923928" y="5949280"/>
            <a:ext cx="1296144" cy="36004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489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9889</TotalTime>
  <Words>1705</Words>
  <Application>Microsoft Macintosh PowerPoint</Application>
  <PresentationFormat>画面に合わせる (4:3)</PresentationFormat>
  <Paragraphs>387</Paragraphs>
  <Slides>21</Slides>
  <Notes>3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21</vt:i4>
      </vt:variant>
    </vt:vector>
  </HeadingPairs>
  <TitlesOfParts>
    <vt:vector size="24" baseType="lpstr">
      <vt:lpstr>Office テーマ</vt:lpstr>
      <vt:lpstr>数式</vt:lpstr>
      <vt:lpstr>Equation</vt:lpstr>
      <vt:lpstr>Study of Neutron-Rich  L  Hypernuclei</vt:lpstr>
      <vt:lpstr>PowerPoint プレゼンテーション</vt:lpstr>
      <vt:lpstr>ΛN-ΣN Mixing in Λ Hypernuclei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6ΛH production @ FINUDA</vt:lpstr>
      <vt:lpstr>Theoretical approach</vt:lpstr>
      <vt:lpstr>J-PARC E10 Experiment                                   Dec. 2012 – Jan. 2013</vt:lpstr>
      <vt:lpstr>Experimental Setup</vt:lpstr>
      <vt:lpstr>Yield estimation in E10 proposal</vt:lpstr>
      <vt:lpstr>Run conditions of E10</vt:lpstr>
      <vt:lpstr>Particle ID </vt:lpstr>
      <vt:lpstr>Calibration Runs</vt:lpstr>
      <vt:lpstr>Cross Section of 12ΛC</vt:lpstr>
      <vt:lpstr>Missing Mass</vt:lpstr>
      <vt:lpstr>Summary</vt:lpstr>
    </vt:vector>
  </TitlesOfParts>
  <Company>原子核ハドロン物理学研究室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on 6ΛH hypernucleus by the (π-,K+) reaction at J-PARC</dc:title>
  <dc:creator>杉村　仁志</dc:creator>
  <cp:lastModifiedBy>福田 共和</cp:lastModifiedBy>
  <cp:revision>39</cp:revision>
  <dcterms:created xsi:type="dcterms:W3CDTF">2013-07-14T06:02:21Z</dcterms:created>
  <dcterms:modified xsi:type="dcterms:W3CDTF">2013-09-09T12:02:53Z</dcterms:modified>
</cp:coreProperties>
</file>