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641" r:id="rId2"/>
    <p:sldId id="643" r:id="rId3"/>
    <p:sldId id="720" r:id="rId4"/>
    <p:sldId id="708" r:id="rId5"/>
    <p:sldId id="723" r:id="rId6"/>
    <p:sldId id="737" r:id="rId7"/>
    <p:sldId id="719" r:id="rId8"/>
    <p:sldId id="711" r:id="rId9"/>
    <p:sldId id="726" r:id="rId10"/>
    <p:sldId id="732" r:id="rId11"/>
    <p:sldId id="713" r:id="rId12"/>
    <p:sldId id="734" r:id="rId13"/>
    <p:sldId id="727" r:id="rId14"/>
    <p:sldId id="728" r:id="rId15"/>
    <p:sldId id="725" r:id="rId16"/>
    <p:sldId id="716" r:id="rId17"/>
  </p:sldIdLst>
  <p:sldSz cx="9144000" cy="6858000" type="screen4x3"/>
  <p:notesSz cx="6735763" cy="9866313"/>
  <p:custShowLst>
    <p:custShow name="kiken11_Aug" id="0">
      <p:sldLst>
        <p:sld r:id="rId2"/>
        <p:sld r:id="rId3"/>
      </p:sldLst>
    </p:custShow>
    <p:custShow name="gak13s" id="1">
      <p:sldLst>
        <p:sld r:id="rId2"/>
        <p:sld r:id="rId3"/>
        <p:sld r:id="rId4"/>
        <p:sld r:id="rId5"/>
        <p:sld r:id="rId6"/>
        <p:sld r:id="rId16"/>
        <p:sld r:id="rId9"/>
        <p:sld r:id="rId12"/>
        <p:sld r:id="rId10"/>
        <p:sld r:id="rId17"/>
      </p:sldLst>
    </p:custShow>
    <p:custShow name="col13" id="2">
      <p:sldLst>
        <p:sld r:id="rId2"/>
        <p:sld r:id="rId3"/>
        <p:sld r:id="rId4"/>
        <p:sld r:id="rId5"/>
        <p:sld r:id="rId6"/>
        <p:sld r:id="rId8"/>
        <p:sld r:id="rId9"/>
        <p:sld r:id="rId12"/>
        <p:sld r:id="rId10"/>
        <p:sld r:id="rId14"/>
        <p:sld r:id="rId15"/>
        <p:sld r:id="rId16"/>
        <p:sld r:id="rId17"/>
      </p:sldLst>
    </p:custShow>
    <p:custShow name="motoba" id="3">
      <p:sldLst>
        <p:sld r:id="rId2"/>
        <p:sld r:id="rId3"/>
        <p:sld r:id="rId4"/>
        <p:sld r:id="rId5"/>
        <p:sld r:id="rId6"/>
        <p:sld r:id="rId8"/>
        <p:sld r:id="rId9"/>
        <p:sld r:id="rId11"/>
        <p:sld r:id="rId12"/>
        <p:sld r:id="rId10"/>
        <p:sld r:id="rId13"/>
        <p:sld r:id="rId14"/>
        <p:sld r:id="rId15"/>
        <p:sld r:id="rId16"/>
        <p:sld r:id="rId17"/>
      </p:sldLst>
    </p:custShow>
    <p:custShow name="efb22" id="4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</p:sldLst>
    </p:custShow>
  </p:custShow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1pPr>
    <a:lvl2pPr marL="457200" algn="l" rtl="0" fontAlgn="base">
      <a:spcBef>
        <a:spcPct val="0"/>
      </a:spcBef>
      <a:spcAft>
        <a:spcPct val="0"/>
      </a:spcAft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2pPr>
    <a:lvl3pPr marL="914400" algn="l" rtl="0" fontAlgn="base">
      <a:spcBef>
        <a:spcPct val="0"/>
      </a:spcBef>
      <a:spcAft>
        <a:spcPct val="0"/>
      </a:spcAft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3pPr>
    <a:lvl4pPr marL="1371600" algn="l" rtl="0" fontAlgn="base">
      <a:spcBef>
        <a:spcPct val="0"/>
      </a:spcBef>
      <a:spcAft>
        <a:spcPct val="0"/>
      </a:spcAft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4pPr>
    <a:lvl5pPr marL="1828800" algn="l" rtl="0" fontAlgn="base">
      <a:spcBef>
        <a:spcPct val="0"/>
      </a:spcBef>
      <a:spcAft>
        <a:spcPct val="0"/>
      </a:spcAft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5pPr>
    <a:lvl6pPr marL="2286000" algn="l" defTabSz="914400" rtl="0" eaLnBrk="1" latinLnBrk="0" hangingPunct="1"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6pPr>
    <a:lvl7pPr marL="2743200" algn="l" defTabSz="914400" rtl="0" eaLnBrk="1" latinLnBrk="0" hangingPunct="1"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7pPr>
    <a:lvl8pPr marL="3200400" algn="l" defTabSz="914400" rtl="0" eaLnBrk="1" latinLnBrk="0" hangingPunct="1"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8pPr>
    <a:lvl9pPr marL="3657600" algn="l" defTabSz="914400" rtl="0" eaLnBrk="1" latinLnBrk="0" hangingPunct="1">
      <a:defRPr kumimoji="1" sz="2400" b="1" kern="1200">
        <a:solidFill>
          <a:schemeClr val="bg1"/>
        </a:solidFill>
        <a:latin typeface="Times New Roman" pitchFamily="18" charset="0"/>
        <a:ea typeface="ＭＳ Ｐゴシック" pitchFamily="50" charset="-128"/>
        <a:cs typeface="+mn-cs"/>
        <a:sym typeface="Symbol" pitchFamily="18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custShow id="4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00"/>
    <a:srgbClr val="0000FF"/>
    <a:srgbClr val="336600"/>
    <a:srgbClr val="FF0000"/>
    <a:srgbClr val="33CC33"/>
    <a:srgbClr val="00CCFF"/>
    <a:srgbClr val="FFFF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66" autoAdjust="0"/>
    <p:restoredTop sz="94660" autoAdjust="0"/>
  </p:normalViewPr>
  <p:slideViewPr>
    <p:cSldViewPr>
      <p:cViewPr varScale="1">
        <p:scale>
          <a:sx n="91" d="100"/>
          <a:sy n="91" d="100"/>
        </p:scale>
        <p:origin x="112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022" y="-102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442C3359-9E63-41FB-B8BB-8C5AECB51D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2139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4" rIns="91408" bIns="4570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18288F5-FF50-43F4-B379-FB03E15C421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98448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ノート プレースホル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60420" name="スライド番号プレースホルダ 3"/>
          <p:cNvSpPr txBox="1">
            <a:spLocks noGrp="1"/>
          </p:cNvSpPr>
          <p:nvPr/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8" tIns="45704" rIns="91408" bIns="45704" anchor="b"/>
          <a:lstStyle>
            <a:lvl1pPr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1pPr>
            <a:lvl2pPr marL="742950" indent="-28575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2pPr>
            <a:lvl3pPr marL="11430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3pPr>
            <a:lvl4pPr marL="16002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4pPr>
            <a:lvl5pPr marL="20574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9pPr>
          </a:lstStyle>
          <a:p>
            <a:pPr algn="r" eaLnBrk="1" hangingPunct="1"/>
            <a:fld id="{B39580CB-8CAA-4101-BF83-F41625D58C9F}" type="slidenum">
              <a:rPr lang="en-US" altLang="ja-JP" sz="1200" b="0">
                <a:solidFill>
                  <a:schemeClr val="tx1"/>
                </a:solidFill>
              </a:rPr>
              <a:pPr algn="r" eaLnBrk="1" hangingPunct="1"/>
              <a:t>1</a:t>
            </a:fld>
            <a:endParaRPr lang="en-US" altLang="ja-JP" sz="1200" b="0">
              <a:solidFill>
                <a:schemeClr val="tx1"/>
              </a:solidFill>
            </a:endParaRPr>
          </a:p>
        </p:txBody>
      </p:sp>
      <p:sp>
        <p:nvSpPr>
          <p:cNvPr id="60421" name="フッター プレースホルダ 4"/>
          <p:cNvSpPr txBox="1">
            <a:spLocks noGrp="1"/>
          </p:cNvSpPr>
          <p:nvPr/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8" tIns="45704" rIns="91408" bIns="45704" anchor="b"/>
          <a:lstStyle>
            <a:lvl1pPr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1pPr>
            <a:lvl2pPr marL="742950" indent="-28575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2pPr>
            <a:lvl3pPr marL="11430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3pPr>
            <a:lvl4pPr marL="16002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4pPr>
            <a:lvl5pPr marL="20574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9pPr>
          </a:lstStyle>
          <a:p>
            <a:pPr eaLnBrk="1" hangingPunct="1"/>
            <a:r>
              <a:rPr lang="en-US" altLang="ja-JP" sz="1200" b="0">
                <a:solidFill>
                  <a:schemeClr val="tx1"/>
                </a:solidFill>
              </a:rPr>
              <a:t>2008.6.4. Colloquium</a:t>
            </a:r>
          </a:p>
        </p:txBody>
      </p:sp>
    </p:spTree>
    <p:extLst>
      <p:ext uri="{BB962C8B-B14F-4D97-AF65-F5344CB8AC3E}">
        <p14:creationId xmlns:p14="http://schemas.microsoft.com/office/powerpoint/2010/main" val="176615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8288F5-FF50-43F4-B379-FB03E15C421C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77729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7C69B-E92A-481B-8549-A0624C6BE8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87246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92A2E-47D3-4954-8C87-523E212075D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32925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3BCB1-FCB7-4182-890C-5033AF9A66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3353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91EBC-15C1-4447-A62B-241EF80142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3208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46DA27B-37E8-420B-B293-1D8372BF60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29" name="Rectangle 13"/>
          <p:cNvSpPr>
            <a:spLocks noChangeArrowheads="1"/>
          </p:cNvSpPr>
          <p:nvPr/>
        </p:nvSpPr>
        <p:spPr bwMode="auto">
          <a:xfrm>
            <a:off x="755576" y="6189150"/>
            <a:ext cx="1356462" cy="26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ja-JP" sz="1400" b="0" dirty="0" smtClean="0">
                <a:solidFill>
                  <a:srgbClr val="0000FF"/>
                </a:solidFill>
              </a:rPr>
              <a:t>2013.9.12</a:t>
            </a:r>
            <a:r>
              <a:rPr lang="en-US" altLang="ja-JP" sz="1400" b="0" baseline="0" dirty="0" smtClean="0">
                <a:solidFill>
                  <a:srgbClr val="0000FF"/>
                </a:solidFill>
              </a:rPr>
              <a:t> efb22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8" r:id="rId3"/>
    <p:sldLayoutId id="2147483949" r:id="rId4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1.png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841697" y="3113866"/>
            <a:ext cx="7402711" cy="30514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spcBef>
                <a:spcPts val="600"/>
              </a:spcBef>
            </a:pPr>
            <a:r>
              <a:rPr lang="en-US" altLang="ja-JP" sz="2000" dirty="0"/>
              <a:t>1.   </a:t>
            </a:r>
            <a:r>
              <a:rPr lang="en-US" altLang="ja-JP" sz="2000" dirty="0" smtClean="0"/>
              <a:t>Introduction</a:t>
            </a:r>
            <a:endParaRPr lang="ja-JP" altLang="en-US" sz="2000" dirty="0"/>
          </a:p>
          <a:p>
            <a:pPr>
              <a:spcBef>
                <a:spcPts val="600"/>
              </a:spcBef>
            </a:pPr>
            <a:r>
              <a:rPr lang="en-US" altLang="ja-JP" sz="2000" dirty="0" smtClean="0"/>
              <a:t>2.   Three- and 4-cluster Faddeev-Yakubovsky equations using    </a:t>
            </a:r>
          </a:p>
          <a:p>
            <a:pPr>
              <a:spcBef>
                <a:spcPts val="600"/>
              </a:spcBef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  2-cluster RGM kernels</a:t>
            </a:r>
            <a:endParaRPr lang="en-US" altLang="ja-JP" sz="2000" dirty="0" smtClean="0">
              <a:solidFill>
                <a:srgbClr val="FF0000"/>
              </a:solidFill>
              <a:sym typeface="Symbol"/>
            </a:endParaRPr>
          </a:p>
          <a:p>
            <a:pPr marL="609600" lvl="0" indent="-609600">
              <a:spcBef>
                <a:spcPts val="600"/>
              </a:spcBef>
            </a:pPr>
            <a:r>
              <a:rPr lang="en-US" altLang="ja-JP" sz="2000" dirty="0" smtClean="0">
                <a:solidFill>
                  <a:srgbClr val="0000FF"/>
                </a:solidFill>
              </a:rPr>
              <a:t>3.   Quark-model </a:t>
            </a:r>
            <a:r>
              <a:rPr lang="en-US" altLang="ja-JP" sz="2000" dirty="0">
                <a:solidFill>
                  <a:srgbClr val="0000FF"/>
                </a:solidFill>
              </a:rPr>
              <a:t>baryon-baryon</a:t>
            </a:r>
            <a:r>
              <a:rPr lang="ja-JP" altLang="en-US" sz="2000" dirty="0">
                <a:solidFill>
                  <a:srgbClr val="0000FF"/>
                </a:solidFill>
              </a:rPr>
              <a:t> </a:t>
            </a:r>
            <a:r>
              <a:rPr lang="en-US" altLang="ja-JP" sz="2000" dirty="0">
                <a:solidFill>
                  <a:srgbClr val="0000FF"/>
                </a:solidFill>
              </a:rPr>
              <a:t>interaction </a:t>
            </a:r>
            <a:r>
              <a:rPr lang="en-US" altLang="ja-JP" sz="2000" dirty="0" smtClean="0">
                <a:solidFill>
                  <a:srgbClr val="0000FF"/>
                </a:solidFill>
              </a:rPr>
              <a:t>fss2</a:t>
            </a:r>
            <a:endParaRPr lang="en-US" altLang="ja-JP" sz="2000" dirty="0" smtClean="0">
              <a:solidFill>
                <a:srgbClr val="663300"/>
              </a:solidFill>
            </a:endParaRPr>
          </a:p>
          <a:p>
            <a:pPr marL="609600" indent="-609600">
              <a:spcBef>
                <a:spcPts val="600"/>
              </a:spcBef>
            </a:pPr>
            <a:r>
              <a:rPr lang="en-US" altLang="ja-JP" sz="2000" dirty="0" smtClean="0"/>
              <a:t>4</a:t>
            </a:r>
            <a:r>
              <a:rPr lang="en-US" altLang="ja-JP" sz="2000" dirty="0"/>
              <a:t>.   </a:t>
            </a:r>
            <a:r>
              <a:rPr lang="en-US" altLang="ja-JP" sz="2000" dirty="0" smtClean="0"/>
              <a:t>3</a:t>
            </a:r>
            <a:r>
              <a:rPr lang="en-US" altLang="ja-JP" sz="2000" i="1" dirty="0" smtClean="0"/>
              <a:t>N</a:t>
            </a:r>
            <a:r>
              <a:rPr lang="en-US" altLang="ja-JP" sz="2000" dirty="0" smtClean="0"/>
              <a:t> and 4</a:t>
            </a:r>
            <a:r>
              <a:rPr lang="en-US" altLang="ja-JP" sz="2000" i="1" dirty="0" smtClean="0"/>
              <a:t>N </a:t>
            </a:r>
            <a:r>
              <a:rPr lang="en-US" altLang="ja-JP" sz="2000" dirty="0" smtClean="0"/>
              <a:t>bound-state problems by AV8’ and fss2</a:t>
            </a:r>
            <a:endParaRPr lang="en-US" altLang="ja-JP" sz="2000" dirty="0"/>
          </a:p>
          <a:p>
            <a:pPr>
              <a:spcBef>
                <a:spcPts val="600"/>
              </a:spcBef>
            </a:pPr>
            <a:r>
              <a:rPr lang="en-US" altLang="ja-JP" sz="2000" dirty="0" smtClean="0"/>
              <a:t>5.</a:t>
            </a:r>
            <a:r>
              <a:rPr lang="ja-JP" altLang="en-US" sz="2000" dirty="0" smtClean="0"/>
              <a:t>　</a:t>
            </a:r>
            <a:r>
              <a:rPr lang="en-US" altLang="ja-JP" sz="2000" dirty="0" smtClean="0"/>
              <a:t>Coulomb effect and charge dependence of the nuclear force </a:t>
            </a:r>
          </a:p>
          <a:p>
            <a:pPr>
              <a:spcBef>
                <a:spcPts val="600"/>
              </a:spcBef>
            </a:pPr>
            <a:r>
              <a:rPr lang="en-US" altLang="ja-JP" sz="2000" dirty="0" smtClean="0"/>
              <a:t>6.   Application to the 4</a:t>
            </a:r>
            <a:r>
              <a:rPr lang="en-US" altLang="ja-JP" sz="2000" i="1" dirty="0" smtClean="0">
                <a:sym typeface="Symbol"/>
              </a:rPr>
              <a:t></a:t>
            </a:r>
            <a:r>
              <a:rPr lang="en-US" altLang="ja-JP" sz="2000" dirty="0">
                <a:sym typeface="Symbol"/>
              </a:rPr>
              <a:t> </a:t>
            </a:r>
            <a:r>
              <a:rPr lang="en-US" altLang="ja-JP" sz="2000" dirty="0" smtClean="0">
                <a:sym typeface="Symbol"/>
              </a:rPr>
              <a:t>system</a:t>
            </a:r>
            <a:endParaRPr lang="en-US" altLang="ja-JP" sz="2000" dirty="0"/>
          </a:p>
          <a:p>
            <a:pPr marL="609600" indent="-609600">
              <a:spcBef>
                <a:spcPts val="600"/>
              </a:spcBef>
            </a:pPr>
            <a:r>
              <a:rPr lang="en-US" altLang="ja-JP" sz="2000" dirty="0"/>
              <a:t>7</a:t>
            </a:r>
            <a:r>
              <a:rPr lang="en-US" altLang="ja-JP" sz="2000" dirty="0" smtClean="0"/>
              <a:t>.   Summary</a:t>
            </a:r>
            <a:endParaRPr lang="ja-JP" altLang="en-US" sz="2000" dirty="0"/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1835696" y="2607295"/>
            <a:ext cx="5112568" cy="46166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</a:t>
            </a:r>
            <a:r>
              <a:rPr lang="en-US" altLang="ja-JP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Fujiwara: Kyoto University, </a:t>
            </a:r>
            <a:r>
              <a:rPr lang="en-US" altLang="ja-JP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Japan</a:t>
            </a:r>
            <a:endParaRPr lang="en-US" altLang="ja-JP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47170" name="AutoShape 2"/>
          <p:cNvSpPr>
            <a:spLocks noChangeArrowheads="1"/>
          </p:cNvSpPr>
          <p:nvPr/>
        </p:nvSpPr>
        <p:spPr bwMode="auto">
          <a:xfrm>
            <a:off x="539552" y="476249"/>
            <a:ext cx="8280598" cy="2016647"/>
          </a:xfrm>
          <a:prstGeom prst="bevel">
            <a:avLst>
              <a:gd name="adj" fmla="val 12500"/>
            </a:avLst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defRPr/>
            </a:pP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Four-body </a:t>
            </a:r>
            <a:r>
              <a:rPr lang="en-US" altLang="ja-JP" sz="32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Faddeev-Yakubovsky </a:t>
            </a: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equations</a:t>
            </a:r>
          </a:p>
          <a:p>
            <a:pPr algn="ctr">
              <a:defRPr/>
            </a:pP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ja-JP" sz="32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using two-cluster RGM kernels</a:t>
            </a:r>
          </a:p>
          <a:p>
            <a:pPr algn="ctr">
              <a:defRPr/>
            </a:pPr>
            <a:r>
              <a:rPr lang="en-US" altLang="ja-JP" sz="32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-- Applications to </a:t>
            </a: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altLang="ja-JP" sz="3200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4</a:t>
            </a:r>
            <a:r>
              <a:rPr lang="en-US" altLang="ja-JP" sz="3200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’ </a:t>
            </a:r>
            <a:r>
              <a:rPr lang="en-US" altLang="ja-JP" sz="32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 </a:t>
            </a: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altLang="ja-JP" sz="3200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/>
              </a:rPr>
              <a:t></a:t>
            </a:r>
            <a:r>
              <a:rPr lang="en-US" altLang="ja-JP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ja-JP" sz="32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systems --</a:t>
            </a:r>
            <a:endParaRPr lang="en-US" altLang="ja-JP" sz="3200" dirty="0" smtClean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055150"/>
              </p:ext>
            </p:extLst>
          </p:nvPr>
        </p:nvGraphicFramePr>
        <p:xfrm>
          <a:off x="4927600" y="26670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0" name="Equation" r:id="rId4" imgW="914400" imgH="179640" progId="Equation.DSMT4">
                  <p:embed/>
                </p:oleObj>
              </mc:Choice>
              <mc:Fallback>
                <p:oleObj name="Equation" r:id="rId4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27600" y="26670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900935" y="973177"/>
            <a:ext cx="7559497" cy="101566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kumimoji="1" lang="en-US" altLang="ja-JP" sz="2000" dirty="0" smtClean="0"/>
              <a:t>(3</a:t>
            </a:r>
            <a:r>
              <a:rPr kumimoji="1" lang="en-US" altLang="ja-JP" sz="2000" i="1" dirty="0" smtClean="0"/>
              <a:t>q</a:t>
            </a:r>
            <a:r>
              <a:rPr kumimoji="1" lang="en-US" altLang="ja-JP" sz="2000" dirty="0" smtClean="0"/>
              <a:t>)-(3</a:t>
            </a:r>
            <a:r>
              <a:rPr kumimoji="1" lang="en-US" altLang="ja-JP" sz="2000" i="1" dirty="0" smtClean="0"/>
              <a:t>q</a:t>
            </a:r>
            <a:r>
              <a:rPr kumimoji="1" lang="en-US" altLang="ja-JP" sz="2000" dirty="0" smtClean="0"/>
              <a:t>) folded cut-off Coulomb with </a:t>
            </a:r>
            <a:r>
              <a:rPr kumimoji="1" lang="en-US" altLang="ja-JP" sz="2000" i="1" dirty="0" smtClean="0"/>
              <a:t>R</a:t>
            </a:r>
            <a:r>
              <a:rPr kumimoji="1" lang="en-US" altLang="ja-JP" sz="2000" baseline="-25000" dirty="0" smtClean="0"/>
              <a:t>cou </a:t>
            </a:r>
            <a:r>
              <a:rPr kumimoji="1" lang="en-US" altLang="ja-JP" sz="2000" dirty="0" smtClean="0"/>
              <a:t>= 10 fm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smtClean="0"/>
              <a:t> 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            </a:t>
            </a:r>
            <a:r>
              <a:rPr kumimoji="1" lang="en-US" altLang="ja-JP" sz="2000" dirty="0" smtClean="0"/>
              <a:t>  “smaller” than point Coulomb                     </a:t>
            </a:r>
            <a:r>
              <a:rPr lang="ja-JP" altLang="en-US" sz="2000" dirty="0" smtClean="0">
                <a:solidFill>
                  <a:srgbClr val="FF0000"/>
                </a:solidFill>
                <a:sym typeface="Symbol Tiger" panose="05050102010706020507" pitchFamily="18" charset="2"/>
              </a:rPr>
              <a:t></a:t>
            </a:r>
            <a:r>
              <a:rPr lang="en-US" altLang="ja-JP" sz="2000" dirty="0" smtClean="0">
                <a:solidFill>
                  <a:srgbClr val="FF0000"/>
                </a:solidFill>
                <a:sym typeface="Symbol Tiger" panose="05050102010706020507" pitchFamily="18" charset="2"/>
              </a:rPr>
              <a:t>800 keV</a:t>
            </a:r>
            <a:endParaRPr kumimoji="1" lang="en-US" altLang="ja-JP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sz="2000" baseline="30000" dirty="0" smtClean="0"/>
              <a:t>1</a:t>
            </a:r>
            <a:r>
              <a:rPr lang="en-US" altLang="ja-JP" sz="2000" i="1" dirty="0" smtClean="0"/>
              <a:t>S</a:t>
            </a:r>
            <a:r>
              <a:rPr lang="en-US" altLang="ja-JP" sz="2000" baseline="-25000" dirty="0" smtClean="0"/>
              <a:t>0</a:t>
            </a:r>
            <a:r>
              <a:rPr lang="en-US" altLang="ja-JP" sz="2000" dirty="0" smtClean="0"/>
              <a:t> charge independence breaking (CIB) of fss2   </a:t>
            </a:r>
            <a:r>
              <a:rPr lang="ja-JP" altLang="en-US" sz="2000" dirty="0" smtClean="0">
                <a:solidFill>
                  <a:srgbClr val="FF0000"/>
                </a:solidFill>
                <a:sym typeface="Symbol Tiger" panose="05050102010706020507" pitchFamily="18" charset="2"/>
              </a:rPr>
              <a:t> </a:t>
            </a:r>
            <a:r>
              <a:rPr lang="en-US" altLang="ja-JP" sz="2000" dirty="0" smtClean="0">
                <a:solidFill>
                  <a:srgbClr val="FF0000"/>
                </a:solidFill>
                <a:sym typeface="Symbol Tiger" panose="05050102010706020507" pitchFamily="18" charset="2"/>
              </a:rPr>
              <a:t>200 ×2 keV</a:t>
            </a:r>
            <a:endParaRPr kumimoji="1" lang="ja-JP" altLang="en-US" sz="2000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317007"/>
              </p:ext>
            </p:extLst>
          </p:nvPr>
        </p:nvGraphicFramePr>
        <p:xfrm>
          <a:off x="1207178" y="2590071"/>
          <a:ext cx="3384376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080120"/>
                <a:gridCol w="864096"/>
              </a:tblGrid>
              <a:tr h="122200">
                <a:tc>
                  <a:txBody>
                    <a:bodyPr/>
                    <a:lstStyle/>
                    <a:p>
                      <a:r>
                        <a:rPr kumimoji="1" lang="en-US" altLang="ja-JP" baseline="0" dirty="0" err="1" smtClean="0">
                          <a:solidFill>
                            <a:schemeClr val="bg1"/>
                          </a:solidFill>
                        </a:rPr>
                        <a:t>Scatt</a:t>
                      </a:r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. length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r>
                        <a:rPr kumimoji="1" lang="en-US" altLang="ja-JP" baseline="-25000" dirty="0" smtClean="0">
                          <a:solidFill>
                            <a:schemeClr val="bg1"/>
                          </a:solidFill>
                        </a:rPr>
                        <a:t>s</a:t>
                      </a:r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 (fm)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F</a:t>
                      </a:r>
                      <a:r>
                        <a:rPr kumimoji="1" lang="en-US" altLang="ja-JP" baseline="-25000" dirty="0" smtClean="0">
                          <a:solidFill>
                            <a:schemeClr val="bg1"/>
                          </a:solidFill>
                        </a:rPr>
                        <a:t>BB</a:t>
                      </a:r>
                      <a:endParaRPr kumimoji="1" lang="ja-JP" altLang="en-US" baseline="-25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err="1" smtClean="0">
                          <a:solidFill>
                            <a:schemeClr val="bg1"/>
                          </a:solidFill>
                        </a:rPr>
                        <a:t>pp</a:t>
                      </a:r>
                      <a:endParaRPr kumimoji="1" lang="ja-JP" altLang="en-US" b="1" i="1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b="1" i="0" dirty="0" smtClean="0">
                          <a:solidFill>
                            <a:schemeClr val="bg1"/>
                          </a:solidFill>
                        </a:rPr>
                        <a:t>17.80</a:t>
                      </a:r>
                      <a:endParaRPr kumimoji="1" lang="ja-JP" altLang="en-US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i="0" dirty="0" smtClean="0">
                          <a:solidFill>
                            <a:schemeClr val="bg1"/>
                          </a:solidFill>
                        </a:rPr>
                        <a:t>0.9934</a:t>
                      </a:r>
                      <a:endParaRPr kumimoji="1" lang="ja-JP" altLang="en-US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err="1" smtClean="0">
                          <a:solidFill>
                            <a:schemeClr val="bg1"/>
                          </a:solidFill>
                        </a:rPr>
                        <a:t>nn</a:t>
                      </a:r>
                      <a:endParaRPr kumimoji="1" lang="ja-JP" altLang="en-US" b="1" i="1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b="1" i="0" dirty="0" smtClean="0">
                          <a:solidFill>
                            <a:schemeClr val="bg1"/>
                          </a:solidFill>
                        </a:rPr>
                        <a:t>18.0</a:t>
                      </a:r>
                      <a:endParaRPr kumimoji="1" lang="ja-JP" altLang="en-US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i="0" dirty="0" smtClean="0">
                          <a:solidFill>
                            <a:schemeClr val="bg1"/>
                          </a:solidFill>
                        </a:rPr>
                        <a:t>0.9944</a:t>
                      </a:r>
                      <a:endParaRPr kumimoji="1" lang="ja-JP" altLang="en-US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err="1" smtClean="0">
                          <a:solidFill>
                            <a:schemeClr val="bg1"/>
                          </a:solidFill>
                        </a:rPr>
                        <a:t>np</a:t>
                      </a:r>
                      <a:endParaRPr kumimoji="1" lang="ja-JP" altLang="en-US" b="1" i="1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b="1" i="0" dirty="0" smtClean="0">
                          <a:solidFill>
                            <a:schemeClr val="bg1"/>
                          </a:solidFill>
                        </a:rPr>
                        <a:t>23.76</a:t>
                      </a:r>
                      <a:endParaRPr kumimoji="1" lang="ja-JP" altLang="en-US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kumimoji="1" lang="ja-JP" altLang="en-US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899592" y="1949351"/>
            <a:ext cx="672087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Approximate treatment in the isospin basis: </a:t>
            </a:r>
          </a:p>
          <a:p>
            <a:r>
              <a:rPr lang="en-US" altLang="ja-JP" sz="1400" dirty="0" smtClean="0">
                <a:solidFill>
                  <a:srgbClr val="336600"/>
                </a:solidFill>
              </a:rPr>
              <a:t>                                 H. WitalaW. </a:t>
            </a:r>
            <a:r>
              <a:rPr lang="en-US" altLang="ja-JP" sz="1400" dirty="0" err="1" smtClean="0">
                <a:solidFill>
                  <a:srgbClr val="336600"/>
                </a:solidFill>
              </a:rPr>
              <a:t>Glöckle</a:t>
            </a:r>
            <a:r>
              <a:rPr lang="en-US" altLang="ja-JP" sz="1400" dirty="0" smtClean="0">
                <a:solidFill>
                  <a:srgbClr val="336600"/>
                </a:solidFill>
              </a:rPr>
              <a:t> and H. Kamada, Phys. Rev. C43, 1619 (1991)</a:t>
            </a:r>
            <a:r>
              <a:rPr kumimoji="1" lang="en-US" altLang="ja-JP" sz="1400" dirty="0" smtClean="0">
                <a:solidFill>
                  <a:srgbClr val="336600"/>
                </a:solidFill>
              </a:rPr>
              <a:t> </a:t>
            </a:r>
            <a:endParaRPr kumimoji="1" lang="ja-JP" altLang="en-US" sz="1400" dirty="0">
              <a:solidFill>
                <a:srgbClr val="336600"/>
              </a:solidFill>
            </a:endParaRPr>
          </a:p>
        </p:txBody>
      </p:sp>
      <p:sp>
        <p:nvSpPr>
          <p:cNvPr id="6" name="左矢印 5"/>
          <p:cNvSpPr/>
          <p:nvPr/>
        </p:nvSpPr>
        <p:spPr bwMode="auto">
          <a:xfrm>
            <a:off x="4683863" y="2706611"/>
            <a:ext cx="360040" cy="121158"/>
          </a:xfrm>
          <a:prstGeom prst="leftArrow">
            <a:avLst/>
          </a:prstGeom>
          <a:noFill/>
          <a:ln w="12700" cap="flat" cmpd="sng" algn="ctr">
            <a:solidFill>
              <a:srgbClr val="0033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077459" y="2518063"/>
            <a:ext cx="19513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003300"/>
                </a:solidFill>
              </a:rPr>
              <a:t>reduction factor</a:t>
            </a:r>
          </a:p>
          <a:p>
            <a:r>
              <a:rPr lang="en-US" altLang="ja-JP" sz="2000" dirty="0" smtClean="0">
                <a:solidFill>
                  <a:srgbClr val="003300"/>
                </a:solidFill>
              </a:rPr>
              <a:t>only for </a:t>
            </a:r>
            <a:r>
              <a:rPr lang="en-US" altLang="ja-JP" sz="2000" baseline="30000" dirty="0" smtClean="0">
                <a:solidFill>
                  <a:srgbClr val="003300"/>
                </a:solidFill>
              </a:rPr>
              <a:t>1</a:t>
            </a:r>
            <a:r>
              <a:rPr lang="en-US" altLang="ja-JP" sz="2000" i="1" dirty="0" smtClean="0">
                <a:solidFill>
                  <a:srgbClr val="003300"/>
                </a:solidFill>
              </a:rPr>
              <a:t>S</a:t>
            </a:r>
            <a:r>
              <a:rPr lang="en-US" altLang="ja-JP" sz="2000" baseline="-25000" dirty="0" smtClean="0">
                <a:solidFill>
                  <a:srgbClr val="003300"/>
                </a:solidFill>
              </a:rPr>
              <a:t>0</a:t>
            </a:r>
            <a:endParaRPr kumimoji="1" lang="ja-JP" altLang="en-US" sz="2000" baseline="-25000" dirty="0">
              <a:solidFill>
                <a:srgbClr val="00330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821392" y="4922825"/>
            <a:ext cx="2393797" cy="46166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for isospin </a:t>
            </a:r>
            <a:r>
              <a:rPr kumimoji="1" lang="en-US" altLang="ja-JP" sz="2000" i="1" dirty="0" smtClean="0"/>
              <a:t>I</a:t>
            </a:r>
            <a:r>
              <a:rPr kumimoji="1" lang="en-US" altLang="ja-JP" sz="2000" dirty="0" smtClean="0"/>
              <a:t>=1</a:t>
            </a:r>
            <a:r>
              <a:rPr kumimoji="1" lang="en-US" altLang="ja-JP" dirty="0" smtClean="0"/>
              <a:t> </a:t>
            </a:r>
            <a:r>
              <a:rPr kumimoji="1" lang="en-US" altLang="ja-JP" sz="2000" dirty="0" smtClean="0"/>
              <a:t>pairs</a:t>
            </a:r>
            <a:endParaRPr kumimoji="1" lang="ja-JP" altLang="en-US" sz="2000" dirty="0"/>
          </a:p>
        </p:txBody>
      </p:sp>
      <p:sp>
        <p:nvSpPr>
          <p:cNvPr id="14" name="右矢印 13"/>
          <p:cNvSpPr/>
          <p:nvPr/>
        </p:nvSpPr>
        <p:spPr bwMode="auto">
          <a:xfrm>
            <a:off x="1357687" y="1435634"/>
            <a:ext cx="489204" cy="121158"/>
          </a:xfrm>
          <a:prstGeom prst="rightArrow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00454" y="383677"/>
            <a:ext cx="8087107" cy="461665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Coulomb effect and charge </a:t>
            </a:r>
            <a:r>
              <a:rPr lang="en-US" altLang="ja-JP" dirty="0" smtClean="0"/>
              <a:t>dependence</a:t>
            </a:r>
            <a:r>
              <a:rPr lang="en-US" altLang="ja-JP" dirty="0"/>
              <a:t> </a:t>
            </a:r>
            <a:r>
              <a:rPr lang="en-US" altLang="ja-JP" dirty="0" smtClean="0"/>
              <a:t>of the nuclear force </a:t>
            </a:r>
            <a:endParaRPr lang="ja-JP" altLang="en-US" dirty="0"/>
          </a:p>
        </p:txBody>
      </p: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395861"/>
              </p:ext>
            </p:extLst>
          </p:nvPr>
        </p:nvGraphicFramePr>
        <p:xfrm>
          <a:off x="1189928" y="4149080"/>
          <a:ext cx="3611381" cy="20339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9" name="Equation" r:id="rId4" imgW="2209680" imgH="1244520" progId="Equation.DSMT4">
                  <p:embed/>
                </p:oleObj>
              </mc:Choice>
              <mc:Fallback>
                <p:oleObj name="Equation" r:id="rId4" imgW="2209680" imgH="1244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89928" y="4149080"/>
                        <a:ext cx="3611381" cy="203399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1959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845136" y="838453"/>
            <a:ext cx="4014896" cy="646331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</a:pPr>
            <a:r>
              <a:rPr lang="en-US" altLang="ja-JP" sz="4000" baseline="30000" dirty="0" smtClean="0">
                <a:solidFill>
                  <a:srgbClr val="0000FF"/>
                </a:solidFill>
                <a:ea typeface="ＭＳ ゴシック" pitchFamily="49" charset="-128"/>
              </a:rPr>
              <a:t>3</a:t>
            </a:r>
            <a:r>
              <a:rPr lang="en-US" altLang="ja-JP" sz="4000" dirty="0" smtClean="0">
                <a:solidFill>
                  <a:srgbClr val="0000FF"/>
                </a:solidFill>
                <a:ea typeface="ＭＳ ゴシック" pitchFamily="49" charset="-128"/>
              </a:rPr>
              <a:t>H </a:t>
            </a:r>
            <a:r>
              <a:rPr lang="en-US" altLang="ja-JP" sz="4000" dirty="0" smtClean="0">
                <a:solidFill>
                  <a:srgbClr val="0000FF"/>
                </a:solidFill>
                <a:ea typeface="ＭＳ ゴシック" pitchFamily="49" charset="-128"/>
                <a:sym typeface="Symbol"/>
              </a:rPr>
              <a:t>, </a:t>
            </a:r>
            <a:r>
              <a:rPr lang="en-US" altLang="ja-JP" sz="4000" baseline="30000" dirty="0" smtClean="0">
                <a:solidFill>
                  <a:srgbClr val="0000FF"/>
                </a:solidFill>
                <a:ea typeface="ＭＳ ゴシック" pitchFamily="49" charset="-128"/>
                <a:sym typeface="Symbol"/>
              </a:rPr>
              <a:t>3</a:t>
            </a:r>
            <a:r>
              <a:rPr lang="en-US" altLang="ja-JP" sz="4000" dirty="0" smtClean="0">
                <a:solidFill>
                  <a:srgbClr val="0000FF"/>
                </a:solidFill>
                <a:ea typeface="ＭＳ ゴシック" pitchFamily="49" charset="-128"/>
                <a:sym typeface="Symbol"/>
              </a:rPr>
              <a:t>He , </a:t>
            </a:r>
            <a:r>
              <a:rPr lang="en-US" altLang="ja-JP" sz="4000" baseline="30000" dirty="0" smtClean="0">
                <a:solidFill>
                  <a:srgbClr val="0000FF"/>
                </a:solidFill>
                <a:ea typeface="ＭＳ ゴシック" pitchFamily="49" charset="-128"/>
                <a:sym typeface="Symbol"/>
              </a:rPr>
              <a:t>4</a:t>
            </a:r>
            <a:r>
              <a:rPr lang="en-US" altLang="ja-JP" sz="4000" dirty="0" smtClean="0">
                <a:solidFill>
                  <a:srgbClr val="0000FF"/>
                </a:solidFill>
                <a:ea typeface="ＭＳ ゴシック" pitchFamily="49" charset="-128"/>
                <a:sym typeface="Symbol"/>
              </a:rPr>
              <a:t>He() </a:t>
            </a:r>
            <a:endParaRPr lang="en-US" altLang="ja-JP" sz="4000" dirty="0">
              <a:solidFill>
                <a:srgbClr val="0000FF"/>
              </a:solidFill>
              <a:ea typeface="ＭＳ ゴシック" pitchFamily="49" charset="-128"/>
              <a:sym typeface="Symbol"/>
            </a:endParaRPr>
          </a:p>
        </p:txBody>
      </p:sp>
      <p:cxnSp>
        <p:nvCxnSpPr>
          <p:cNvPr id="4" name="直線コネクタ 3"/>
          <p:cNvCxnSpPr/>
          <p:nvPr/>
        </p:nvCxnSpPr>
        <p:spPr bwMode="auto">
          <a:xfrm>
            <a:off x="3779912" y="5445224"/>
            <a:ext cx="34563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" name="直線コネクタ 8"/>
          <p:cNvCxnSpPr/>
          <p:nvPr/>
        </p:nvCxnSpPr>
        <p:spPr bwMode="auto">
          <a:xfrm>
            <a:off x="3779912" y="5313734"/>
            <a:ext cx="0" cy="1588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直線コネクタ 10"/>
          <p:cNvCxnSpPr/>
          <p:nvPr/>
        </p:nvCxnSpPr>
        <p:spPr bwMode="auto">
          <a:xfrm>
            <a:off x="4211960" y="5373216"/>
            <a:ext cx="0" cy="7941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6" name="直線コネクタ 15"/>
          <p:cNvCxnSpPr/>
          <p:nvPr/>
        </p:nvCxnSpPr>
        <p:spPr bwMode="auto">
          <a:xfrm>
            <a:off x="5220072" y="5373216"/>
            <a:ext cx="0" cy="7941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8" name="直線コネクタ 17"/>
          <p:cNvCxnSpPr/>
          <p:nvPr/>
        </p:nvCxnSpPr>
        <p:spPr bwMode="auto">
          <a:xfrm flipV="1">
            <a:off x="6804248" y="5013176"/>
            <a:ext cx="0" cy="42877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9" name="テキスト ボックス 18"/>
          <p:cNvSpPr txBox="1"/>
          <p:nvPr/>
        </p:nvSpPr>
        <p:spPr>
          <a:xfrm>
            <a:off x="3635896" y="5445224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800" dirty="0" smtClean="0"/>
              <a:t>0      1 fm</a:t>
            </a:r>
            <a:r>
              <a:rPr kumimoji="1" lang="en-US" altLang="ja-JP" sz="1800" baseline="30000" dirty="0" smtClean="0"/>
              <a:t>-1</a:t>
            </a:r>
            <a:r>
              <a:rPr kumimoji="1" lang="en-US" altLang="ja-JP" sz="1800" dirty="0" smtClean="0"/>
              <a:t>      5 fm</a:t>
            </a:r>
            <a:r>
              <a:rPr kumimoji="1" lang="en-US" altLang="ja-JP" sz="1800" baseline="30000" dirty="0" smtClean="0"/>
              <a:t>-1</a:t>
            </a:r>
            <a:r>
              <a:rPr kumimoji="1" lang="en-US" altLang="ja-JP" sz="1800" dirty="0" smtClean="0"/>
              <a:t>                 16 fm</a:t>
            </a:r>
            <a:r>
              <a:rPr kumimoji="1" lang="en-US" altLang="ja-JP" sz="1800" baseline="30000" dirty="0" smtClean="0"/>
              <a:t>-1</a:t>
            </a:r>
            <a:r>
              <a:rPr kumimoji="1" lang="ja-JP" altLang="en-US" sz="1800" baseline="30000" dirty="0" smtClean="0"/>
              <a:t>　 　</a:t>
            </a:r>
            <a:r>
              <a:rPr kumimoji="1" lang="en-US" altLang="ja-JP" sz="1800" dirty="0" smtClean="0"/>
              <a:t>for  fss2</a:t>
            </a:r>
          </a:p>
          <a:p>
            <a:r>
              <a:rPr lang="en-US" altLang="ja-JP" sz="1800" dirty="0" smtClean="0"/>
              <a:t>0      1.2            3                        16            for  AV8’</a:t>
            </a:r>
            <a:endParaRPr kumimoji="1" lang="ja-JP" altLang="en-US" sz="18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779912" y="5038228"/>
            <a:ext cx="4536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/>
              <a:t>10</a:t>
            </a:r>
            <a:r>
              <a:rPr kumimoji="1" lang="en-US" altLang="ja-JP" sz="2000" dirty="0" smtClean="0"/>
              <a:t>        </a:t>
            </a:r>
            <a:r>
              <a:rPr lang="en-US" altLang="ja-JP" sz="2000" dirty="0" smtClean="0"/>
              <a:t>10</a:t>
            </a:r>
            <a:r>
              <a:rPr kumimoji="1" lang="en-US" altLang="ja-JP" sz="2000" dirty="0" smtClean="0"/>
              <a:t>               </a:t>
            </a:r>
            <a:r>
              <a:rPr lang="en-US" altLang="ja-JP" sz="2000" dirty="0" smtClean="0"/>
              <a:t>10</a:t>
            </a:r>
            <a:r>
              <a:rPr kumimoji="1" lang="en-US" altLang="ja-JP" sz="2000" dirty="0" smtClean="0"/>
              <a:t>                  </a:t>
            </a:r>
            <a:r>
              <a:rPr lang="en-US" altLang="ja-JP" sz="2000" dirty="0"/>
              <a:t>5</a:t>
            </a:r>
            <a:r>
              <a:rPr kumimoji="1" lang="en-US" altLang="ja-JP" sz="2000" dirty="0" smtClean="0"/>
              <a:t> points</a:t>
            </a:r>
            <a:endParaRPr kumimoji="1" lang="ja-JP" altLang="en-US" sz="2000" dirty="0"/>
          </a:p>
        </p:txBody>
      </p:sp>
      <p:sp>
        <p:nvSpPr>
          <p:cNvPr id="24" name="下矢印 23"/>
          <p:cNvSpPr/>
          <p:nvPr/>
        </p:nvSpPr>
        <p:spPr bwMode="auto">
          <a:xfrm>
            <a:off x="6300192" y="4005064"/>
            <a:ext cx="432048" cy="576064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828075"/>
              </p:ext>
            </p:extLst>
          </p:nvPr>
        </p:nvGraphicFramePr>
        <p:xfrm>
          <a:off x="971600" y="4509120"/>
          <a:ext cx="2592288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4066"/>
                <a:gridCol w="1208222"/>
              </a:tblGrid>
              <a:tr h="2958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mesh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aseline="0" dirty="0" smtClean="0">
                          <a:solidFill>
                            <a:schemeClr val="bg1"/>
                          </a:solidFill>
                        </a:rPr>
                        <a:t>accyuracy</a:t>
                      </a:r>
                      <a:endParaRPr kumimoji="1" lang="ja-JP" altLang="en-US" sz="160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958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kumimoji="1" lang="en-US" altLang="ja-JP" b="1" i="0" dirty="0" smtClean="0">
                          <a:solidFill>
                            <a:schemeClr val="bg1"/>
                          </a:solidFill>
                        </a:rPr>
                        <a:t>=4-4-2</a:t>
                      </a:r>
                      <a:endParaRPr kumimoji="1" lang="ja-JP" altLang="en-US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 digits</a:t>
                      </a:r>
                      <a:endParaRPr kumimoji="1" lang="ja-JP" altLang="en-US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958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kumimoji="1" lang="en-US" altLang="ja-JP" b="1" i="0" dirty="0" smtClean="0">
                          <a:solidFill>
                            <a:schemeClr val="bg1"/>
                          </a:solidFill>
                        </a:rPr>
                        <a:t>=6-6-3</a:t>
                      </a:r>
                      <a:endParaRPr kumimoji="1" lang="ja-JP" altLang="en-US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dirty="0" smtClean="0">
                          <a:solidFill>
                            <a:schemeClr val="bg1"/>
                          </a:solidFill>
                        </a:rPr>
                        <a:t>3 digits</a:t>
                      </a:r>
                      <a:endParaRPr kumimoji="1" lang="ja-JP" altLang="en-US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958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kumimoji="1" lang="en-US" altLang="ja-JP" b="1" i="0" dirty="0" smtClean="0">
                          <a:solidFill>
                            <a:schemeClr val="bg1"/>
                          </a:solidFill>
                        </a:rPr>
                        <a:t>=10-10-5</a:t>
                      </a:r>
                      <a:endParaRPr kumimoji="1" lang="ja-JP" altLang="en-US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dirty="0" smtClean="0">
                          <a:solidFill>
                            <a:schemeClr val="bg1"/>
                          </a:solidFill>
                        </a:rPr>
                        <a:t>4 digits</a:t>
                      </a:r>
                      <a:endParaRPr kumimoji="1" lang="ja-JP" altLang="en-US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001205"/>
              </p:ext>
            </p:extLst>
          </p:nvPr>
        </p:nvGraphicFramePr>
        <p:xfrm>
          <a:off x="916066" y="1824856"/>
          <a:ext cx="7544366" cy="1604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0639"/>
                <a:gridCol w="1483127"/>
                <a:gridCol w="1440160"/>
                <a:gridCol w="1152128"/>
                <a:gridCol w="1440160"/>
                <a:gridCol w="1368152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00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aseline="0" dirty="0" smtClean="0">
                          <a:solidFill>
                            <a:schemeClr val="bg1"/>
                          </a:solidFill>
                        </a:rPr>
                        <a:t>Coul (keV)</a:t>
                      </a:r>
                      <a:endParaRPr kumimoji="1" lang="ja-JP" altLang="en-US" sz="2000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aseline="0" dirty="0" smtClean="0">
                          <a:solidFill>
                            <a:schemeClr val="bg1"/>
                          </a:solidFill>
                        </a:rPr>
                        <a:t>CIB (keV)</a:t>
                      </a:r>
                      <a:endParaRPr kumimoji="1" lang="ja-JP" altLang="en-US" sz="200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i="1" baseline="0" dirty="0" smtClean="0">
                          <a:solidFill>
                            <a:schemeClr val="bg1"/>
                          </a:solidFill>
                        </a:rPr>
                        <a:t>E</a:t>
                      </a:r>
                      <a:r>
                        <a:rPr kumimoji="1" lang="en-US" altLang="ja-JP" sz="2000" b="1" i="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kumimoji="1" lang="en-US" altLang="ja-JP" sz="2000" baseline="0" dirty="0" smtClean="0">
                          <a:solidFill>
                            <a:schemeClr val="bg1"/>
                          </a:solidFill>
                        </a:rPr>
                        <a:t>(MeV)</a:t>
                      </a:r>
                      <a:endParaRPr kumimoji="1" lang="ja-JP" altLang="en-US" sz="200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i="1" baseline="0" dirty="0" smtClean="0">
                          <a:solidFill>
                            <a:schemeClr val="bg1"/>
                          </a:solidFill>
                        </a:rPr>
                        <a:t>E</a:t>
                      </a:r>
                      <a:r>
                        <a:rPr kumimoji="1" lang="en-US" altLang="ja-JP" sz="2000" baseline="30000" dirty="0" smtClean="0">
                          <a:solidFill>
                            <a:schemeClr val="bg1"/>
                          </a:solidFill>
                        </a:rPr>
                        <a:t>exp</a:t>
                      </a:r>
                      <a:r>
                        <a:rPr kumimoji="1" lang="en-US" altLang="ja-JP" sz="2000" baseline="0" dirty="0" smtClean="0">
                          <a:solidFill>
                            <a:schemeClr val="bg1"/>
                          </a:solidFill>
                        </a:rPr>
                        <a:t> (MeV)</a:t>
                      </a:r>
                      <a:endParaRPr kumimoji="1" lang="ja-JP" altLang="en-US" sz="200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aseline="0" dirty="0" smtClean="0">
                          <a:solidFill>
                            <a:schemeClr val="bg1"/>
                          </a:solidFill>
                        </a:rPr>
                        <a:t>diff (MeV)</a:t>
                      </a:r>
                      <a:endParaRPr kumimoji="1" lang="ja-JP" altLang="en-US" sz="200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baseline="30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</a:rPr>
                        <a:t>H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  <a:sym typeface="Symbol"/>
                        </a:rPr>
                        <a:t> </a:t>
                      </a:r>
                      <a:r>
                        <a:rPr kumimoji="1" lang="en-US" altLang="ja-JP" sz="2000" b="1" i="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</a:rPr>
                        <a:t>182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8.143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8.482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</a:rPr>
                        <a:t>0.34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baseline="30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</a:rPr>
                        <a:t>He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</a:rPr>
                        <a:t>682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</a:rPr>
                        <a:t>208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7.436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7.718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</a:rPr>
                        <a:t>0.28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1542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baseline="30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</a:rPr>
                        <a:t>He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</a:rPr>
                        <a:t>810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</a:rPr>
                        <a:t>538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26.64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28.30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i="0" dirty="0" smtClean="0">
                          <a:solidFill>
                            <a:schemeClr val="bg1"/>
                          </a:solidFill>
                        </a:rPr>
                        <a:t>1.66</a:t>
                      </a:r>
                      <a:endParaRPr kumimoji="1" lang="ja-JP" altLang="en-US" sz="2000" b="1" i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4786282" y="3532946"/>
            <a:ext cx="35301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(</a:t>
            </a:r>
            <a:r>
              <a:rPr kumimoji="1" lang="en-US" altLang="ja-JP" sz="2000" baseline="30000" dirty="0" smtClean="0"/>
              <a:t>4</a:t>
            </a:r>
            <a:r>
              <a:rPr kumimoji="1" lang="en-US" altLang="ja-JP" sz="2000" dirty="0" smtClean="0"/>
              <a:t>He calculation is by </a:t>
            </a:r>
            <a:r>
              <a:rPr kumimoji="1" lang="en-US" altLang="ja-JP" sz="2000" i="1" dirty="0" smtClean="0"/>
              <a:t>n</a:t>
            </a:r>
            <a:r>
              <a:rPr kumimoji="1" lang="en-US" altLang="ja-JP" sz="2000" dirty="0" smtClean="0"/>
              <a:t>=6-6-3)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1635198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851447" y="663079"/>
            <a:ext cx="4872681" cy="461665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Comparison with other calculations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218618"/>
              </p:ext>
            </p:extLst>
          </p:nvPr>
        </p:nvGraphicFramePr>
        <p:xfrm>
          <a:off x="899592" y="1645920"/>
          <a:ext cx="7416824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1008112"/>
                <a:gridCol w="1296144"/>
                <a:gridCol w="1296144"/>
                <a:gridCol w="1512168"/>
                <a:gridCol w="1296144"/>
              </a:tblGrid>
              <a:tr h="19142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model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kumimoji="1" lang="en-US" altLang="ja-JP" baseline="-25000" dirty="0" smtClean="0">
                          <a:solidFill>
                            <a:schemeClr val="bg1"/>
                          </a:solidFill>
                        </a:rPr>
                        <a:t>d</a:t>
                      </a:r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 (%)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kumimoji="1" lang="en-US" altLang="ja-JP" baseline="30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H (MeV)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30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He (MeV)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30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He (MeV)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diff (MeV)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9142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fss2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 5.490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8.143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7.436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26.64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1.66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9142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i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CD-Bonn</a:t>
                      </a:r>
                      <a:endParaRPr kumimoji="1" lang="ja-JP" altLang="en-US" sz="1600" b="1" i="0" baseline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4.833</a:t>
                      </a:r>
                      <a:endParaRPr kumimoji="1" lang="ja-JP" altLang="en-US" b="1" i="0" baseline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b="1" i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8.013</a:t>
                      </a:r>
                      <a:endParaRPr kumimoji="1" lang="ja-JP" altLang="en-US" b="1" i="0" baseline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sym typeface="Symbol"/>
                        </a:rPr>
                        <a:t>7.288</a:t>
                      </a:r>
                      <a:endParaRPr kumimoji="1" lang="ja-JP" altLang="en-US" b="1" i="0" baseline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b="1" i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26.26</a:t>
                      </a:r>
                      <a:endParaRPr kumimoji="1" lang="ja-JP" altLang="en-US" b="1" i="0" baseline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2.04</a:t>
                      </a:r>
                      <a:endParaRPr kumimoji="1" lang="ja-JP" altLang="en-US" b="1" i="0" baseline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9142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AV18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5.760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7.628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6.917</a:t>
                      </a:r>
                      <a:endParaRPr kumimoji="1" lang="ja-JP" altLang="en-US" b="1" i="0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24.25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4.02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9142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Nijm I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5.678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7.741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7.083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24.98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3.32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9142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Nijm II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5.652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7.659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7.008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24.56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3.74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9142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Nijm93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5.755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7.668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7.014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24.53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3.77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9142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Exp.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8.482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7.718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28.296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右中かっこ 5"/>
          <p:cNvSpPr/>
          <p:nvPr/>
        </p:nvSpPr>
        <p:spPr bwMode="auto">
          <a:xfrm>
            <a:off x="8445595" y="2780928"/>
            <a:ext cx="222897" cy="1440160"/>
          </a:xfrm>
          <a:prstGeom prst="rightBrace">
            <a:avLst>
              <a:gd name="adj1" fmla="val 8333"/>
              <a:gd name="adj2" fmla="val 47945"/>
            </a:avLst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349099" y="4614247"/>
            <a:ext cx="5343707" cy="338554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solidFill>
                  <a:srgbClr val="003300"/>
                </a:solidFill>
              </a:rPr>
              <a:t>       0.5 – 1 MeV                   3</a:t>
            </a:r>
            <a:r>
              <a:rPr lang="en-US" altLang="ja-JP" sz="1600" dirty="0" smtClean="0">
                <a:solidFill>
                  <a:srgbClr val="003300"/>
                </a:solidFill>
              </a:rPr>
              <a:t> – 4</a:t>
            </a:r>
            <a:r>
              <a:rPr kumimoji="1" lang="en-US" altLang="ja-JP" sz="1600" dirty="0" smtClean="0">
                <a:solidFill>
                  <a:srgbClr val="003300"/>
                </a:solidFill>
              </a:rPr>
              <a:t> MeV       missing in MEP’s</a:t>
            </a:r>
            <a:endParaRPr kumimoji="1" lang="ja-JP" altLang="en-US" sz="1600" dirty="0">
              <a:solidFill>
                <a:srgbClr val="003300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27584" y="5229200"/>
            <a:ext cx="8006294" cy="70788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Ours: </a:t>
            </a:r>
            <a:r>
              <a:rPr kumimoji="1" lang="en-US" altLang="ja-JP" sz="2000" dirty="0" smtClean="0">
                <a:sym typeface="Symbol"/>
              </a:rPr>
              <a:t></a:t>
            </a:r>
            <a:r>
              <a:rPr kumimoji="1" lang="en-US" altLang="ja-JP" sz="2000" dirty="0" smtClean="0"/>
              <a:t> 28.0 MeV + 0.8 MeV (Coulomb) + 0.5 MeV (CIB) = </a:t>
            </a:r>
            <a:r>
              <a:rPr kumimoji="1" lang="en-US" altLang="ja-JP" sz="2000" dirty="0" smtClean="0">
                <a:sym typeface="Symbol"/>
              </a:rPr>
              <a:t></a:t>
            </a:r>
            <a:r>
              <a:rPr kumimoji="1" lang="en-US" altLang="ja-JP" sz="2000" dirty="0" smtClean="0"/>
              <a:t> 26.7 MeV</a:t>
            </a:r>
            <a:endParaRPr lang="en-US" altLang="ja-JP" sz="2000" dirty="0" smtClean="0"/>
          </a:p>
          <a:p>
            <a:r>
              <a:rPr lang="en-US" altLang="ja-JP" sz="2000" dirty="0" smtClean="0"/>
              <a:t>     </a:t>
            </a:r>
            <a:r>
              <a:rPr lang="en-US" altLang="ja-JP" sz="2000" dirty="0" smtClean="0">
                <a:solidFill>
                  <a:srgbClr val="FF0000"/>
                </a:solidFill>
              </a:rPr>
              <a:t>1.7 MeV missing </a:t>
            </a:r>
            <a:r>
              <a:rPr lang="en-US" altLang="ja-JP" sz="2000" dirty="0" smtClean="0">
                <a:solidFill>
                  <a:srgbClr val="FF0000"/>
                </a:solidFill>
                <a:sym typeface="Symbol"/>
              </a:rPr>
              <a:t> almost half of standard MEP’s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48675" y="1231866"/>
            <a:ext cx="7583765" cy="338554"/>
          </a:xfrm>
          <a:prstGeom prst="rect">
            <a:avLst/>
          </a:prstGeom>
          <a:solidFill>
            <a:schemeClr val="tx1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A. Nogga, H. Kamada</a:t>
            </a:r>
            <a:r>
              <a:rPr lang="en-US" altLang="ja-JP" sz="1600" dirty="0" smtClean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, W. Glöckle, and  B.R. Barrett, Phys. Rev. C</a:t>
            </a:r>
            <a:r>
              <a:rPr lang="en-US" altLang="ja-JP" sz="1600" dirty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6</a:t>
            </a:r>
            <a:r>
              <a:rPr lang="en-US" altLang="ja-JP" sz="1600" dirty="0" smtClean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5, 054003 (2002)</a:t>
            </a:r>
          </a:p>
        </p:txBody>
      </p:sp>
    </p:spTree>
    <p:extLst>
      <p:ext uri="{BB962C8B-B14F-4D97-AF65-F5344CB8AC3E}">
        <p14:creationId xmlns:p14="http://schemas.microsoft.com/office/powerpoint/2010/main" val="14089588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1728423"/>
              </p:ext>
            </p:extLst>
          </p:nvPr>
        </p:nvGraphicFramePr>
        <p:xfrm>
          <a:off x="1076881" y="4797152"/>
          <a:ext cx="6126359" cy="13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3" name="Equation" r:id="rId3" imgW="3327120" imgH="749160" progId="Equation.DSMT4">
                  <p:embed/>
                </p:oleObj>
              </mc:Choice>
              <mc:Fallback>
                <p:oleObj name="Equation" r:id="rId3" imgW="3327120" imgH="749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6881" y="4797152"/>
                        <a:ext cx="6126359" cy="1379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3860605"/>
              </p:ext>
            </p:extLst>
          </p:nvPr>
        </p:nvGraphicFramePr>
        <p:xfrm>
          <a:off x="1088794" y="3491129"/>
          <a:ext cx="6685757" cy="1263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4" name="Equation" r:id="rId5" imgW="3695400" imgH="698400" progId="Equation.DSMT4">
                  <p:embed/>
                </p:oleObj>
              </mc:Choice>
              <mc:Fallback>
                <p:oleObj name="Equation" r:id="rId5" imgW="369540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88794" y="3491129"/>
                        <a:ext cx="6685757" cy="126363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599444" y="879103"/>
            <a:ext cx="4404604" cy="461665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Faddeev redundant components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611560" y="1490008"/>
            <a:ext cx="7704856" cy="193899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457200" indent="-457200">
              <a:buAutoNum type="arabicParenR"/>
            </a:pPr>
            <a:r>
              <a:rPr lang="en-US" altLang="ja-JP" dirty="0" smtClean="0"/>
              <a:t>redundant component for the 3-body subsystem</a:t>
            </a:r>
          </a:p>
          <a:p>
            <a:r>
              <a:rPr lang="en-US" altLang="ja-JP" dirty="0" smtClean="0"/>
              <a:t>      in the Y-type Jacobi coordinates : </a:t>
            </a:r>
            <a:r>
              <a:rPr lang="en-US" altLang="ja-JP" dirty="0" smtClean="0">
                <a:solidFill>
                  <a:srgbClr val="FF00FF"/>
                </a:solidFill>
              </a:rPr>
              <a:t>(1+</a:t>
            </a:r>
            <a:r>
              <a:rPr lang="en-US" altLang="ja-JP" i="1" dirty="0" smtClean="0">
                <a:solidFill>
                  <a:srgbClr val="FF00FF"/>
                </a:solidFill>
              </a:rPr>
              <a:t>P</a:t>
            </a:r>
            <a:r>
              <a:rPr lang="en-US" altLang="ja-JP" dirty="0" smtClean="0">
                <a:solidFill>
                  <a:srgbClr val="FF00FF"/>
                </a:solidFill>
              </a:rPr>
              <a:t>)|</a:t>
            </a:r>
            <a:r>
              <a:rPr lang="en-US" altLang="ja-JP" i="1" dirty="0" smtClean="0">
                <a:solidFill>
                  <a:srgbClr val="FF00FF"/>
                </a:solidFill>
              </a:rPr>
              <a:t>uf</a:t>
            </a:r>
            <a:r>
              <a:rPr lang="en-US" altLang="ja-JP" dirty="0" smtClean="0">
                <a:solidFill>
                  <a:srgbClr val="FF00FF"/>
                </a:solidFill>
                <a:sym typeface="Symbol"/>
              </a:rPr>
              <a:t>=0</a:t>
            </a:r>
            <a:endParaRPr lang="en-US" altLang="ja-JP" dirty="0">
              <a:solidFill>
                <a:srgbClr val="FF00FF"/>
              </a:solidFill>
            </a:endParaRPr>
          </a:p>
          <a:p>
            <a:pPr marL="457200" indent="-457200">
              <a:buAutoNum type="arabicParenR" startAt="2"/>
            </a:pPr>
            <a:r>
              <a:rPr lang="en-US" altLang="ja-JP" dirty="0" smtClean="0"/>
              <a:t>redundant component of the core-exchange type in the H-type Jacobi coordinates : </a:t>
            </a:r>
            <a:r>
              <a:rPr lang="en-US" altLang="ja-JP" dirty="0" smtClean="0">
                <a:solidFill>
                  <a:srgbClr val="FF00FF"/>
                </a:solidFill>
              </a:rPr>
              <a:t>(1+</a:t>
            </a:r>
            <a:r>
              <a:rPr lang="en-US" altLang="ja-JP" i="1" dirty="0" smtClean="0">
                <a:solidFill>
                  <a:srgbClr val="FF00FF"/>
                </a:solidFill>
              </a:rPr>
              <a:t>P</a:t>
            </a:r>
            <a:r>
              <a:rPr lang="en-US" altLang="ja-JP" dirty="0" smtClean="0">
                <a:solidFill>
                  <a:srgbClr val="FF00FF"/>
                </a:solidFill>
              </a:rPr>
              <a:t>)|</a:t>
            </a:r>
            <a:r>
              <a:rPr lang="en-US" altLang="ja-JP" i="1" dirty="0" smtClean="0">
                <a:solidFill>
                  <a:srgbClr val="FF00FF"/>
                </a:solidFill>
              </a:rPr>
              <a:t>uu</a:t>
            </a:r>
            <a:r>
              <a:rPr lang="en-US" altLang="ja-JP" dirty="0" smtClean="0">
                <a:solidFill>
                  <a:srgbClr val="FF00FF"/>
                </a:solidFill>
                <a:sym typeface="Symbol"/>
              </a:rPr>
              <a:t>=0</a:t>
            </a:r>
            <a:endParaRPr lang="en-US" altLang="ja-JP" dirty="0">
              <a:solidFill>
                <a:srgbClr val="FF00FF"/>
              </a:solidFill>
            </a:endParaRPr>
          </a:p>
          <a:p>
            <a:r>
              <a:rPr lang="en-US" altLang="ja-JP" dirty="0" smtClean="0"/>
              <a:t>3)  genuine 4-body</a:t>
            </a:r>
            <a:r>
              <a:rPr lang="ja-JP" altLang="en-US" dirty="0" smtClean="0"/>
              <a:t> </a:t>
            </a:r>
            <a:r>
              <a:rPr lang="en-US" altLang="ja-JP" dirty="0"/>
              <a:t>redundant </a:t>
            </a:r>
            <a:r>
              <a:rPr lang="en-US" altLang="ja-JP" dirty="0" smtClean="0"/>
              <a:t>component : </a:t>
            </a:r>
            <a:endParaRPr lang="en-US" altLang="ja-JP" dirty="0">
              <a:sym typeface="Symbol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677172" y="2408362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FF"/>
                </a:solidFill>
                <a:sym typeface="Symbol"/>
              </a:rPr>
              <a:t></a:t>
            </a:r>
            <a:endParaRPr kumimoji="1" lang="ja-JP" altLang="en-US" dirty="0">
              <a:solidFill>
                <a:srgbClr val="FF00FF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086080" y="2458153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FF00FF"/>
                </a:solidFill>
                <a:sym typeface="Symbol"/>
              </a:rPr>
              <a:t></a:t>
            </a:r>
            <a:endParaRPr lang="ja-JP" altLang="en-US" dirty="0">
              <a:solidFill>
                <a:srgbClr val="FF00FF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15616" y="4293096"/>
            <a:ext cx="22870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ym typeface="Symbol"/>
              </a:rPr>
              <a:t> </a:t>
            </a:r>
            <a:r>
              <a:rPr kumimoji="1" lang="en-US" altLang="ja-JP" dirty="0" smtClean="0">
                <a:sym typeface="Symbol"/>
              </a:rPr>
              <a:t>we can prove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203859" y="5709964"/>
            <a:ext cx="1782860" cy="40011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trivial</a:t>
            </a:r>
            <a:r>
              <a:rPr lang="ja-JP" altLang="en-US" sz="2000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ja-JP" sz="2000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solution</a:t>
            </a:r>
            <a:endParaRPr kumimoji="1" lang="ja-JP" altLang="en-US" sz="2000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762857" y="3792979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2"/>
                </a:solidFill>
                <a:sym typeface="Symbol"/>
              </a:rPr>
              <a:t></a:t>
            </a:r>
            <a:endParaRPr lang="ja-JP" altLang="en-US" dirty="0">
              <a:solidFill>
                <a:schemeClr val="bg2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28461" y="3792979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FF"/>
                </a:solidFill>
                <a:sym typeface="Symbol"/>
              </a:rPr>
              <a:t></a:t>
            </a:r>
            <a:endParaRPr lang="ja-JP" altLang="en-US" dirty="0">
              <a:solidFill>
                <a:srgbClr val="FF00FF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99046" y="5068852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FF"/>
                </a:solidFill>
                <a:sym typeface="Symbol"/>
              </a:rPr>
              <a:t></a:t>
            </a:r>
            <a:endParaRPr lang="ja-JP" altLang="en-US" dirty="0">
              <a:solidFill>
                <a:srgbClr val="FF00FF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983572" y="5075723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FF"/>
                </a:solidFill>
                <a:sym typeface="Symbol"/>
              </a:rPr>
              <a:t></a:t>
            </a:r>
            <a:endParaRPr lang="ja-JP" altLang="en-US" dirty="0">
              <a:solidFill>
                <a:srgbClr val="FF00FF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292080" y="900188"/>
            <a:ext cx="2808312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rgbClr val="FF0000"/>
                </a:solidFill>
              </a:rPr>
              <a:t>4</a:t>
            </a:r>
            <a:r>
              <a:rPr lang="en-US" altLang="ja-JP" i="1" dirty="0" smtClean="0">
                <a:solidFill>
                  <a:srgbClr val="FF0000"/>
                </a:solidFill>
                <a:sym typeface="Symbol"/>
              </a:rPr>
              <a:t> </a:t>
            </a:r>
            <a:r>
              <a:rPr lang="en-US" altLang="ja-JP" dirty="0" smtClean="0">
                <a:solidFill>
                  <a:srgbClr val="FF0000"/>
                </a:solidFill>
              </a:rPr>
              <a:t>(</a:t>
            </a:r>
            <a:r>
              <a:rPr lang="en-US" altLang="ja-JP" dirty="0">
                <a:solidFill>
                  <a:srgbClr val="FF0000"/>
                </a:solidFill>
              </a:rPr>
              <a:t>and 4</a:t>
            </a:r>
            <a:r>
              <a:rPr lang="en-US" altLang="ja-JP" i="1" dirty="0" smtClean="0">
                <a:solidFill>
                  <a:srgbClr val="FF0000"/>
                </a:solidFill>
              </a:rPr>
              <a:t>d</a:t>
            </a:r>
            <a:r>
              <a:rPr lang="en-US" altLang="ja-JP" dirty="0" smtClean="0">
                <a:solidFill>
                  <a:srgbClr val="FF0000"/>
                </a:solidFill>
              </a:rPr>
              <a:t>’) </a:t>
            </a:r>
            <a:r>
              <a:rPr lang="en-US" altLang="ja-JP" dirty="0" smtClean="0">
                <a:solidFill>
                  <a:srgbClr val="FF0000"/>
                </a:solidFill>
                <a:sym typeface="Symbol"/>
              </a:rPr>
              <a:t>system</a:t>
            </a:r>
            <a:r>
              <a:rPr kumimoji="1" lang="en-US" altLang="ja-JP" dirty="0" smtClean="0">
                <a:solidFill>
                  <a:srgbClr val="FF0000"/>
                </a:solidFill>
              </a:rPr>
              <a:t> 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3433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0783242"/>
              </p:ext>
            </p:extLst>
          </p:nvPr>
        </p:nvGraphicFramePr>
        <p:xfrm>
          <a:off x="1160679" y="1556792"/>
          <a:ext cx="7712739" cy="4176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16" name="Equation" r:id="rId3" imgW="3213000" imgH="1739880" progId="Equation.DSMT4">
                  <p:embed/>
                </p:oleObj>
              </mc:Choice>
              <mc:Fallback>
                <p:oleObj name="Equation" r:id="rId3" imgW="3213000" imgH="1739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60679" y="1556792"/>
                        <a:ext cx="7712739" cy="417646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755576" y="1033280"/>
            <a:ext cx="5983882" cy="46166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4) modified Faddeev-Yakubovsky equation :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97305" y="5733256"/>
            <a:ext cx="3966983" cy="46166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for identical 4-boson systems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940152" y="2679303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66FF"/>
                </a:solidFill>
                <a:sym typeface="Symbol"/>
              </a:rPr>
              <a:t></a:t>
            </a:r>
            <a:endParaRPr kumimoji="1" lang="ja-JP" altLang="en-US" dirty="0">
              <a:solidFill>
                <a:srgbClr val="FF66FF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6070" y="5040879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66FF"/>
                </a:solidFill>
                <a:sym typeface="Symbol"/>
              </a:rPr>
              <a:t></a:t>
            </a:r>
            <a:endParaRPr lang="ja-JP" altLang="en-US" dirty="0">
              <a:solidFill>
                <a:srgbClr val="FF66FF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459842" y="5013176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66FF"/>
                </a:solidFill>
                <a:sym typeface="Symbol"/>
              </a:rPr>
              <a:t></a:t>
            </a:r>
            <a:endParaRPr lang="ja-JP" altLang="en-US" dirty="0">
              <a:solidFill>
                <a:srgbClr val="FF66FF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315916" y="2678857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2"/>
                </a:solidFill>
                <a:sym typeface="Symbol"/>
              </a:rPr>
              <a:t></a:t>
            </a:r>
            <a:endParaRPr lang="ja-JP" alt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3898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960753"/>
              </p:ext>
            </p:extLst>
          </p:nvPr>
        </p:nvGraphicFramePr>
        <p:xfrm>
          <a:off x="251520" y="1196752"/>
          <a:ext cx="4032448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936104"/>
                <a:gridCol w="936104"/>
                <a:gridCol w="792088"/>
                <a:gridCol w="792088"/>
              </a:tblGrid>
              <a:tr h="432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ℓ</a:t>
                      </a:r>
                      <a:r>
                        <a:rPr kumimoji="1" lang="en-US" altLang="ja-JP" b="1" i="0" baseline="3000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sum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 </a:t>
                      </a:r>
                      <a:r>
                        <a:rPr kumimoji="1" lang="en-US" altLang="ja-JP" b="1" i="0" baseline="3000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max</a:t>
                      </a:r>
                      <a:endParaRPr kumimoji="1" lang="ja-JP" altLang="en-US" b="1" i="0" baseline="300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E</a:t>
                      </a:r>
                      <a:r>
                        <a:rPr kumimoji="1" lang="en-US" altLang="ja-JP" b="1" i="0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r>
                        <a:rPr kumimoji="1" lang="en-US" altLang="ja-JP" b="1" i="0" baseline="-25000" dirty="0" smtClean="0">
                          <a:solidFill>
                            <a:schemeClr val="bg1"/>
                          </a:solidFill>
                          <a:sym typeface="Symbol"/>
                        </a:rPr>
                        <a:t>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</a:rPr>
                        <a:t> (MeV)</a:t>
                      </a:r>
                      <a:endParaRPr kumimoji="1" lang="ja-JP" altLang="en-US" b="1" i="0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KE (MeV)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R</a:t>
                      </a:r>
                      <a:r>
                        <a:rPr kumimoji="1" lang="en-US" altLang="ja-JP" baseline="-25000" dirty="0" smtClean="0">
                          <a:solidFill>
                            <a:schemeClr val="bg1"/>
                          </a:solidFill>
                          <a:sym typeface="Symbol"/>
                        </a:rPr>
                        <a:t></a:t>
                      </a:r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 (fm)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rms (fm)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0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i="0" baseline="0" dirty="0" smtClean="0">
                          <a:sym typeface="Symbol"/>
                        </a:rPr>
                        <a:t></a:t>
                      </a:r>
                      <a:r>
                        <a:rPr kumimoji="1" lang="en-US" altLang="ja-JP" b="1" i="0" baseline="0" dirty="0" smtClean="0"/>
                        <a:t>4.21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15.51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3.67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3.95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i="0" baseline="0" dirty="0" smtClean="0">
                          <a:sym typeface="Symbol"/>
                        </a:rPr>
                        <a:t>4.16</a:t>
                      </a:r>
                      <a:endParaRPr kumimoji="1" lang="ja-JP" altLang="en-US" b="1" i="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15.20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3.69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3.96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4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6.53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20.71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3.27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3.57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6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7.28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23.10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3.07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3.40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8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11.56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43.08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2.71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3.07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10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15.82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66.39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2.19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2.62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30128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12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39.06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142.33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1.57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2.13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128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39.15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141.80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1.57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2.13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434531"/>
              </p:ext>
            </p:extLst>
          </p:nvPr>
        </p:nvGraphicFramePr>
        <p:xfrm>
          <a:off x="4427984" y="1196752"/>
          <a:ext cx="4464496" cy="4305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864096"/>
                <a:gridCol w="720080"/>
                <a:gridCol w="936104"/>
                <a:gridCol w="720080"/>
                <a:gridCol w="648072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kumimoji="1" lang="en-US" altLang="ja-JP" baseline="30000" dirty="0" smtClean="0">
                          <a:solidFill>
                            <a:schemeClr val="bg1"/>
                          </a:solidFill>
                        </a:rPr>
                        <a:t>tot</a:t>
                      </a:r>
                    </a:p>
                    <a:p>
                      <a:pPr algn="ctr"/>
                      <a:r>
                        <a:rPr kumimoji="1" lang="en-US" altLang="ja-JP" baseline="30000" dirty="0" smtClean="0">
                          <a:solidFill>
                            <a:schemeClr val="bg1"/>
                          </a:solidFill>
                        </a:rPr>
                        <a:t>max</a:t>
                      </a:r>
                      <a:endParaRPr kumimoji="1" lang="ja-JP" altLang="en-US" baseline="30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E</a:t>
                      </a:r>
                      <a:r>
                        <a:rPr kumimoji="1" lang="en-US" altLang="ja-JP" b="1" i="0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r>
                        <a:rPr kumimoji="1" lang="en-US" altLang="ja-JP" b="1" i="0" baseline="-25000" dirty="0" smtClean="0">
                          <a:solidFill>
                            <a:schemeClr val="bg1"/>
                          </a:solidFill>
                          <a:sym typeface="Symbol"/>
                        </a:rPr>
                        <a:t> </a:t>
                      </a:r>
                      <a:r>
                        <a:rPr kumimoji="1" lang="en-US" altLang="ja-JP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(MeV)</a:t>
                      </a:r>
                      <a:endParaRPr kumimoji="1" lang="ja-JP" altLang="en-US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r>
                        <a:rPr kumimoji="1" lang="en-US" altLang="ja-JP" baseline="-25000" dirty="0" smtClean="0">
                          <a:solidFill>
                            <a:schemeClr val="bg1"/>
                          </a:solidFill>
                        </a:rPr>
                        <a:t>(00)</a:t>
                      </a:r>
                      <a:endParaRPr kumimoji="1" lang="ja-JP" altLang="en-US" baseline="-25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KE</a:t>
                      </a:r>
                    </a:p>
                    <a:p>
                      <a:pPr algn="ctr"/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(MeV)</a:t>
                      </a:r>
                      <a:endParaRPr kumimoji="1" lang="ja-JP" altLang="en-US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i="1" baseline="0" dirty="0" smtClean="0">
                          <a:solidFill>
                            <a:schemeClr val="bg1"/>
                          </a:solidFill>
                        </a:rPr>
                        <a:t>R</a:t>
                      </a:r>
                      <a:r>
                        <a:rPr kumimoji="1" lang="en-US" altLang="ja-JP" baseline="-25000" dirty="0" smtClean="0">
                          <a:solidFill>
                            <a:schemeClr val="bg1"/>
                          </a:solidFill>
                          <a:sym typeface="Symbol"/>
                        </a:rPr>
                        <a:t></a:t>
                      </a:r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 (fm)</a:t>
                      </a:r>
                      <a:endParaRPr kumimoji="1" lang="ja-JP" altLang="en-US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aseline="0" dirty="0" smtClean="0">
                          <a:solidFill>
                            <a:schemeClr val="bg1"/>
                          </a:solidFill>
                        </a:rPr>
                        <a:t>rms (fm)</a:t>
                      </a:r>
                      <a:endParaRPr kumimoji="1" lang="ja-JP" altLang="en-US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12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34.14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184.98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1.38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2.00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54320">
                <a:tc>
                  <a:txBody>
                    <a:bodyPr/>
                    <a:lstStyle/>
                    <a:p>
                      <a:pPr algn="r"/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19.99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184.98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1.38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2.00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4860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37.04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0.964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160.34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1.48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2.07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42880">
                <a:tc>
                  <a:txBody>
                    <a:bodyPr/>
                    <a:lstStyle/>
                    <a:p>
                      <a:pPr algn="r"/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23.47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0.958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158.60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1.49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2.07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16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38.27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0.935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150.87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1.53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2.10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31440">
                <a:tc>
                  <a:txBody>
                    <a:bodyPr/>
                    <a:lstStyle/>
                    <a:p>
                      <a:pPr algn="r"/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24.90</a:t>
                      </a:r>
                      <a:endParaRPr kumimoji="1" lang="ja-JP" altLang="en-US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0.924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148.05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1.54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2.11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18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38.76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0.917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145.95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1.55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2.12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00">
                <a:tc>
                  <a:txBody>
                    <a:bodyPr/>
                    <a:lstStyle/>
                    <a:p>
                      <a:pPr algn="r"/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25.50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0.901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142.43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1.57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2.13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20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ym typeface="Symbol"/>
                        </a:rPr>
                        <a:t>38.96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0.907</a:t>
                      </a:r>
                      <a:endParaRPr kumimoji="1" lang="ja-JP" altLang="en-US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143.39</a:t>
                      </a:r>
                      <a:endParaRPr kumimoji="1" lang="ja-JP" altLang="en-US" b="1" i="0" baseline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1.57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/>
                        <a:t>2.13</a:t>
                      </a:r>
                      <a:endParaRPr kumimoji="1" lang="ja-JP" altLang="en-US" b="1" i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r"/>
                      <a:endParaRPr kumimoji="1" lang="ja-JP" altLang="en-US" b="1" i="0" baseline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  <a:sym typeface="Symbol"/>
                        </a:rPr>
                        <a:t>25.77</a:t>
                      </a:r>
                      <a:endParaRPr kumimoji="1" lang="ja-JP" altLang="en-US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0.888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139.37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1.59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i="0" baseline="0" dirty="0" smtClean="0">
                          <a:solidFill>
                            <a:srgbClr val="FF0000"/>
                          </a:solidFill>
                        </a:rPr>
                        <a:t>2.15</a:t>
                      </a:r>
                      <a:endParaRPr kumimoji="1" lang="ja-JP" altLang="en-US" b="1" i="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51520" y="303039"/>
            <a:ext cx="3576620" cy="461665"/>
          </a:xfrm>
          <a:prstGeom prst="rect">
            <a:avLst/>
          </a:prstGeom>
          <a:solidFill>
            <a:schemeClr val="tx1">
              <a:lumMod val="95000"/>
            </a:schemeClr>
          </a:solidFill>
          <a:ln w="254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4</a:t>
            </a:r>
            <a:r>
              <a:rPr kumimoji="1" lang="en-US" altLang="ja-JP" dirty="0" smtClean="0">
                <a:sym typeface="Symbol"/>
              </a:rPr>
              <a:t> energy and rms radius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51520" y="764704"/>
            <a:ext cx="33253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Faddeev</a:t>
            </a:r>
            <a:r>
              <a:rPr lang="en-US" altLang="ja-JP" sz="2000" dirty="0" smtClean="0"/>
              <a:t>-Yakubovsky (4-4-2)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355976" y="764704"/>
            <a:ext cx="39519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h.o. variation </a:t>
            </a:r>
            <a:r>
              <a:rPr kumimoji="1" lang="en-US" altLang="ja-JP" sz="2000" dirty="0" smtClean="0">
                <a:solidFill>
                  <a:srgbClr val="FF0000"/>
                </a:solidFill>
              </a:rPr>
              <a:t>(red: with Coulomb)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284539" y="404664"/>
            <a:ext cx="37438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ym typeface="Symbol"/>
              </a:rPr>
              <a:t>Volkov No.2 </a:t>
            </a:r>
            <a:r>
              <a:rPr lang="en-US" altLang="ja-JP" sz="2000" i="1" dirty="0" smtClean="0">
                <a:sym typeface="Symbol"/>
              </a:rPr>
              <a:t>m</a:t>
            </a:r>
            <a:r>
              <a:rPr lang="en-US" altLang="ja-JP" sz="2000" dirty="0" smtClean="0">
                <a:sym typeface="Symbol"/>
              </a:rPr>
              <a:t>=0.605, </a:t>
            </a:r>
            <a:r>
              <a:rPr lang="en-US" altLang="ja-JP" sz="2000" i="1" dirty="0" smtClean="0">
                <a:sym typeface="Symbol"/>
              </a:rPr>
              <a:t>b</a:t>
            </a:r>
            <a:r>
              <a:rPr lang="en-US" altLang="ja-JP" sz="2000" dirty="0" smtClean="0">
                <a:sym typeface="Symbol"/>
              </a:rPr>
              <a:t>=1.36 fm</a:t>
            </a:r>
            <a:endParaRPr kumimoji="1" lang="ja-JP" altLang="en-US" sz="20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499992" y="5589240"/>
            <a:ext cx="3866995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000" i="1" dirty="0" smtClean="0"/>
              <a:t>E</a:t>
            </a:r>
            <a:r>
              <a:rPr kumimoji="1" lang="en-US" altLang="ja-JP" sz="2000" baseline="-25000" dirty="0" smtClean="0"/>
              <a:t>2</a:t>
            </a:r>
            <a:r>
              <a:rPr kumimoji="1" lang="en-US" altLang="ja-JP" sz="2000" baseline="-25000" dirty="0" smtClean="0">
                <a:sym typeface="Symbol"/>
              </a:rPr>
              <a:t></a:t>
            </a:r>
            <a:r>
              <a:rPr kumimoji="1" lang="en-US" altLang="ja-JP" sz="2000" dirty="0" smtClean="0">
                <a:sym typeface="Symbol"/>
              </a:rPr>
              <a:t>= </a:t>
            </a:r>
            <a:r>
              <a:rPr lang="en-US" altLang="ja-JP" sz="2000" dirty="0" smtClean="0">
                <a:solidFill>
                  <a:schemeClr val="bg2"/>
                </a:solidFill>
                <a:sym typeface="Symbol"/>
              </a:rPr>
              <a:t></a:t>
            </a:r>
            <a:r>
              <a:rPr kumimoji="1" lang="en-US" altLang="ja-JP" sz="2000" dirty="0" smtClean="0">
                <a:solidFill>
                  <a:schemeClr val="bg2"/>
                </a:solidFill>
                <a:sym typeface="Symbol"/>
              </a:rPr>
              <a:t>1.105 </a:t>
            </a:r>
            <a:r>
              <a:rPr kumimoji="1" lang="en-US" altLang="ja-JP" sz="2000" dirty="0" smtClean="0">
                <a:solidFill>
                  <a:srgbClr val="FF0000"/>
                </a:solidFill>
                <a:sym typeface="Symbol"/>
              </a:rPr>
              <a:t>(0.252) </a:t>
            </a:r>
            <a:r>
              <a:rPr kumimoji="1" lang="en-US" altLang="ja-JP" sz="1800" dirty="0" smtClean="0">
                <a:solidFill>
                  <a:srgbClr val="003300"/>
                </a:solidFill>
                <a:sym typeface="Symbol"/>
              </a:rPr>
              <a:t>MeV</a:t>
            </a:r>
          </a:p>
          <a:p>
            <a:r>
              <a:rPr lang="en-US" altLang="ja-JP" sz="2000" i="1" dirty="0" smtClean="0">
                <a:sym typeface="Symbol"/>
              </a:rPr>
              <a:t>E</a:t>
            </a:r>
            <a:r>
              <a:rPr lang="en-US" altLang="ja-JP" sz="2000" baseline="-25000" dirty="0" smtClean="0">
                <a:sym typeface="Symbol"/>
              </a:rPr>
              <a:t>3</a:t>
            </a:r>
            <a:r>
              <a:rPr lang="en-US" altLang="ja-JP" sz="2000" dirty="0" smtClean="0">
                <a:sym typeface="Symbol"/>
              </a:rPr>
              <a:t>= </a:t>
            </a:r>
            <a:r>
              <a:rPr lang="en-US" altLang="ja-JP" sz="2000" dirty="0" smtClean="0">
                <a:solidFill>
                  <a:schemeClr val="bg2"/>
                </a:solidFill>
                <a:sym typeface="Symbol"/>
              </a:rPr>
              <a:t>7.391 </a:t>
            </a:r>
            <a:r>
              <a:rPr lang="en-US" altLang="ja-JP" sz="2000" dirty="0" smtClean="0">
                <a:solidFill>
                  <a:srgbClr val="FF0000"/>
                </a:solidFill>
                <a:sym typeface="Symbol"/>
              </a:rPr>
              <a:t>(2.307)  </a:t>
            </a:r>
            <a:r>
              <a:rPr lang="en-US" altLang="ja-JP" sz="2000" dirty="0" smtClean="0">
                <a:solidFill>
                  <a:schemeClr val="bg2"/>
                </a:solidFill>
                <a:sym typeface="Symbol"/>
              </a:rPr>
              <a:t>for</a:t>
            </a:r>
            <a:r>
              <a:rPr lang="en-US" altLang="ja-JP" sz="2000" dirty="0" smtClean="0">
                <a:solidFill>
                  <a:srgbClr val="FF0000"/>
                </a:solidFill>
                <a:sym typeface="Symbol"/>
              </a:rPr>
              <a:t>  </a:t>
            </a:r>
            <a:r>
              <a:rPr lang="en-US" altLang="ja-JP" sz="2000" i="1" dirty="0" smtClean="0">
                <a:solidFill>
                  <a:schemeClr val="bg2"/>
                </a:solidFill>
                <a:sym typeface="Symbol"/>
              </a:rPr>
              <a:t>N</a:t>
            </a:r>
            <a:r>
              <a:rPr lang="en-US" altLang="ja-JP" sz="2000" baseline="-25000" dirty="0" smtClean="0">
                <a:solidFill>
                  <a:schemeClr val="bg2"/>
                </a:solidFill>
                <a:sym typeface="Symbol"/>
              </a:rPr>
              <a:t>tot</a:t>
            </a:r>
            <a:r>
              <a:rPr lang="en-US" altLang="ja-JP" sz="2000" dirty="0" smtClean="0">
                <a:solidFill>
                  <a:schemeClr val="bg2"/>
                </a:solidFill>
                <a:sym typeface="Symbol"/>
              </a:rPr>
              <a:t>=60</a:t>
            </a:r>
            <a:endParaRPr kumimoji="1" lang="ja-JP" altLang="en-US" sz="2000" dirty="0">
              <a:solidFill>
                <a:schemeClr val="bg2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54809" y="4789687"/>
            <a:ext cx="3929729" cy="132343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1600" dirty="0" smtClean="0"/>
              <a:t>largely overbound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1600" dirty="0" smtClean="0">
                <a:sym typeface="Euclid Extra"/>
              </a:rPr>
              <a:t>change suddenly at ℓ</a:t>
            </a:r>
            <a:r>
              <a:rPr lang="en-US" altLang="ja-JP" sz="1600" baseline="30000" dirty="0" err="1" smtClean="0">
                <a:sym typeface="Euclid Extra"/>
              </a:rPr>
              <a:t>sum</a:t>
            </a:r>
            <a:r>
              <a:rPr lang="en-US" altLang="ja-JP" sz="1600" baseline="-25000" dirty="0" err="1" smtClean="0">
                <a:sym typeface="Euclid Extra"/>
              </a:rPr>
              <a:t>max</a:t>
            </a:r>
            <a:r>
              <a:rPr lang="en-US" altLang="ja-JP" sz="1600" dirty="0" smtClean="0">
                <a:sym typeface="Euclid Extra"/>
              </a:rPr>
              <a:t>=12 owing to </a:t>
            </a:r>
            <a:r>
              <a:rPr kumimoji="1" lang="en-US" altLang="ja-JP" sz="1600" dirty="0" smtClean="0">
                <a:sym typeface="Euclid Extra"/>
              </a:rPr>
              <a:t>[(40)(40)](04)(40):</a:t>
            </a:r>
            <a:r>
              <a:rPr lang="en-US" altLang="ja-JP" sz="1600" dirty="0" smtClean="0">
                <a:sym typeface="Wingdings" pitchFamily="2" charset="2"/>
              </a:rPr>
              <a:t>(00) channel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ja-JP" sz="1600" i="1" dirty="0" smtClean="0"/>
              <a:t>b </a:t>
            </a:r>
            <a:r>
              <a:rPr lang="ja-JP" altLang="en-US" sz="1600" dirty="0" smtClean="0">
                <a:sym typeface="Symbol"/>
              </a:rPr>
              <a:t></a:t>
            </a:r>
            <a:r>
              <a:rPr lang="en-US" altLang="ja-JP" sz="1600" dirty="0" smtClean="0">
                <a:sym typeface="Symbol"/>
              </a:rPr>
              <a:t>large, </a:t>
            </a:r>
            <a:r>
              <a:rPr lang="ja-JP" altLang="en-US" sz="1600" dirty="0" smtClean="0"/>
              <a:t> </a:t>
            </a:r>
            <a:r>
              <a:rPr lang="en-US" altLang="ja-JP" sz="1600" dirty="0" smtClean="0"/>
              <a:t>rms radius </a:t>
            </a:r>
            <a:r>
              <a:rPr lang="en-US" altLang="ja-JP" sz="1600" dirty="0" smtClean="0">
                <a:sym typeface="Symbol"/>
              </a:rPr>
              <a:t></a:t>
            </a:r>
            <a:r>
              <a:rPr lang="ja-JP" altLang="en-US" sz="1600" dirty="0"/>
              <a:t> </a:t>
            </a:r>
            <a:r>
              <a:rPr lang="en-US" altLang="ja-JP" sz="1600" dirty="0" smtClean="0"/>
              <a:t>large, </a:t>
            </a:r>
            <a:r>
              <a:rPr lang="ja-JP" altLang="en-US" sz="1600" dirty="0" smtClean="0"/>
              <a:t> </a:t>
            </a:r>
            <a:r>
              <a:rPr lang="en-US" altLang="ja-JP" sz="1600" dirty="0" smtClean="0"/>
              <a:t>but still over-binding</a:t>
            </a:r>
            <a:endParaRPr kumimoji="1" lang="ja-JP" altLang="en-US" sz="16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468837" y="4734522"/>
            <a:ext cx="20906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solidFill>
                  <a:srgbClr val="FF0000"/>
                </a:solidFill>
              </a:rPr>
              <a:t>(rms)</a:t>
            </a:r>
            <a:r>
              <a:rPr kumimoji="1" lang="en-US" altLang="ja-JP" sz="1400" baseline="-25000" dirty="0" smtClean="0">
                <a:solidFill>
                  <a:srgbClr val="FF0000"/>
                </a:solidFill>
              </a:rPr>
              <a:t>exp</a:t>
            </a:r>
            <a:r>
              <a:rPr kumimoji="1" lang="en-US" altLang="ja-JP" sz="1400" dirty="0" smtClean="0">
                <a:solidFill>
                  <a:srgbClr val="FF0000"/>
                </a:solidFill>
              </a:rPr>
              <a:t>= 2.710</a:t>
            </a:r>
            <a:r>
              <a:rPr kumimoji="1" lang="en-US" altLang="ja-JP" sz="1400" dirty="0" smtClean="0">
                <a:solidFill>
                  <a:srgbClr val="FF0000"/>
                </a:solidFill>
                <a:sym typeface="Symbol"/>
              </a:rPr>
              <a:t>0.015 fm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83568" y="6361583"/>
            <a:ext cx="73492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i="1" dirty="0" smtClean="0">
                <a:solidFill>
                  <a:srgbClr val="003300"/>
                </a:solidFill>
              </a:rPr>
              <a:t>Cf.</a:t>
            </a:r>
            <a:r>
              <a:rPr kumimoji="1" lang="en-US" altLang="ja-JP" sz="1400" dirty="0" smtClean="0">
                <a:solidFill>
                  <a:srgbClr val="003300"/>
                </a:solidFill>
              </a:rPr>
              <a:t> S. </a:t>
            </a:r>
            <a:r>
              <a:rPr lang="en-US" altLang="ja-JP" sz="1400" dirty="0" smtClean="0">
                <a:solidFill>
                  <a:srgbClr val="003300"/>
                </a:solidFill>
              </a:rPr>
              <a:t>Oryu, H. Kamada, H. Sekine, T. Nishino, and H. Sekiguchi, Nucl. Phys. A534 (1991)221 </a:t>
            </a:r>
            <a:endParaRPr kumimoji="1" lang="ja-JP" altLang="en-US" sz="1400" dirty="0">
              <a:solidFill>
                <a:srgbClr val="003300"/>
              </a:solidFill>
            </a:endParaRPr>
          </a:p>
        </p:txBody>
      </p:sp>
      <p:cxnSp>
        <p:nvCxnSpPr>
          <p:cNvPr id="13" name="直線コネクタ 12"/>
          <p:cNvCxnSpPr/>
          <p:nvPr/>
        </p:nvCxnSpPr>
        <p:spPr bwMode="auto">
          <a:xfrm>
            <a:off x="354809" y="4077072"/>
            <a:ext cx="371313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2419944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76250"/>
            <a:ext cx="1944216" cy="576486"/>
          </a:xfrm>
          <a:solidFill>
            <a:schemeClr val="tx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altLang="ja-JP" sz="3400" dirty="0" smtClean="0">
                <a:solidFill>
                  <a:schemeClr val="bg1"/>
                </a:solidFill>
              </a:rPr>
              <a:t>Summary</a:t>
            </a:r>
            <a:endParaRPr lang="ja-JP" altLang="en-US" sz="3400" dirty="0" smtClean="0">
              <a:solidFill>
                <a:schemeClr val="bg1"/>
              </a:solidFill>
            </a:endParaRP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539750" y="1124744"/>
            <a:ext cx="8208714" cy="31700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 have studied the binding energy and charge rms radius of </a:t>
            </a:r>
            <a:r>
              <a:rPr lang="en-US" altLang="ja-JP" sz="2000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</a:t>
            </a: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-particle using our quark-model baryon-baryon interaction</a:t>
            </a:r>
            <a:r>
              <a:rPr lang="en-US" altLang="ja-JP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 </a:t>
            </a:r>
            <a:r>
              <a:rPr lang="en-US" altLang="ja-JP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fss2</a:t>
            </a: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en-US" altLang="ja-JP" sz="2000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framework is</a:t>
            </a:r>
          </a:p>
          <a:p>
            <a:pPr>
              <a:defRPr/>
            </a:pPr>
            <a:r>
              <a:rPr lang="en-US" altLang="ja-JP" sz="20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“4-cluster </a:t>
            </a:r>
            <a:r>
              <a:rPr lang="en-US" altLang="ja-JP" sz="20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Faddeev-Yakubovsky equations using 2-cluster RGM kernel”</a:t>
            </a:r>
            <a:r>
              <a:rPr lang="en-US" altLang="ja-JP" sz="2000" dirty="0" smtClean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.</a:t>
            </a:r>
            <a:r>
              <a:rPr lang="en-US" altLang="ja-JP" sz="20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 </a:t>
            </a: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The results are </a:t>
            </a:r>
            <a:r>
              <a:rPr lang="en-US" altLang="ja-JP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 28.0 MeV </a:t>
            </a:r>
            <a:r>
              <a:rPr lang="en-US" altLang="ja-JP" sz="2000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without Coulomb</a:t>
            </a: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, and </a:t>
            </a:r>
            <a:r>
              <a:rPr lang="en-US" altLang="ja-JP" sz="2000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rms</a:t>
            </a: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 radius is </a:t>
            </a:r>
            <a:r>
              <a:rPr lang="en-US" altLang="ja-JP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1.43 </a:t>
            </a:r>
            <a:r>
              <a:rPr lang="en-US" altLang="ja-JP" sz="2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fm</a:t>
            </a:r>
            <a:endParaRPr lang="en-US" altLang="ja-JP" sz="2000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sym typeface="Symbol"/>
            </a:endParaRPr>
          </a:p>
          <a:p>
            <a:pPr>
              <a:defRPr/>
            </a:pP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which is slightly too small.</a:t>
            </a:r>
            <a:r>
              <a:rPr lang="en-US" altLang="ja-JP" sz="2000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 </a:t>
            </a: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If we incorporate the Coulomb force and the effect of the charge-independence breaking of the </a:t>
            </a:r>
            <a:r>
              <a:rPr lang="en-US" altLang="ja-JP" sz="2000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NN</a:t>
            </a: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 force, we obtain</a:t>
            </a:r>
          </a:p>
          <a:p>
            <a:pPr>
              <a:defRPr/>
            </a:pPr>
            <a:r>
              <a:rPr lang="en-US" altLang="ja-JP" sz="20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E</a:t>
            </a:r>
            <a:r>
              <a:rPr lang="en-US" altLang="ja-JP" sz="2000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 </a:t>
            </a:r>
            <a:r>
              <a:rPr lang="en-US" altLang="ja-JP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= </a:t>
            </a:r>
            <a:r>
              <a:rPr lang="en-US" altLang="ja-JP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26.64 </a:t>
            </a:r>
            <a:r>
              <a:rPr lang="en-US" altLang="ja-JP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MeV </a:t>
            </a:r>
            <a:r>
              <a:rPr lang="en-US" altLang="ja-JP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 28.0 + 0.8 + 0.5    </a:t>
            </a:r>
            <a:r>
              <a:rPr lang="en-US" altLang="ja-JP" sz="20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vs</a:t>
            </a:r>
            <a:r>
              <a:rPr lang="en-US" altLang="ja-JP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.  </a:t>
            </a:r>
            <a:r>
              <a:rPr lang="en-US" altLang="ja-JP" sz="20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E</a:t>
            </a:r>
            <a:r>
              <a:rPr lang="en-US" altLang="ja-JP" sz="2000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</a:t>
            </a:r>
            <a:r>
              <a:rPr lang="en-US" altLang="ja-JP" sz="2000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exp </a:t>
            </a:r>
            <a:r>
              <a:rPr lang="en-US" altLang="ja-JP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= 28.296 MeV</a:t>
            </a:r>
          </a:p>
          <a:p>
            <a:pPr>
              <a:defRPr/>
            </a:pPr>
            <a:r>
              <a:rPr lang="en-US" altLang="ja-JP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charge rms radius =  1.439 </a:t>
            </a:r>
            <a:r>
              <a:rPr lang="en-US" altLang="ja-JP" sz="2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fm</a:t>
            </a:r>
            <a:r>
              <a:rPr lang="en-US" altLang="ja-JP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              vs.  exp : 1.457  0.004 fm</a:t>
            </a:r>
          </a:p>
          <a:p>
            <a:pPr>
              <a:defRPr/>
            </a:pP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missing</a:t>
            </a:r>
            <a:r>
              <a:rPr lang="ja-JP" altLang="en-US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ja-JP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/>
              </a:rPr>
              <a:t>1.66 MeV </a:t>
            </a: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from experiment is almost half of the standard meson-exchange potentials, which is consistent with the 3</a:t>
            </a:r>
            <a:r>
              <a:rPr lang="en-US" altLang="ja-JP" sz="2000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ja-JP" sz="20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case.</a:t>
            </a:r>
            <a:endParaRPr lang="ja-JP" altLang="en-US" sz="2000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89770" y="5062648"/>
            <a:ext cx="2387257" cy="461665"/>
          </a:xfrm>
          <a:prstGeom prst="rect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Future problems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36935" y="5589240"/>
            <a:ext cx="8285217" cy="1015663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ja-JP" sz="2000" baseline="30000" dirty="0" smtClean="0"/>
              <a:t>4</a:t>
            </a:r>
            <a:r>
              <a:rPr lang="en-US" altLang="ja-JP" sz="2000" baseline="-25000" dirty="0" smtClean="0">
                <a:sym typeface="Symbol"/>
              </a:rPr>
              <a:t></a:t>
            </a:r>
            <a:r>
              <a:rPr lang="en-US" altLang="ja-JP" sz="2000" dirty="0" smtClean="0">
                <a:sym typeface="Symbol"/>
              </a:rPr>
              <a:t>H,  </a:t>
            </a:r>
            <a:r>
              <a:rPr lang="en-US" altLang="ja-JP" sz="2000" baseline="30000" dirty="0" smtClean="0">
                <a:sym typeface="Symbol"/>
              </a:rPr>
              <a:t>4</a:t>
            </a:r>
            <a:r>
              <a:rPr lang="en-US" altLang="ja-JP" sz="2000" baseline="-25000" dirty="0" smtClean="0">
                <a:sym typeface="Symbol"/>
              </a:rPr>
              <a:t></a:t>
            </a:r>
            <a:r>
              <a:rPr lang="en-US" altLang="ja-JP" sz="2000" dirty="0" smtClean="0">
                <a:sym typeface="Symbol"/>
              </a:rPr>
              <a:t>He systems</a:t>
            </a:r>
            <a:r>
              <a:rPr lang="ja-JP" altLang="en-US" sz="2000" dirty="0" smtClean="0">
                <a:sym typeface="Symbol"/>
              </a:rPr>
              <a:t>　</a:t>
            </a:r>
            <a:r>
              <a:rPr lang="en-US" altLang="ja-JP" sz="2000" dirty="0" smtClean="0">
                <a:sym typeface="Symbol"/>
              </a:rPr>
              <a:t>(</a:t>
            </a:r>
            <a:r>
              <a:rPr lang="en-US" altLang="ja-JP" sz="2000" dirty="0" smtClean="0">
                <a:solidFill>
                  <a:srgbClr val="FF00FF"/>
                </a:solidFill>
                <a:sym typeface="Symbol"/>
              </a:rPr>
              <a:t>under progress: </a:t>
            </a:r>
            <a:r>
              <a:rPr lang="en-US" altLang="ja-JP" sz="2000" dirty="0" smtClean="0">
                <a:sym typeface="Symbol"/>
              </a:rPr>
              <a:t>full inclusion </a:t>
            </a:r>
            <a:r>
              <a:rPr lang="en-US" altLang="ja-JP" sz="2000" dirty="0">
                <a:sym typeface="Symbol"/>
              </a:rPr>
              <a:t>of </a:t>
            </a:r>
            <a:r>
              <a:rPr lang="en-US" altLang="ja-JP" sz="2000" i="1" dirty="0">
                <a:sym typeface="Symbol"/>
              </a:rPr>
              <a:t>N</a:t>
            </a:r>
            <a:r>
              <a:rPr lang="en-US" altLang="ja-JP" sz="2000" dirty="0">
                <a:sym typeface="Symbol"/>
              </a:rPr>
              <a:t>-</a:t>
            </a:r>
            <a:r>
              <a:rPr lang="en-US" altLang="ja-JP" sz="2000" i="1" dirty="0">
                <a:sym typeface="Symbol"/>
              </a:rPr>
              <a:t>N</a:t>
            </a:r>
            <a:r>
              <a:rPr lang="en-US" altLang="ja-JP" sz="2000" dirty="0">
                <a:sym typeface="Symbol"/>
              </a:rPr>
              <a:t> coupling )</a:t>
            </a:r>
            <a:endParaRPr lang="en-US" altLang="ja-JP" sz="2000" dirty="0" smtClean="0">
              <a:sym typeface="Symbol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altLang="ja-JP" sz="2000" baseline="30000" dirty="0" smtClean="0">
                <a:sym typeface="Symbol"/>
              </a:rPr>
              <a:t>4</a:t>
            </a:r>
            <a:r>
              <a:rPr lang="en-US" altLang="ja-JP" sz="2000" baseline="-25000" dirty="0" smtClean="0">
                <a:sym typeface="Symbol"/>
              </a:rPr>
              <a:t></a:t>
            </a:r>
            <a:r>
              <a:rPr lang="en-US" altLang="ja-JP" sz="2000" dirty="0" smtClean="0">
                <a:sym typeface="Symbol"/>
              </a:rPr>
              <a:t>He  : </a:t>
            </a:r>
            <a:r>
              <a:rPr lang="en-US" altLang="ja-JP" sz="2000" i="1" dirty="0" smtClean="0">
                <a:sym typeface="Symbol"/>
              </a:rPr>
              <a:t>N</a:t>
            </a:r>
            <a:r>
              <a:rPr lang="en-US" altLang="ja-JP" sz="2000" dirty="0" smtClean="0">
                <a:sym typeface="Symbol"/>
              </a:rPr>
              <a:t>-</a:t>
            </a:r>
            <a:r>
              <a:rPr lang="en-US" altLang="ja-JP" sz="2000" i="1" dirty="0" smtClean="0">
                <a:sym typeface="Symbol"/>
              </a:rPr>
              <a:t>N</a:t>
            </a:r>
            <a:r>
              <a:rPr lang="en-US" altLang="ja-JP" sz="2000" dirty="0" smtClean="0">
                <a:sym typeface="Symbol"/>
              </a:rPr>
              <a:t> coupling and</a:t>
            </a:r>
            <a:r>
              <a:rPr lang="ja-JP" altLang="en-US" sz="2000" dirty="0" smtClean="0">
                <a:sym typeface="Symbol"/>
              </a:rPr>
              <a:t> </a:t>
            </a:r>
            <a:r>
              <a:rPr lang="en-US" altLang="ja-JP" sz="2000" dirty="0" smtClean="0">
                <a:sym typeface="Symbol"/>
              </a:rPr>
              <a:t>-</a:t>
            </a:r>
            <a:r>
              <a:rPr lang="en-US" altLang="ja-JP" sz="2000" i="1" dirty="0" smtClean="0">
                <a:sym typeface="Symbol"/>
              </a:rPr>
              <a:t>N</a:t>
            </a:r>
            <a:r>
              <a:rPr lang="en-US" altLang="ja-JP" sz="2000" dirty="0" smtClean="0">
                <a:sym typeface="Symbol"/>
              </a:rPr>
              <a:t>- coupling should be </a:t>
            </a:r>
          </a:p>
          <a:p>
            <a:r>
              <a:rPr lang="en-US" altLang="ja-JP" sz="2000" dirty="0">
                <a:sym typeface="Symbol"/>
              </a:rPr>
              <a:t> </a:t>
            </a:r>
            <a:r>
              <a:rPr lang="en-US" altLang="ja-JP" sz="2000" dirty="0" smtClean="0">
                <a:sym typeface="Symbol"/>
              </a:rPr>
              <a:t>     simultaneously treated.</a:t>
            </a:r>
            <a:endParaRPr lang="en-US" altLang="ja-JP" sz="20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49872" y="4293096"/>
            <a:ext cx="8126584" cy="70788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rgbClr val="33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A method to eliminate the Faddeev redundant components in the 4</a:t>
            </a:r>
            <a:r>
              <a:rPr lang="en-US" altLang="ja-JP" sz="2000" i="1" dirty="0" smtClean="0">
                <a:solidFill>
                  <a:srgbClr val="33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d</a:t>
            </a:r>
            <a:r>
              <a:rPr lang="en-US" altLang="ja-JP" sz="2000" dirty="0" smtClean="0">
                <a:solidFill>
                  <a:srgbClr val="33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’ and</a:t>
            </a:r>
          </a:p>
          <a:p>
            <a:r>
              <a:rPr lang="en-US" altLang="ja-JP" sz="2000" dirty="0" smtClean="0">
                <a:solidFill>
                  <a:srgbClr val="33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4</a:t>
            </a:r>
            <a:r>
              <a:rPr lang="en-US" altLang="ja-JP" sz="2000" i="1" dirty="0" smtClean="0">
                <a:solidFill>
                  <a:srgbClr val="33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sym typeface="Symbol"/>
              </a:rPr>
              <a:t></a:t>
            </a:r>
            <a:r>
              <a:rPr lang="ja-JP" altLang="en-US" sz="2000" dirty="0">
                <a:solidFill>
                  <a:srgbClr val="33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sym typeface="Symbol"/>
              </a:rPr>
              <a:t> </a:t>
            </a:r>
            <a:r>
              <a:rPr lang="en-US" altLang="ja-JP" sz="2000" dirty="0" smtClean="0">
                <a:solidFill>
                  <a:srgbClr val="33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sym typeface="Symbol"/>
              </a:rPr>
              <a:t>systems is proposed and applied to the practical calculations. </a:t>
            </a:r>
          </a:p>
        </p:txBody>
      </p:sp>
    </p:spTree>
    <p:extLst>
      <p:ext uri="{BB962C8B-B14F-4D97-AF65-F5344CB8AC3E}">
        <p14:creationId xmlns:p14="http://schemas.microsoft.com/office/powerpoint/2010/main" val="28541695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2230016" cy="515938"/>
          </a:xfrm>
          <a:solidFill>
            <a:schemeClr val="tx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altLang="ja-JP" sz="2800" b="1" dirty="0" smtClean="0">
                <a:solidFill>
                  <a:schemeClr val="bg1"/>
                </a:solidFill>
              </a:rPr>
              <a:t>Introduction</a:t>
            </a:r>
            <a:endParaRPr lang="ja-JP" alt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9" y="2133600"/>
            <a:ext cx="7632700" cy="1439416"/>
          </a:xfrm>
          <a:solidFill>
            <a:schemeClr val="tx1"/>
          </a:solidFill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ja-JP" altLang="en-US" sz="2000" b="1" dirty="0" smtClean="0">
                <a:solidFill>
                  <a:srgbClr val="FF0000"/>
                </a:solidFill>
              </a:rPr>
              <a:t>（</a:t>
            </a:r>
            <a:r>
              <a:rPr lang="en-US" altLang="ja-JP" sz="2000" b="1" dirty="0" smtClean="0">
                <a:solidFill>
                  <a:srgbClr val="FF0000"/>
                </a:solidFill>
              </a:rPr>
              <a:t>3-baryon systems) </a:t>
            </a:r>
          </a:p>
          <a:p>
            <a:pPr>
              <a:lnSpc>
                <a:spcPts val="2400"/>
              </a:lnSpc>
              <a:spcBef>
                <a:spcPct val="0"/>
              </a:spcBef>
            </a:pPr>
            <a:r>
              <a:rPr lang="en-US" altLang="ja-JP" sz="2000" b="1" baseline="30000" dirty="0" smtClean="0">
                <a:solidFill>
                  <a:schemeClr val="bg1"/>
                </a:solidFill>
              </a:rPr>
              <a:t>3</a:t>
            </a:r>
            <a:r>
              <a:rPr lang="en-US" altLang="ja-JP" sz="2000" b="1" dirty="0" smtClean="0">
                <a:solidFill>
                  <a:schemeClr val="bg1"/>
                </a:solidFill>
              </a:rPr>
              <a:t>H (</a:t>
            </a:r>
            <a:r>
              <a:rPr lang="en-US" altLang="ja-JP" sz="2000" b="1" i="1" dirty="0" smtClean="0">
                <a:solidFill>
                  <a:schemeClr val="bg1"/>
                </a:solidFill>
              </a:rPr>
              <a:t>n</a:t>
            </a:r>
            <a:r>
              <a:rPr lang="en-US" altLang="ja-JP" sz="2000" b="1" dirty="0" smtClean="0">
                <a:solidFill>
                  <a:schemeClr val="bg1"/>
                </a:solidFill>
              </a:rPr>
              <a:t>+</a:t>
            </a:r>
            <a:r>
              <a:rPr lang="en-US" altLang="ja-JP" sz="2000" b="1" i="1" dirty="0" smtClean="0">
                <a:solidFill>
                  <a:schemeClr val="bg1"/>
                </a:solidFill>
              </a:rPr>
              <a:t>n</a:t>
            </a:r>
            <a:r>
              <a:rPr lang="en-US" altLang="ja-JP" sz="2000" b="1" dirty="0" smtClean="0">
                <a:solidFill>
                  <a:schemeClr val="bg1"/>
                </a:solidFill>
              </a:rPr>
              <a:t>+</a:t>
            </a:r>
            <a:r>
              <a:rPr lang="en-US" altLang="ja-JP" sz="2000" b="1" i="1" dirty="0" smtClean="0">
                <a:solidFill>
                  <a:schemeClr val="bg1"/>
                </a:solidFill>
              </a:rPr>
              <a:t>p</a:t>
            </a:r>
            <a:r>
              <a:rPr lang="en-US" altLang="ja-JP" sz="2000" b="1" dirty="0" smtClean="0">
                <a:solidFill>
                  <a:schemeClr val="bg1"/>
                </a:solidFill>
              </a:rPr>
              <a:t>), </a:t>
            </a:r>
            <a:r>
              <a:rPr lang="en-US" altLang="ja-JP" sz="2000" b="1" baseline="30000" dirty="0" smtClean="0">
                <a:solidFill>
                  <a:schemeClr val="bg1"/>
                </a:solidFill>
              </a:rPr>
              <a:t>3</a:t>
            </a:r>
            <a:r>
              <a:rPr lang="en-US" altLang="ja-JP" sz="2000" b="1" baseline="-25000" dirty="0" smtClean="0">
                <a:solidFill>
                  <a:schemeClr val="bg1"/>
                </a:solidFill>
                <a:sym typeface="Symbol" pitchFamily="18" charset="2"/>
              </a:rPr>
              <a:t></a:t>
            </a:r>
            <a:r>
              <a:rPr lang="en-US" altLang="ja-JP" sz="2000" b="1" dirty="0" smtClean="0">
                <a:solidFill>
                  <a:schemeClr val="bg1"/>
                </a:solidFill>
                <a:sym typeface="Symbol" pitchFamily="18" charset="2"/>
              </a:rPr>
              <a:t>H (</a:t>
            </a:r>
            <a:r>
              <a:rPr lang="en-US" altLang="ja-JP" sz="2000" b="1" i="1" dirty="0" smtClean="0">
                <a:solidFill>
                  <a:schemeClr val="bg1"/>
                </a:solidFill>
                <a:sym typeface="Symbol" pitchFamily="18" charset="2"/>
              </a:rPr>
              <a:t>n</a:t>
            </a:r>
            <a:r>
              <a:rPr lang="en-US" altLang="ja-JP" sz="2000" b="1" dirty="0" smtClean="0">
                <a:solidFill>
                  <a:schemeClr val="bg1"/>
                </a:solidFill>
                <a:sym typeface="Symbol" pitchFamily="18" charset="2"/>
              </a:rPr>
              <a:t>+</a:t>
            </a:r>
            <a:r>
              <a:rPr lang="en-US" altLang="ja-JP" sz="2000" b="1" i="1" dirty="0" smtClean="0">
                <a:solidFill>
                  <a:schemeClr val="bg1"/>
                </a:solidFill>
                <a:sym typeface="Symbol" pitchFamily="18" charset="2"/>
              </a:rPr>
              <a:t>p</a:t>
            </a:r>
            <a:r>
              <a:rPr lang="en-US" altLang="ja-JP" sz="2000" b="1" dirty="0" smtClean="0">
                <a:solidFill>
                  <a:schemeClr val="bg1"/>
                </a:solidFill>
                <a:sym typeface="Symbol" pitchFamily="18" charset="2"/>
              </a:rPr>
              <a:t>+) </a:t>
            </a:r>
            <a:r>
              <a:rPr lang="ja-JP" altLang="en-US" sz="2000" b="1" dirty="0">
                <a:solidFill>
                  <a:schemeClr val="bg1"/>
                </a:solidFill>
                <a:sym typeface="Symbol" pitchFamily="18" charset="2"/>
              </a:rPr>
              <a:t> </a:t>
            </a:r>
            <a:r>
              <a:rPr lang="en-US" altLang="ja-JP" sz="2000" b="1" dirty="0" smtClean="0">
                <a:solidFill>
                  <a:schemeClr val="bg1"/>
                </a:solidFill>
                <a:sym typeface="Symbol" pitchFamily="18" charset="2"/>
              </a:rPr>
              <a:t>: binding energies and rms radii</a:t>
            </a:r>
          </a:p>
          <a:p>
            <a:pPr>
              <a:lnSpc>
                <a:spcPts val="2400"/>
              </a:lnSpc>
              <a:spcBef>
                <a:spcPct val="0"/>
              </a:spcBef>
            </a:pPr>
            <a:r>
              <a:rPr lang="en-US" altLang="ja-JP" sz="2000" b="1" dirty="0" smtClean="0">
                <a:solidFill>
                  <a:schemeClr val="bg1"/>
                </a:solidFill>
              </a:rPr>
              <a:t>Scattering observables of 3-nucleon systems </a:t>
            </a:r>
            <a:r>
              <a:rPr lang="en-US" altLang="ja-JP" sz="2000" i="1" dirty="0" smtClean="0">
                <a:solidFill>
                  <a:schemeClr val="bg1"/>
                </a:solidFill>
              </a:rPr>
              <a:t> </a:t>
            </a:r>
            <a:r>
              <a:rPr lang="en-US" altLang="ja-JP" sz="2000" b="1" dirty="0" smtClean="0">
                <a:solidFill>
                  <a:schemeClr val="bg1"/>
                </a:solidFill>
              </a:rPr>
              <a:t>(</a:t>
            </a:r>
            <a:r>
              <a:rPr lang="en-US" altLang="ja-JP" sz="2000" b="1" i="1" dirty="0" err="1" smtClean="0">
                <a:solidFill>
                  <a:schemeClr val="bg1"/>
                </a:solidFill>
              </a:rPr>
              <a:t>nd</a:t>
            </a:r>
            <a:r>
              <a:rPr lang="en-US" altLang="ja-JP" sz="2000" i="1" dirty="0">
                <a:solidFill>
                  <a:schemeClr val="bg1"/>
                </a:solidFill>
              </a:rPr>
              <a:t> </a:t>
            </a:r>
            <a:r>
              <a:rPr lang="en-US" altLang="ja-JP" sz="2000" b="1" dirty="0" smtClean="0">
                <a:solidFill>
                  <a:schemeClr val="bg1"/>
                </a:solidFill>
              </a:rPr>
              <a:t>and</a:t>
            </a:r>
            <a:r>
              <a:rPr lang="en-US" altLang="ja-JP" sz="2000" i="1" dirty="0" smtClean="0">
                <a:solidFill>
                  <a:schemeClr val="bg1"/>
                </a:solidFill>
              </a:rPr>
              <a:t> </a:t>
            </a:r>
            <a:r>
              <a:rPr lang="en-US" altLang="ja-JP" sz="2000" b="1" i="1" dirty="0" err="1" smtClean="0">
                <a:solidFill>
                  <a:schemeClr val="bg1"/>
                </a:solidFill>
              </a:rPr>
              <a:t>pd</a:t>
            </a:r>
            <a:r>
              <a:rPr lang="en-US" altLang="ja-JP" sz="2000" i="1" dirty="0" smtClean="0">
                <a:solidFill>
                  <a:schemeClr val="bg1"/>
                </a:solidFill>
              </a:rPr>
              <a:t> </a:t>
            </a:r>
            <a:r>
              <a:rPr lang="en-US" altLang="ja-JP" sz="2000" b="1" dirty="0" smtClean="0">
                <a:solidFill>
                  <a:schemeClr val="bg1"/>
                </a:solidFill>
              </a:rPr>
              <a:t>elastic scattering,  3-body breakup processes)   </a:t>
            </a:r>
            <a:r>
              <a:rPr lang="en-US" altLang="ja-JP" sz="2000" b="1" dirty="0" smtClean="0">
                <a:solidFill>
                  <a:schemeClr val="accent1">
                    <a:lumMod val="50000"/>
                  </a:schemeClr>
                </a:solidFill>
              </a:rPr>
              <a:t>with K. </a:t>
            </a:r>
            <a:r>
              <a:rPr lang="en-US" altLang="ja-JP" sz="2000" b="1" dirty="0" err="1" smtClean="0">
                <a:solidFill>
                  <a:schemeClr val="accent1">
                    <a:lumMod val="50000"/>
                  </a:schemeClr>
                </a:solidFill>
              </a:rPr>
              <a:t>Fukukawa</a:t>
            </a:r>
            <a:endParaRPr lang="ja-JP" alt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611189" y="1268413"/>
            <a:ext cx="7632700" cy="83099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Comprehensive understanding of few-baryon systems in terms of quark-model baryon-baryon interaction fss2</a:t>
            </a:r>
            <a:r>
              <a:rPr lang="ja-JP" altLang="en-US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altLang="ja-JP" i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605228" y="3717032"/>
            <a:ext cx="7638662" cy="101566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000" dirty="0">
                <a:solidFill>
                  <a:srgbClr val="FF0000"/>
                </a:solidFill>
              </a:rPr>
              <a:t>(</a:t>
            </a:r>
            <a:r>
              <a:rPr lang="en-US" altLang="ja-JP" sz="2000" dirty="0" smtClean="0">
                <a:solidFill>
                  <a:srgbClr val="FF0000"/>
                </a:solidFill>
              </a:rPr>
              <a:t>3-cluster systems</a:t>
            </a:r>
            <a:r>
              <a:rPr lang="ja-JP" altLang="en-US" sz="2000" dirty="0" smtClean="0">
                <a:solidFill>
                  <a:srgbClr val="FF0000"/>
                </a:solidFill>
              </a:rPr>
              <a:t>）</a:t>
            </a:r>
            <a:endParaRPr lang="en-US" altLang="ja-JP" sz="2000" dirty="0">
              <a:solidFill>
                <a:srgbClr val="FF0000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altLang="ja-JP" sz="2000" baseline="30000" dirty="0"/>
              <a:t>12</a:t>
            </a:r>
            <a:r>
              <a:rPr lang="en-US" altLang="ja-JP" sz="2000" dirty="0"/>
              <a:t>C (3</a:t>
            </a:r>
            <a:r>
              <a:rPr lang="en-US" altLang="ja-JP" sz="2000" i="1" dirty="0">
                <a:sym typeface="Symbol"/>
              </a:rPr>
              <a:t></a:t>
            </a:r>
            <a:r>
              <a:rPr lang="en-US" altLang="ja-JP" sz="2000" dirty="0">
                <a:sym typeface="Symbol"/>
              </a:rPr>
              <a:t>), </a:t>
            </a:r>
            <a:r>
              <a:rPr lang="en-US" altLang="ja-JP" sz="2000" baseline="30000" dirty="0">
                <a:sym typeface="Symbol"/>
              </a:rPr>
              <a:t>9</a:t>
            </a:r>
            <a:r>
              <a:rPr lang="en-US" altLang="ja-JP" sz="2000" dirty="0">
                <a:sym typeface="Symbol"/>
              </a:rPr>
              <a:t>Be (</a:t>
            </a:r>
            <a:r>
              <a:rPr lang="en-US" altLang="ja-JP" sz="2000" i="1" dirty="0">
                <a:sym typeface="Symbol"/>
              </a:rPr>
              <a:t>n</a:t>
            </a:r>
            <a:r>
              <a:rPr lang="en-US" altLang="ja-JP" sz="2000" dirty="0">
                <a:sym typeface="Symbol"/>
              </a:rPr>
              <a:t>+2</a:t>
            </a:r>
            <a:r>
              <a:rPr lang="en-US" altLang="ja-JP" sz="2000" i="1" dirty="0">
                <a:sym typeface="Symbol"/>
              </a:rPr>
              <a:t></a:t>
            </a:r>
            <a:r>
              <a:rPr lang="en-US" altLang="ja-JP" sz="2000" dirty="0">
                <a:sym typeface="Symbol"/>
              </a:rPr>
              <a:t>), </a:t>
            </a:r>
            <a:r>
              <a:rPr lang="en-US" altLang="ja-JP" sz="2000" baseline="30000" dirty="0">
                <a:sym typeface="Symbol"/>
              </a:rPr>
              <a:t>9</a:t>
            </a:r>
            <a:r>
              <a:rPr lang="en-US" altLang="ja-JP" sz="2000" baseline="-25000" dirty="0">
                <a:sym typeface="Symbol"/>
              </a:rPr>
              <a:t></a:t>
            </a:r>
            <a:r>
              <a:rPr lang="en-US" altLang="ja-JP" sz="2000" dirty="0">
                <a:sym typeface="Symbol"/>
              </a:rPr>
              <a:t>Be (+2</a:t>
            </a:r>
            <a:r>
              <a:rPr lang="en-US" altLang="ja-JP" sz="2000" i="1" dirty="0">
                <a:sym typeface="Symbol"/>
              </a:rPr>
              <a:t></a:t>
            </a:r>
            <a:r>
              <a:rPr lang="en-US" altLang="ja-JP" sz="2000" dirty="0">
                <a:sym typeface="Symbol"/>
              </a:rPr>
              <a:t>), </a:t>
            </a:r>
            <a:r>
              <a:rPr lang="en-US" altLang="ja-JP" sz="2000" baseline="30000" dirty="0">
                <a:sym typeface="Symbol"/>
              </a:rPr>
              <a:t>6</a:t>
            </a:r>
            <a:r>
              <a:rPr lang="en-US" altLang="ja-JP" sz="2000" dirty="0">
                <a:sym typeface="Symbol"/>
              </a:rPr>
              <a:t>He (2</a:t>
            </a:r>
            <a:r>
              <a:rPr lang="en-US" altLang="ja-JP" sz="2000" i="1" dirty="0">
                <a:sym typeface="Symbol"/>
              </a:rPr>
              <a:t>n</a:t>
            </a:r>
            <a:r>
              <a:rPr lang="en-US" altLang="ja-JP" sz="2000" dirty="0">
                <a:sym typeface="Symbol"/>
              </a:rPr>
              <a:t>+</a:t>
            </a:r>
            <a:r>
              <a:rPr lang="en-US" altLang="ja-JP" sz="2000" i="1" dirty="0">
                <a:sym typeface="Symbol"/>
              </a:rPr>
              <a:t></a:t>
            </a:r>
            <a:r>
              <a:rPr lang="en-US" altLang="ja-JP" sz="2000" dirty="0">
                <a:sym typeface="Symbol"/>
              </a:rPr>
              <a:t>), </a:t>
            </a:r>
            <a:r>
              <a:rPr lang="en-US" altLang="ja-JP" sz="2000" baseline="30000" dirty="0">
                <a:sym typeface="Symbol"/>
              </a:rPr>
              <a:t>6</a:t>
            </a:r>
            <a:r>
              <a:rPr lang="en-US" altLang="ja-JP" sz="2000" baseline="-25000" dirty="0">
                <a:sym typeface="Symbol"/>
              </a:rPr>
              <a:t></a:t>
            </a:r>
            <a:r>
              <a:rPr lang="en-US" altLang="ja-JP" sz="2000" dirty="0">
                <a:sym typeface="Symbol"/>
              </a:rPr>
              <a:t>He (2+</a:t>
            </a:r>
            <a:r>
              <a:rPr lang="en-US" altLang="ja-JP" sz="2000" i="1" dirty="0">
                <a:sym typeface="Symbol"/>
              </a:rPr>
              <a:t></a:t>
            </a:r>
            <a:r>
              <a:rPr lang="en-US" altLang="ja-JP" sz="2000" dirty="0">
                <a:sym typeface="Symbol"/>
              </a:rPr>
              <a:t>)  </a:t>
            </a:r>
            <a:r>
              <a:rPr lang="ja-JP" altLang="en-US" sz="2000" dirty="0">
                <a:sym typeface="Symbol"/>
              </a:rPr>
              <a:t> </a:t>
            </a:r>
            <a:r>
              <a:rPr lang="ja-JP" altLang="en-US" sz="2000" dirty="0" smtClean="0">
                <a:sym typeface="Symbol"/>
              </a:rPr>
              <a:t>     </a:t>
            </a:r>
            <a:r>
              <a:rPr lang="en-US" altLang="ja-JP" sz="2000" dirty="0" smtClean="0">
                <a:sym typeface="Symbol"/>
              </a:rPr>
              <a:t>bound-state calculations using </a:t>
            </a:r>
            <a:r>
              <a:rPr lang="ja-JP" altLang="en-US" sz="2000" i="1" dirty="0" smtClean="0">
                <a:solidFill>
                  <a:srgbClr val="009900"/>
                </a:solidFill>
              </a:rPr>
              <a:t></a:t>
            </a:r>
            <a:r>
              <a:rPr lang="ja-JP" altLang="en-US" sz="2000" i="1" dirty="0" smtClean="0">
                <a:solidFill>
                  <a:srgbClr val="009900"/>
                </a:solidFill>
                <a:sym typeface="Symbol"/>
              </a:rPr>
              <a:t></a:t>
            </a:r>
            <a:r>
              <a:rPr lang="en-US" altLang="ja-JP" sz="2000" dirty="0" smtClean="0">
                <a:solidFill>
                  <a:srgbClr val="009900"/>
                </a:solidFill>
                <a:sym typeface="Symbol"/>
              </a:rPr>
              <a:t>,  </a:t>
            </a:r>
            <a:r>
              <a:rPr lang="en-US" altLang="ja-JP" sz="2000" i="1" dirty="0" smtClean="0">
                <a:solidFill>
                  <a:srgbClr val="009900"/>
                </a:solidFill>
                <a:sym typeface="Symbol"/>
              </a:rPr>
              <a:t>n</a:t>
            </a:r>
            <a:r>
              <a:rPr lang="en-US" altLang="ja-JP" sz="2000" dirty="0" smtClean="0">
                <a:solidFill>
                  <a:srgbClr val="009900"/>
                </a:solidFill>
                <a:sym typeface="Symbol"/>
              </a:rPr>
              <a:t>,  </a:t>
            </a:r>
            <a:r>
              <a:rPr lang="en-US" altLang="ja-JP" sz="2000" i="1" dirty="0" smtClean="0">
                <a:solidFill>
                  <a:srgbClr val="009900"/>
                </a:solidFill>
                <a:sym typeface="Symbol"/>
              </a:rPr>
              <a:t></a:t>
            </a:r>
            <a:r>
              <a:rPr lang="ja-JP" altLang="en-US" sz="2000" dirty="0" smtClean="0">
                <a:solidFill>
                  <a:srgbClr val="009900"/>
                </a:solidFill>
              </a:rPr>
              <a:t>  </a:t>
            </a:r>
            <a:r>
              <a:rPr lang="en-US" altLang="ja-JP" sz="2000" dirty="0" smtClean="0">
                <a:solidFill>
                  <a:srgbClr val="009900"/>
                </a:solidFill>
              </a:rPr>
              <a:t>RGM kernels </a:t>
            </a:r>
            <a:endParaRPr lang="en-US" altLang="ja-JP" sz="2000" dirty="0"/>
          </a:p>
        </p:txBody>
      </p:sp>
      <p:sp>
        <p:nvSpPr>
          <p:cNvPr id="22535" name="テキスト ボックス 1"/>
          <p:cNvSpPr txBox="1">
            <a:spLocks noChangeArrowheads="1"/>
          </p:cNvSpPr>
          <p:nvPr/>
        </p:nvSpPr>
        <p:spPr bwMode="auto">
          <a:xfrm>
            <a:off x="624116" y="4941168"/>
            <a:ext cx="7619774" cy="830997"/>
          </a:xfrm>
          <a:prstGeom prst="rect">
            <a:avLst/>
          </a:prstGeom>
          <a:solidFill>
            <a:schemeClr val="tx1"/>
          </a:solidFill>
          <a:ln w="1587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1pPr>
            <a:lvl2pPr marL="742950" indent="-28575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2pPr>
            <a:lvl3pPr marL="11430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3pPr>
            <a:lvl4pPr marL="16002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4pPr>
            <a:lvl5pPr marL="20574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9pPr>
          </a:lstStyle>
          <a:p>
            <a:pPr eaLnBrk="1" hangingPunct="1"/>
            <a:r>
              <a:rPr lang="en-US" altLang="ja-JP" dirty="0" smtClean="0"/>
              <a:t>General framework: 3-cluster and </a:t>
            </a:r>
            <a:r>
              <a:rPr lang="en-US" altLang="ja-JP" dirty="0"/>
              <a:t>4-cluster </a:t>
            </a:r>
            <a:r>
              <a:rPr lang="en-US" altLang="ja-JP" dirty="0" smtClean="0"/>
              <a:t>Faddeev-Yakubovsky</a:t>
            </a:r>
            <a:r>
              <a:rPr lang="ja-JP" altLang="en-US" dirty="0"/>
              <a:t> </a:t>
            </a:r>
            <a:r>
              <a:rPr lang="en-US" altLang="ja-JP" dirty="0" smtClean="0"/>
              <a:t>equations using 2-cluster</a:t>
            </a:r>
            <a:r>
              <a:rPr lang="ja-JP" altLang="en-US" dirty="0" smtClean="0"/>
              <a:t> </a:t>
            </a:r>
            <a:r>
              <a:rPr lang="en-US" altLang="ja-JP" dirty="0" smtClean="0"/>
              <a:t>RGM kernels</a:t>
            </a:r>
            <a:endParaRPr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80920" cy="587152"/>
          </a:xfr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/>
          <a:lstStyle/>
          <a:p>
            <a:pPr algn="l"/>
            <a:r>
              <a:rPr lang="en-US" altLang="ja-JP" sz="2400" b="1" dirty="0" smtClean="0">
                <a:solidFill>
                  <a:schemeClr val="bg1"/>
                </a:solidFill>
              </a:rPr>
              <a:t>Prerequisites of many-cluster</a:t>
            </a:r>
            <a:r>
              <a:rPr lang="ja-JP" altLang="en-US" sz="2400" b="1" dirty="0" smtClean="0">
                <a:solidFill>
                  <a:schemeClr val="bg1"/>
                </a:solidFill>
              </a:rPr>
              <a:t> </a:t>
            </a:r>
            <a:r>
              <a:rPr lang="en-US" altLang="ja-JP" sz="2400" b="1" dirty="0" smtClean="0">
                <a:solidFill>
                  <a:schemeClr val="bg1"/>
                </a:solidFill>
              </a:rPr>
              <a:t>Faddeev-Yakubovsky</a:t>
            </a:r>
            <a:r>
              <a:rPr lang="ja-JP" altLang="en-US" sz="2400" b="1" dirty="0" smtClean="0">
                <a:solidFill>
                  <a:schemeClr val="bg1"/>
                </a:solidFill>
              </a:rPr>
              <a:t> </a:t>
            </a:r>
            <a:r>
              <a:rPr lang="en-US" altLang="ja-JP" sz="2400" b="1" dirty="0" smtClean="0">
                <a:solidFill>
                  <a:schemeClr val="bg1"/>
                </a:solidFill>
              </a:rPr>
              <a:t>equations</a:t>
            </a:r>
            <a:endParaRPr kumimoji="1"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196751"/>
            <a:ext cx="8136904" cy="5172075"/>
          </a:xfrm>
          <a:solidFill>
            <a:schemeClr val="tx1"/>
          </a:solidFill>
        </p:spPr>
        <p:txBody>
          <a:bodyPr/>
          <a:lstStyle/>
          <a:p>
            <a:pPr marL="0" indent="0">
              <a:buNone/>
            </a:pPr>
            <a:r>
              <a:rPr lang="en-US" altLang="ja-JP" sz="1900" b="1" dirty="0" smtClean="0">
                <a:solidFill>
                  <a:schemeClr val="bg1"/>
                </a:solidFill>
              </a:rPr>
              <a:t>1.    </a:t>
            </a:r>
            <a:r>
              <a:rPr lang="en-US" altLang="ja-JP" sz="1900" b="1" dirty="0" smtClean="0">
                <a:solidFill>
                  <a:srgbClr val="FF0000"/>
                </a:solidFill>
              </a:rPr>
              <a:t>Equivalence to variational approach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using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h.o. basis, SVM, Gaussian   </a:t>
            </a:r>
          </a:p>
          <a:p>
            <a:pPr marL="0" indent="0">
              <a:buNone/>
            </a:pPr>
            <a:r>
              <a:rPr lang="en-US" altLang="ja-JP" sz="1900" b="1" dirty="0" smtClean="0">
                <a:solidFill>
                  <a:schemeClr val="bg1"/>
                </a:solidFill>
              </a:rPr>
              <a:t>       expansion method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,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etc. for the bound-state problems</a:t>
            </a:r>
            <a:endParaRPr kumimoji="1" lang="en-US" altLang="ja-JP" sz="1900" b="1" dirty="0" smtClean="0">
              <a:solidFill>
                <a:schemeClr val="bg1"/>
              </a:solidFill>
            </a:endParaRPr>
          </a:p>
          <a:p>
            <a:pPr marL="457200" indent="-457200">
              <a:buAutoNum type="arabicPeriod" startAt="2"/>
            </a:pPr>
            <a:r>
              <a:rPr lang="en-US" altLang="ja-JP" sz="1900" b="1" dirty="0" smtClean="0">
                <a:solidFill>
                  <a:srgbClr val="FF0000"/>
                </a:solidFill>
              </a:rPr>
              <a:t>2-cluster RGM kernels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are constructed from the 2-body force of                constituent particles (not the phenomenological 2-cluster potentials)</a:t>
            </a:r>
          </a:p>
          <a:p>
            <a:pPr marL="0" indent="0">
              <a:buNone/>
            </a:pPr>
            <a:r>
              <a:rPr lang="en-US" altLang="ja-JP" sz="1900" b="1" dirty="0">
                <a:solidFill>
                  <a:schemeClr val="bg1"/>
                </a:solidFill>
              </a:rPr>
              <a:t>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      </a:t>
            </a:r>
            <a:r>
              <a:rPr lang="en-US" altLang="ja-JP" sz="1900" b="1" dirty="0" smtClean="0">
                <a:solidFill>
                  <a:schemeClr val="bg1"/>
                </a:solidFill>
                <a:sym typeface="Wingdings" pitchFamily="2" charset="2"/>
              </a:rPr>
              <a:t> </a:t>
            </a:r>
            <a:r>
              <a:rPr lang="en-US" altLang="ja-JP" sz="1900" b="1" dirty="0" smtClean="0">
                <a:solidFill>
                  <a:srgbClr val="FF0000"/>
                </a:solidFill>
                <a:sym typeface="Wingdings" pitchFamily="2" charset="2"/>
              </a:rPr>
              <a:t>Pauli forbidden state </a:t>
            </a:r>
            <a:r>
              <a:rPr lang="en-US" altLang="ja-JP" sz="1900" b="1" i="1" dirty="0" smtClean="0">
                <a:solidFill>
                  <a:schemeClr val="bg1"/>
                </a:solidFill>
                <a:sym typeface="Wingdings" pitchFamily="2" charset="2"/>
              </a:rPr>
              <a:t>u</a:t>
            </a:r>
            <a:r>
              <a:rPr lang="en-US" altLang="ja-JP" sz="1900" b="1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is naturally induced as the orthogonality   </a:t>
            </a:r>
          </a:p>
          <a:p>
            <a:pPr marL="0" indent="0">
              <a:buNone/>
            </a:pPr>
            <a:r>
              <a:rPr lang="en-US" altLang="ja-JP" sz="1900" b="1" dirty="0">
                <a:solidFill>
                  <a:schemeClr val="bg1"/>
                </a:solidFill>
              </a:rPr>
              <a:t>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     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conditions for the relative motion of clusters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… i.e. ,  </a:t>
            </a:r>
            <a:r>
              <a:rPr kumimoji="1" lang="en-US" altLang="ja-JP" sz="1900" b="1" dirty="0" smtClean="0">
                <a:solidFill>
                  <a:srgbClr val="FF0000"/>
                </a:solidFill>
              </a:rPr>
              <a:t>pairwise  </a:t>
            </a:r>
          </a:p>
          <a:p>
            <a:pPr marL="0" indent="0">
              <a:buNone/>
            </a:pPr>
            <a:r>
              <a:rPr lang="en-US" altLang="ja-JP" sz="1900" b="1" dirty="0">
                <a:solidFill>
                  <a:srgbClr val="FF0000"/>
                </a:solidFill>
              </a:rPr>
              <a:t> </a:t>
            </a:r>
            <a:r>
              <a:rPr lang="en-US" altLang="ja-JP" sz="1900" b="1" dirty="0" smtClean="0">
                <a:solidFill>
                  <a:srgbClr val="FF0000"/>
                </a:solidFill>
              </a:rPr>
              <a:t>      </a:t>
            </a:r>
            <a:r>
              <a:rPr kumimoji="1" lang="en-US" altLang="ja-JP" sz="1900" b="1" dirty="0" smtClean="0">
                <a:solidFill>
                  <a:srgbClr val="FF0000"/>
                </a:solidFill>
              </a:rPr>
              <a:t>orthogonality condition model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 (OCM) introduced by H. Horiuchi</a:t>
            </a:r>
            <a:endParaRPr lang="en-US" altLang="ja-JP" sz="1900" b="1" dirty="0" smtClean="0">
              <a:solidFill>
                <a:schemeClr val="bg1"/>
              </a:solidFill>
            </a:endParaRPr>
          </a:p>
          <a:p>
            <a:pPr marL="457200" lvl="0" indent="-457200">
              <a:buAutoNum type="arabicPeriod" startAt="3"/>
            </a:pPr>
            <a:r>
              <a:rPr lang="en-US" altLang="ja-JP" sz="1900" b="1" dirty="0" smtClean="0">
                <a:solidFill>
                  <a:schemeClr val="bg1"/>
                </a:solidFill>
              </a:rPr>
              <a:t>For example, </a:t>
            </a:r>
            <a:r>
              <a:rPr lang="en-US" altLang="ja-JP" sz="1900" b="1" dirty="0" smtClean="0">
                <a:solidFill>
                  <a:srgbClr val="0000FF"/>
                </a:solidFill>
              </a:rPr>
              <a:t>2</a:t>
            </a:r>
            <a:r>
              <a:rPr lang="en-US" altLang="ja-JP" sz="1900" b="1" dirty="0" smtClean="0">
                <a:solidFill>
                  <a:srgbClr val="0000FF"/>
                </a:solidFill>
                <a:sym typeface="Symbol"/>
              </a:rPr>
              <a:t>, 3, 4  should be consistently discussed.</a:t>
            </a:r>
            <a:endParaRPr lang="en-US" altLang="ja-JP" sz="1900" b="1" dirty="0">
              <a:solidFill>
                <a:srgbClr val="0000FF"/>
              </a:solidFill>
              <a:sym typeface="Symbol"/>
            </a:endParaRPr>
          </a:p>
          <a:p>
            <a:pPr marL="0" lvl="0" indent="0">
              <a:buNone/>
            </a:pPr>
            <a:r>
              <a:rPr kumimoji="1" lang="en-US" altLang="ja-JP" sz="1900" b="1" dirty="0" smtClean="0">
                <a:solidFill>
                  <a:srgbClr val="0000FF"/>
                </a:solidFill>
                <a:sym typeface="Symbol"/>
              </a:rPr>
              <a:t>       </a:t>
            </a:r>
            <a:r>
              <a:rPr kumimoji="1" lang="ja-JP" altLang="en-US" sz="1900" b="1" dirty="0" smtClean="0">
                <a:solidFill>
                  <a:schemeClr val="bg1"/>
                </a:solidFill>
              </a:rPr>
              <a:t> 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Induced 3-body force </a:t>
            </a:r>
            <a:r>
              <a:rPr lang="en-US" altLang="ja-JP" sz="1900" b="1" dirty="0">
                <a:solidFill>
                  <a:schemeClr val="bg1"/>
                </a:solidFill>
              </a:rPr>
              <a:t>(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anti-</a:t>
            </a:r>
            <a:r>
              <a:rPr kumimoji="1" lang="en-US" altLang="ja-JP" sz="1900" b="1" dirty="0" err="1" smtClean="0">
                <a:solidFill>
                  <a:schemeClr val="bg1"/>
                </a:solidFill>
              </a:rPr>
              <a:t>symmetrization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 effect among 3-clusters)</a:t>
            </a:r>
          </a:p>
          <a:p>
            <a:pPr marL="0" lvl="0" indent="0">
              <a:buNone/>
            </a:pPr>
            <a:r>
              <a:rPr lang="en-US" altLang="ja-JP" sz="1900" b="1" dirty="0">
                <a:solidFill>
                  <a:schemeClr val="bg1"/>
                </a:solidFill>
              </a:rPr>
              <a:t>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       and effect of the off-shell transformation (like </a:t>
            </a:r>
            <a:r>
              <a:rPr lang="en-US" altLang="ja-JP" sz="1900" b="1" dirty="0">
                <a:solidFill>
                  <a:schemeClr val="bg1"/>
                </a:solidFill>
              </a:rPr>
              <a:t>1/   </a:t>
            </a:r>
            <a:r>
              <a:rPr lang="en-US" altLang="ja-JP" sz="1900" b="1" i="1" dirty="0">
                <a:solidFill>
                  <a:schemeClr val="bg1"/>
                </a:solidFill>
              </a:rPr>
              <a:t>N</a:t>
            </a:r>
            <a:r>
              <a:rPr lang="en-US" altLang="ja-JP" sz="1900" b="1" dirty="0">
                <a:solidFill>
                  <a:schemeClr val="bg1"/>
                </a:solidFill>
              </a:rPr>
              <a:t>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effect from the   </a:t>
            </a:r>
          </a:p>
          <a:p>
            <a:pPr marL="0" lvl="0" indent="0">
              <a:buNone/>
            </a:pPr>
            <a:r>
              <a:rPr lang="en-US" altLang="ja-JP" sz="1900" b="1" dirty="0">
                <a:solidFill>
                  <a:schemeClr val="bg1"/>
                </a:solidFill>
              </a:rPr>
              <a:t>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       elimination of the energy-dependence) can be discussed.</a:t>
            </a:r>
          </a:p>
          <a:p>
            <a:pPr marL="0" lvl="0" indent="0">
              <a:buNone/>
            </a:pPr>
            <a:r>
              <a:rPr kumimoji="1" lang="en-US" altLang="ja-JP" sz="1900" b="1" dirty="0" smtClean="0">
                <a:solidFill>
                  <a:schemeClr val="bg1"/>
                </a:solidFill>
              </a:rPr>
              <a:t>        ... could be a hint </a:t>
            </a:r>
            <a:r>
              <a:rPr lang="en-US" altLang="ja-JP" sz="1900" b="1" dirty="0">
                <a:solidFill>
                  <a:schemeClr val="bg1"/>
                </a:solidFill>
              </a:rPr>
              <a:t>for </a:t>
            </a:r>
            <a:r>
              <a:rPr lang="en-US" altLang="ja-JP" sz="1900" b="1" dirty="0" err="1">
                <a:solidFill>
                  <a:schemeClr val="bg1"/>
                </a:solidFill>
              </a:rPr>
              <a:t>V</a:t>
            </a:r>
            <a:r>
              <a:rPr lang="en-US" altLang="ja-JP" sz="1900" b="1" baseline="-25000" dirty="0" err="1">
                <a:solidFill>
                  <a:schemeClr val="bg1"/>
                </a:solidFill>
              </a:rPr>
              <a:t>low</a:t>
            </a:r>
            <a:r>
              <a:rPr lang="en-US" altLang="ja-JP" sz="1900" b="1" baseline="-25000" dirty="0">
                <a:solidFill>
                  <a:schemeClr val="bg1"/>
                </a:solidFill>
              </a:rPr>
              <a:t>-k</a:t>
            </a:r>
            <a:r>
              <a:rPr lang="en-US" altLang="ja-JP" sz="1900" b="1" dirty="0">
                <a:solidFill>
                  <a:schemeClr val="bg1"/>
                </a:solidFill>
              </a:rPr>
              <a:t>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and</a:t>
            </a:r>
            <a:r>
              <a:rPr lang="ja-JP" altLang="en-US" sz="1900" b="1" dirty="0" smtClean="0">
                <a:solidFill>
                  <a:schemeClr val="bg1"/>
                </a:solidFill>
              </a:rPr>
              <a:t> 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SRG transformation for the </a:t>
            </a:r>
            <a:r>
              <a:rPr lang="en-US" altLang="ja-JP" sz="1900" b="1" i="1" dirty="0" smtClean="0">
                <a:solidFill>
                  <a:schemeClr val="bg1"/>
                </a:solidFill>
              </a:rPr>
              <a:t>NN</a:t>
            </a:r>
            <a:r>
              <a:rPr lang="en-US" altLang="ja-JP" sz="1900" b="1" dirty="0" smtClean="0">
                <a:solidFill>
                  <a:schemeClr val="bg1"/>
                </a:solidFill>
              </a:rPr>
              <a:t> force.</a:t>
            </a:r>
          </a:p>
          <a:p>
            <a:pPr marL="457200" indent="-457200">
              <a:buAutoNum type="arabicPeriod" startAt="4"/>
            </a:pPr>
            <a:r>
              <a:rPr kumimoji="1" lang="en-US" altLang="ja-JP" sz="1900" b="1" dirty="0" smtClean="0">
                <a:solidFill>
                  <a:schemeClr val="bg1"/>
                </a:solidFill>
              </a:rPr>
              <a:t>When existing Pauli forbidden state between 2-clusters,  </a:t>
            </a:r>
            <a:r>
              <a:rPr kumimoji="1" lang="en-US" altLang="ja-JP" sz="1900" b="1" dirty="0" smtClean="0">
                <a:solidFill>
                  <a:srgbClr val="FF0000"/>
                </a:solidFill>
              </a:rPr>
              <a:t>Faddeev</a:t>
            </a:r>
            <a:r>
              <a:rPr lang="ja-JP" altLang="en-US" sz="1900" b="1" dirty="0" smtClean="0">
                <a:solidFill>
                  <a:srgbClr val="FF0000"/>
                </a:solidFill>
              </a:rPr>
              <a:t>         </a:t>
            </a:r>
            <a:r>
              <a:rPr lang="en-US" altLang="ja-JP" sz="1900" b="1" dirty="0">
                <a:solidFill>
                  <a:srgbClr val="FF0000"/>
                </a:solidFill>
              </a:rPr>
              <a:t> </a:t>
            </a:r>
            <a:r>
              <a:rPr kumimoji="1" lang="en-US" altLang="ja-JP" sz="1900" b="1" dirty="0" smtClean="0">
                <a:solidFill>
                  <a:srgbClr val="FF0000"/>
                </a:solidFill>
              </a:rPr>
              <a:t>    redundant component</a:t>
            </a:r>
            <a:r>
              <a:rPr kumimoji="1" lang="en-US" altLang="ja-JP" sz="1900" b="1" dirty="0" smtClean="0">
                <a:solidFill>
                  <a:schemeClr val="bg1"/>
                </a:solidFill>
              </a:rPr>
              <a:t> should be eliminated properly and the equation  becomes solvable.</a:t>
            </a:r>
            <a:r>
              <a:rPr lang="ja-JP" altLang="en-US" sz="1900" b="1" dirty="0">
                <a:solidFill>
                  <a:schemeClr val="bg1"/>
                </a:solidFill>
              </a:rPr>
              <a:t> </a:t>
            </a:r>
            <a:r>
              <a:rPr lang="en-US" altLang="ja-JP" sz="1900" b="1" dirty="0">
                <a:solidFill>
                  <a:srgbClr val="009900"/>
                </a:solidFill>
              </a:rPr>
              <a:t> </a:t>
            </a:r>
            <a:r>
              <a:rPr lang="en-US" altLang="ja-JP" sz="1900" b="1" dirty="0" smtClean="0">
                <a:solidFill>
                  <a:srgbClr val="009900"/>
                </a:solidFill>
              </a:rPr>
              <a:t>(non-trivial in 4-body case  and more)</a:t>
            </a:r>
            <a:endParaRPr lang="ja-JP" altLang="en-US" sz="1900" dirty="0"/>
          </a:p>
          <a:p>
            <a:pPr marL="0" indent="0">
              <a:buNone/>
            </a:pPr>
            <a:endParaRPr kumimoji="1" lang="en-US" altLang="ja-JP" sz="1900" b="1" dirty="0" smtClean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/>
              <p:cNvSpPr txBox="1"/>
              <p:nvPr/>
            </p:nvSpPr>
            <p:spPr>
              <a:xfrm>
                <a:off x="5940152" y="4221088"/>
                <a:ext cx="463588" cy="4891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ja-JP" altLang="en-US" i="1" smtClean="0">
                        <a:latin typeface="Cambria Math"/>
                      </a:rPr>
                      <m:t>√</m:t>
                    </m:r>
                  </m:oMath>
                </a14:m>
                <a:r>
                  <a:rPr kumimoji="1" lang="ja-JP" altLang="en-US" i="1" dirty="0" smtClean="0"/>
                  <a:t> </a:t>
                </a:r>
                <a:endParaRPr kumimoji="1" lang="ja-JP" altLang="en-US" i="1" dirty="0"/>
              </a:p>
            </p:txBody>
          </p:sp>
        </mc:Choice>
        <mc:Fallback xmlns=""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4221088"/>
                <a:ext cx="463588" cy="48917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78937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3" name="Rectangle 3"/>
          <p:cNvSpPr>
            <a:spLocks noGrp="1" noChangeArrowheads="1"/>
          </p:cNvSpPr>
          <p:nvPr>
            <p:ph idx="1"/>
          </p:nvPr>
        </p:nvSpPr>
        <p:spPr>
          <a:xfrm>
            <a:off x="603250" y="1268413"/>
            <a:ext cx="7713663" cy="1081087"/>
          </a:xfrm>
          <a:solidFill>
            <a:schemeClr val="tx1"/>
          </a:solidFill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ja-JP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Removal of the energy dependence by the renormalized RGM</a:t>
            </a:r>
            <a:r>
              <a:rPr lang="en-US" altLang="ja-JP" sz="1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ja-JP" sz="16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Matsumura, Orabi, Suzuki, Fujiwara, Baye, Descouvemont, Theeten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ja-JP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3-cluster semi-microscopic calculations using 2-cluster non-local RGM kernels</a:t>
            </a:r>
            <a:r>
              <a:rPr lang="en-US" altLang="ja-JP" sz="16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ja-JP" sz="1600" b="1" dirty="0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ja-JP" sz="1600" b="1" dirty="0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Phys. Lett. B659 (2008) 160; Phys. Rev. C76, 054003 (2007)</a:t>
            </a:r>
            <a:endParaRPr lang="en-US" altLang="ja-JP" sz="1600" b="1" dirty="0">
              <a:solidFill>
                <a:srgbClr val="336600"/>
              </a:solidFill>
              <a:effectLst>
                <a:outerShdw blurRad="38100" dist="38100" dir="2700000" algn="tl">
                  <a:srgbClr val="C0C0C0"/>
                </a:outerShdw>
              </a:effectLst>
              <a:sym typeface="Symbol" pitchFamily="18" charset="2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83568" y="2348880"/>
            <a:ext cx="7705725" cy="83099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ja-JP" dirty="0">
                <a:solidFill>
                  <a:srgbClr val="FF0000"/>
                </a:solidFill>
              </a:rPr>
              <a:t>[</a:t>
            </a:r>
            <a:r>
              <a:rPr lang="en-US" altLang="ja-JP" i="1" dirty="0">
                <a:solidFill>
                  <a:srgbClr val="FF0000"/>
                </a:solidFill>
              </a:rPr>
              <a:t> </a:t>
            </a:r>
            <a:r>
              <a:rPr lang="en-US" altLang="ja-JP" dirty="0">
                <a:solidFill>
                  <a:srgbClr val="FF0000"/>
                </a:solidFill>
              </a:rPr>
              <a:t>- </a:t>
            </a:r>
            <a:r>
              <a:rPr lang="en-US" altLang="ja-JP" i="1" dirty="0">
                <a:solidFill>
                  <a:srgbClr val="FF0000"/>
                </a:solidFill>
              </a:rPr>
              <a:t>H</a:t>
            </a:r>
            <a:r>
              <a:rPr lang="en-US" altLang="ja-JP" sz="3200" baseline="-14000" dirty="0">
                <a:solidFill>
                  <a:srgbClr val="FF0000"/>
                </a:solidFill>
              </a:rPr>
              <a:t>0 </a:t>
            </a:r>
            <a:r>
              <a:rPr lang="en-US" altLang="ja-JP" dirty="0">
                <a:solidFill>
                  <a:srgbClr val="FF0000"/>
                </a:solidFill>
              </a:rPr>
              <a:t>- </a:t>
            </a:r>
            <a:r>
              <a:rPr lang="en-US" altLang="ja-JP" i="1" dirty="0">
                <a:solidFill>
                  <a:srgbClr val="FF0000"/>
                </a:solidFill>
              </a:rPr>
              <a:t>V</a:t>
            </a:r>
            <a:r>
              <a:rPr lang="en-US" altLang="ja-JP" baseline="-14000" dirty="0">
                <a:solidFill>
                  <a:srgbClr val="FF0000"/>
                </a:solidFill>
              </a:rPr>
              <a:t>RGM</a:t>
            </a:r>
            <a:r>
              <a:rPr lang="en-US" altLang="ja-JP" dirty="0">
                <a:solidFill>
                  <a:srgbClr val="FF0000"/>
                </a:solidFill>
              </a:rPr>
              <a:t>(</a:t>
            </a:r>
            <a:r>
              <a:rPr lang="en-US" altLang="ja-JP" i="1" dirty="0">
                <a:solidFill>
                  <a:srgbClr val="FF0000"/>
                </a:solidFill>
              </a:rPr>
              <a:t></a:t>
            </a:r>
            <a:r>
              <a:rPr lang="en-US" altLang="ja-JP" dirty="0">
                <a:solidFill>
                  <a:srgbClr val="FF0000"/>
                </a:solidFill>
              </a:rPr>
              <a:t>) ]  = 0</a:t>
            </a:r>
            <a:r>
              <a:rPr lang="en-US" altLang="ja-JP" dirty="0">
                <a:solidFill>
                  <a:srgbClr val="3333CC"/>
                </a:solidFill>
              </a:rPr>
              <a:t> </a:t>
            </a:r>
            <a:r>
              <a:rPr lang="en-US" altLang="ja-JP" dirty="0" smtClean="0">
                <a:solidFill>
                  <a:srgbClr val="3333CC"/>
                </a:solidFill>
              </a:rPr>
              <a:t>  with </a:t>
            </a:r>
            <a:r>
              <a:rPr lang="en-US" altLang="ja-JP" i="1" dirty="0">
                <a:solidFill>
                  <a:srgbClr val="FF0000"/>
                </a:solidFill>
              </a:rPr>
              <a:t>V</a:t>
            </a:r>
            <a:r>
              <a:rPr lang="en-US" altLang="ja-JP" baseline="-14000" dirty="0">
                <a:solidFill>
                  <a:srgbClr val="FF0000"/>
                </a:solidFill>
              </a:rPr>
              <a:t>RGM</a:t>
            </a:r>
            <a:r>
              <a:rPr lang="en-US" altLang="ja-JP" dirty="0">
                <a:solidFill>
                  <a:srgbClr val="FF0000"/>
                </a:solidFill>
              </a:rPr>
              <a:t>(</a:t>
            </a:r>
            <a:r>
              <a:rPr lang="en-US" altLang="ja-JP" i="1" dirty="0">
                <a:solidFill>
                  <a:srgbClr val="FF0000"/>
                </a:solidFill>
              </a:rPr>
              <a:t></a:t>
            </a:r>
            <a:r>
              <a:rPr lang="en-US" altLang="ja-JP" dirty="0">
                <a:solidFill>
                  <a:srgbClr val="FF0000"/>
                </a:solidFill>
              </a:rPr>
              <a:t>)=</a:t>
            </a:r>
            <a:r>
              <a:rPr lang="en-US" altLang="ja-JP" i="1" dirty="0">
                <a:solidFill>
                  <a:srgbClr val="FF0000"/>
                </a:solidFill>
              </a:rPr>
              <a:t>V</a:t>
            </a:r>
            <a:r>
              <a:rPr lang="en-US" altLang="ja-JP" baseline="-14000" dirty="0">
                <a:solidFill>
                  <a:srgbClr val="FF0000"/>
                </a:solidFill>
              </a:rPr>
              <a:t>D</a:t>
            </a:r>
            <a:r>
              <a:rPr lang="en-US" altLang="ja-JP" dirty="0">
                <a:solidFill>
                  <a:srgbClr val="FF0000"/>
                </a:solidFill>
              </a:rPr>
              <a:t>+</a:t>
            </a:r>
            <a:r>
              <a:rPr lang="en-US" altLang="ja-JP" i="1" dirty="0">
                <a:solidFill>
                  <a:srgbClr val="FF0000"/>
                </a:solidFill>
              </a:rPr>
              <a:t>G</a:t>
            </a:r>
            <a:r>
              <a:rPr lang="en-US" altLang="ja-JP" dirty="0">
                <a:solidFill>
                  <a:srgbClr val="FF0000"/>
                </a:solidFill>
              </a:rPr>
              <a:t>+</a:t>
            </a:r>
            <a:r>
              <a:rPr lang="en-US" altLang="ja-JP" i="1" dirty="0">
                <a:solidFill>
                  <a:srgbClr val="FF0000"/>
                </a:solidFill>
              </a:rPr>
              <a:t> </a:t>
            </a:r>
            <a:r>
              <a:rPr lang="en-US" altLang="ja-JP" i="1" dirty="0" smtClean="0">
                <a:solidFill>
                  <a:srgbClr val="FF0000"/>
                </a:solidFill>
              </a:rPr>
              <a:t>K</a:t>
            </a:r>
            <a:r>
              <a:rPr lang="en-US" altLang="ja-JP" dirty="0" smtClean="0">
                <a:solidFill>
                  <a:srgbClr val="3333CC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altLang="ja-JP" dirty="0" smtClean="0">
                <a:solidFill>
                  <a:srgbClr val="FF0000"/>
                </a:solidFill>
              </a:rPr>
              <a:t>  </a:t>
            </a:r>
            <a:r>
              <a:rPr lang="en-US" altLang="ja-JP" dirty="0" smtClean="0">
                <a:solidFill>
                  <a:srgbClr val="FF0000"/>
                </a:solidFill>
                <a:sym typeface="Symbol"/>
              </a:rPr>
              <a:t> </a:t>
            </a:r>
            <a:r>
              <a:rPr lang="en-US" altLang="ja-JP" dirty="0" smtClean="0">
                <a:solidFill>
                  <a:srgbClr val="FF0000"/>
                </a:solidFill>
              </a:rPr>
              <a:t></a:t>
            </a:r>
            <a:r>
              <a:rPr lang="en-US" altLang="ja-JP" dirty="0">
                <a:solidFill>
                  <a:srgbClr val="FF0000"/>
                </a:solidFill>
              </a:rPr>
              <a:t>[</a:t>
            </a:r>
            <a:r>
              <a:rPr lang="en-US" altLang="ja-JP" i="1" dirty="0">
                <a:solidFill>
                  <a:srgbClr val="FF0000"/>
                </a:solidFill>
              </a:rPr>
              <a:t> </a:t>
            </a:r>
            <a:r>
              <a:rPr lang="en-US" altLang="ja-JP" dirty="0">
                <a:solidFill>
                  <a:srgbClr val="FF0000"/>
                </a:solidFill>
              </a:rPr>
              <a:t>- </a:t>
            </a:r>
            <a:r>
              <a:rPr lang="en-US" altLang="ja-JP" i="1" dirty="0">
                <a:solidFill>
                  <a:srgbClr val="FF0000"/>
                </a:solidFill>
              </a:rPr>
              <a:t>H</a:t>
            </a:r>
            <a:r>
              <a:rPr lang="en-US" altLang="ja-JP" sz="3200" baseline="-14000" dirty="0">
                <a:solidFill>
                  <a:srgbClr val="FF0000"/>
                </a:solidFill>
              </a:rPr>
              <a:t>0 </a:t>
            </a:r>
            <a:r>
              <a:rPr lang="en-US" altLang="ja-JP" dirty="0">
                <a:solidFill>
                  <a:srgbClr val="FF0000"/>
                </a:solidFill>
              </a:rPr>
              <a:t>- </a:t>
            </a:r>
            <a:r>
              <a:rPr lang="en-US" altLang="ja-JP" i="1" dirty="0">
                <a:solidFill>
                  <a:srgbClr val="FF0000"/>
                </a:solidFill>
              </a:rPr>
              <a:t>V</a:t>
            </a:r>
            <a:r>
              <a:rPr lang="en-US" altLang="ja-JP" baseline="-14000" dirty="0">
                <a:solidFill>
                  <a:srgbClr val="FF0000"/>
                </a:solidFill>
              </a:rPr>
              <a:t>RGM</a:t>
            </a:r>
            <a:r>
              <a:rPr lang="en-US" altLang="ja-JP" dirty="0">
                <a:solidFill>
                  <a:srgbClr val="FF0000"/>
                </a:solidFill>
              </a:rPr>
              <a:t>] </a:t>
            </a:r>
            <a:r>
              <a:rPr lang="en-US" altLang="ja-JP" i="1" dirty="0">
                <a:solidFill>
                  <a:srgbClr val="FF0000"/>
                </a:solidFill>
              </a:rPr>
              <a:t> </a:t>
            </a:r>
            <a:r>
              <a:rPr lang="en-US" altLang="ja-JP" dirty="0">
                <a:solidFill>
                  <a:srgbClr val="FF0000"/>
                </a:solidFill>
              </a:rPr>
              <a:t>= 0</a:t>
            </a:r>
            <a:r>
              <a:rPr lang="en-US" altLang="ja-JP" dirty="0">
                <a:solidFill>
                  <a:srgbClr val="3333CC"/>
                </a:solidFill>
              </a:rPr>
              <a:t> </a:t>
            </a:r>
            <a:r>
              <a:rPr lang="en-US" altLang="ja-JP" dirty="0" smtClean="0">
                <a:solidFill>
                  <a:srgbClr val="3333CC"/>
                </a:solidFill>
              </a:rPr>
              <a:t>  with </a:t>
            </a:r>
            <a:r>
              <a:rPr lang="en-US" altLang="ja-JP" i="1" dirty="0">
                <a:solidFill>
                  <a:srgbClr val="FF0000"/>
                </a:solidFill>
              </a:rPr>
              <a:t>V</a:t>
            </a:r>
            <a:r>
              <a:rPr lang="en-US" altLang="ja-JP" baseline="-14000" dirty="0">
                <a:solidFill>
                  <a:srgbClr val="FF0000"/>
                </a:solidFill>
              </a:rPr>
              <a:t>RGM</a:t>
            </a:r>
            <a:r>
              <a:rPr lang="en-US" altLang="ja-JP" dirty="0">
                <a:solidFill>
                  <a:srgbClr val="FF0000"/>
                </a:solidFill>
              </a:rPr>
              <a:t>=</a:t>
            </a:r>
            <a:r>
              <a:rPr lang="en-US" altLang="ja-JP" i="1" dirty="0">
                <a:solidFill>
                  <a:srgbClr val="FF0000"/>
                </a:solidFill>
              </a:rPr>
              <a:t>V</a:t>
            </a:r>
            <a:r>
              <a:rPr lang="en-US" altLang="ja-JP" baseline="-14000" dirty="0">
                <a:solidFill>
                  <a:srgbClr val="FF0000"/>
                </a:solidFill>
              </a:rPr>
              <a:t>D</a:t>
            </a:r>
            <a:r>
              <a:rPr lang="en-US" altLang="ja-JP" dirty="0">
                <a:solidFill>
                  <a:srgbClr val="FF0000"/>
                </a:solidFill>
              </a:rPr>
              <a:t>+</a:t>
            </a:r>
            <a:r>
              <a:rPr lang="en-US" altLang="ja-JP" i="1" dirty="0">
                <a:solidFill>
                  <a:srgbClr val="FF0000"/>
                </a:solidFill>
              </a:rPr>
              <a:t>G</a:t>
            </a:r>
            <a:r>
              <a:rPr lang="en-US" altLang="ja-JP" dirty="0">
                <a:solidFill>
                  <a:srgbClr val="FF0000"/>
                </a:solidFill>
              </a:rPr>
              <a:t>+</a:t>
            </a:r>
            <a:r>
              <a:rPr lang="en-US" altLang="ja-JP" i="1" dirty="0">
                <a:solidFill>
                  <a:srgbClr val="FF0000"/>
                </a:solidFill>
              </a:rPr>
              <a:t>W</a:t>
            </a:r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758944"/>
              </p:ext>
            </p:extLst>
          </p:nvPr>
        </p:nvGraphicFramePr>
        <p:xfrm>
          <a:off x="755651" y="3284984"/>
          <a:ext cx="5472533" cy="545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08" name="Equation" r:id="rId3" imgW="2806700" imgH="279400" progId="Equation.DSMT4">
                  <p:embed/>
                </p:oleObj>
              </mc:Choice>
              <mc:Fallback>
                <p:oleObj name="Equation" r:id="rId3" imgW="2806700" imgH="279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1" y="3284984"/>
                        <a:ext cx="5472533" cy="54558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5400" algn="ctr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3847" name="Rectangle 7"/>
          <p:cNvSpPr>
            <a:spLocks noChangeArrowheads="1"/>
          </p:cNvSpPr>
          <p:nvPr/>
        </p:nvSpPr>
        <p:spPr bwMode="auto">
          <a:xfrm>
            <a:off x="4139952" y="6093296"/>
            <a:ext cx="367188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6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: Prog</a:t>
            </a:r>
            <a:r>
              <a:rPr lang="en-US" altLang="ja-JP" sz="1600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. Theor. Phys. </a:t>
            </a:r>
            <a:r>
              <a:rPr lang="en-US" altLang="ja-JP" sz="16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107 </a:t>
            </a:r>
            <a:r>
              <a:rPr lang="en-US" altLang="ja-JP" sz="1600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(2002) 745; 993</a:t>
            </a:r>
            <a:r>
              <a:rPr lang="en-US" altLang="ja-JP" sz="1600" dirty="0">
                <a:solidFill>
                  <a:srgbClr val="000000"/>
                </a:solidFill>
                <a:ea typeface="ＭＳ ゴシック" pitchFamily="49" charset="-128"/>
              </a:rPr>
              <a:t> </a:t>
            </a:r>
          </a:p>
        </p:txBody>
      </p:sp>
      <p:sp>
        <p:nvSpPr>
          <p:cNvPr id="803850" name="Rectangle 10"/>
          <p:cNvSpPr>
            <a:spLocks noChangeArrowheads="1"/>
          </p:cNvSpPr>
          <p:nvPr/>
        </p:nvSpPr>
        <p:spPr bwMode="auto">
          <a:xfrm>
            <a:off x="611188" y="404813"/>
            <a:ext cx="7343775" cy="774700"/>
          </a:xfrm>
          <a:prstGeom prst="rect">
            <a:avLst/>
          </a:prstGeom>
          <a:solidFill>
            <a:schemeClr val="tx1"/>
          </a:solidFill>
          <a:ln w="254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altLang="ja-JP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Four-cluster Faddeev-Yakubovsky </a:t>
            </a:r>
            <a:r>
              <a:rPr lang="en-US" altLang="ja-JP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formalism </a:t>
            </a:r>
            <a:r>
              <a:rPr lang="en-US" altLang="ja-JP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using </a:t>
            </a:r>
            <a:r>
              <a:rPr lang="en-US" altLang="ja-JP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two-cluster RGM kernels</a:t>
            </a:r>
          </a:p>
        </p:txBody>
      </p:sp>
      <p:sp>
        <p:nvSpPr>
          <p:cNvPr id="25610" name="Rectangle 11"/>
          <p:cNvSpPr>
            <a:spLocks noChangeArrowheads="1"/>
          </p:cNvSpPr>
          <p:nvPr/>
        </p:nvSpPr>
        <p:spPr bwMode="auto">
          <a:xfrm>
            <a:off x="7589838" y="3658986"/>
            <a:ext cx="1150937" cy="36036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2000" i="1" dirty="0"/>
              <a:t>N=1-K</a:t>
            </a:r>
          </a:p>
        </p:txBody>
      </p:sp>
      <p:sp>
        <p:nvSpPr>
          <p:cNvPr id="25611" name="Oval 12"/>
          <p:cNvSpPr>
            <a:spLocks noChangeArrowheads="1"/>
          </p:cNvSpPr>
          <p:nvPr/>
        </p:nvSpPr>
        <p:spPr bwMode="auto">
          <a:xfrm>
            <a:off x="7029671" y="2710734"/>
            <a:ext cx="455392" cy="39284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03854" name="Rectangle 14"/>
          <p:cNvSpPr>
            <a:spLocks noChangeArrowheads="1"/>
          </p:cNvSpPr>
          <p:nvPr/>
        </p:nvSpPr>
        <p:spPr bwMode="auto">
          <a:xfrm>
            <a:off x="6300192" y="3284984"/>
            <a:ext cx="2191792" cy="432048"/>
          </a:xfrm>
          <a:prstGeom prst="rect">
            <a:avLst/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lnSpc>
                <a:spcPct val="80000"/>
              </a:lnSpc>
              <a:defRPr/>
            </a:pPr>
            <a:r>
              <a:rPr lang="en-US" altLang="ja-JP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Extra non-local kernel</a:t>
            </a:r>
            <a:endParaRPr lang="en-US" altLang="ja-JP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39018"/>
              </p:ext>
            </p:extLst>
          </p:nvPr>
        </p:nvGraphicFramePr>
        <p:xfrm>
          <a:off x="700087" y="3933057"/>
          <a:ext cx="6889751" cy="2232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09" name="Equation" r:id="rId5" imgW="3009600" imgH="1079280" progId="Equation.DSMT4">
                  <p:embed/>
                </p:oleObj>
              </mc:Choice>
              <mc:Fallback>
                <p:oleObj name="Equation" r:id="rId5" imgW="3009600" imgH="1079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00087" y="3933057"/>
                        <a:ext cx="6889751" cy="223224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7589838" y="2707707"/>
            <a:ext cx="1212191" cy="361253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pPr lvl="0">
              <a:lnSpc>
                <a:spcPct val="120000"/>
              </a:lnSpc>
            </a:pPr>
            <a:r>
              <a:rPr lang="en-US" altLang="ja-JP" sz="1600" dirty="0">
                <a:solidFill>
                  <a:srgbClr val="3333CC"/>
                </a:solidFill>
              </a:rPr>
              <a:t>(</a:t>
            </a:r>
            <a:r>
              <a:rPr lang="en-US" altLang="ja-JP" sz="1600" i="1" dirty="0">
                <a:solidFill>
                  <a:srgbClr val="FF0000"/>
                </a:solidFill>
              </a:rPr>
              <a:t> </a:t>
            </a:r>
            <a:r>
              <a:rPr lang="en-US" altLang="ja-JP" sz="1600" i="1" baseline="-2000" dirty="0">
                <a:solidFill>
                  <a:srgbClr val="FF0000"/>
                </a:solidFill>
              </a:rPr>
              <a:t>= </a:t>
            </a:r>
            <a:r>
              <a:rPr lang="en-US" altLang="ja-JP" sz="1600" i="1" dirty="0">
                <a:solidFill>
                  <a:srgbClr val="FF0000"/>
                </a:solidFill>
              </a:rPr>
              <a:t>E - E</a:t>
            </a:r>
            <a:r>
              <a:rPr lang="en-US" altLang="ja-JP" sz="1600" baseline="-14000" dirty="0">
                <a:solidFill>
                  <a:srgbClr val="FF0000"/>
                </a:solidFill>
              </a:rPr>
              <a:t>int </a:t>
            </a:r>
            <a:r>
              <a:rPr lang="en-US" altLang="ja-JP" sz="1600" dirty="0">
                <a:solidFill>
                  <a:srgbClr val="3333CC"/>
                </a:solidFill>
              </a:rPr>
              <a:t>)</a:t>
            </a:r>
          </a:p>
        </p:txBody>
      </p: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5305379"/>
              </p:ext>
            </p:extLst>
          </p:nvPr>
        </p:nvGraphicFramePr>
        <p:xfrm>
          <a:off x="7589838" y="4311821"/>
          <a:ext cx="1387471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10" name="Equation" r:id="rId7" imgW="1002960" imgH="520560" progId="Equation.DSMT4">
                  <p:embed/>
                </p:oleObj>
              </mc:Choice>
              <mc:Fallback>
                <p:oleObj name="Equation" r:id="rId7" imgW="100296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89838" y="4311821"/>
                        <a:ext cx="1387471" cy="7920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540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994541"/>
              </p:ext>
            </p:extLst>
          </p:nvPr>
        </p:nvGraphicFramePr>
        <p:xfrm>
          <a:off x="7490000" y="5155153"/>
          <a:ext cx="153017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11" name="Equation" r:id="rId9" imgW="863280" imgH="203040" progId="Equation.DSMT4">
                  <p:embed/>
                </p:oleObj>
              </mc:Choice>
              <mc:Fallback>
                <p:oleObj name="Equation" r:id="rId9" imgW="863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490000" y="5155153"/>
                        <a:ext cx="1530170" cy="36004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正方形/長方形 10"/>
          <p:cNvSpPr/>
          <p:nvPr/>
        </p:nvSpPr>
        <p:spPr>
          <a:xfrm>
            <a:off x="2497089" y="6053226"/>
            <a:ext cx="1728358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altLang="ja-JP" sz="2000" b="0" dirty="0">
                <a:ea typeface="ＭＳ 明朝" pitchFamily="17" charset="-128"/>
              </a:rPr>
              <a:t>RGM </a:t>
            </a:r>
            <a:r>
              <a:rPr lang="en-US" altLang="ja-JP" sz="2000" b="0" i="1" dirty="0">
                <a:ea typeface="ＭＳ 明朝" pitchFamily="17" charset="-128"/>
              </a:rPr>
              <a:t>T</a:t>
            </a:r>
            <a:r>
              <a:rPr lang="en-US" altLang="ja-JP" sz="2000" b="0" dirty="0">
                <a:ea typeface="ＭＳ 明朝" pitchFamily="17" charset="-128"/>
              </a:rPr>
              <a:t>-matrix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4283968" y="6381328"/>
            <a:ext cx="39305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>
                <a:solidFill>
                  <a:srgbClr val="663300"/>
                </a:solidFill>
                <a:latin typeface="Verdana" pitchFamily="34" charset="0"/>
                <a:ea typeface="ＭＳ Ｐゴシック" charset="-128"/>
              </a:rPr>
              <a:t>(also obtained by Kukulin's </a:t>
            </a:r>
            <a:r>
              <a:rPr lang="en-US" altLang="ja-JP" sz="1400" dirty="0" smtClean="0">
                <a:solidFill>
                  <a:srgbClr val="663300"/>
                </a:solidFill>
                <a:latin typeface="Verdana" pitchFamily="34" charset="0"/>
                <a:ea typeface="ＭＳ Ｐゴシック" charset="-128"/>
              </a:rPr>
              <a:t>method </a:t>
            </a:r>
            <a:r>
              <a:rPr lang="en-US" altLang="ja-JP" sz="1400" dirty="0">
                <a:solidFill>
                  <a:srgbClr val="663300"/>
                </a:solidFill>
                <a:latin typeface="Verdana" pitchFamily="34" charset="0"/>
                <a:ea typeface="ＭＳ Ｐゴシック" charset="-128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4" name="Text Box 4"/>
          <p:cNvSpPr txBox="1">
            <a:spLocks noChangeArrowheads="1"/>
          </p:cNvSpPr>
          <p:nvPr/>
        </p:nvSpPr>
        <p:spPr bwMode="auto">
          <a:xfrm>
            <a:off x="5436096" y="980728"/>
            <a:ext cx="28083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ja-JP" sz="1600" dirty="0" smtClean="0">
                <a:solidFill>
                  <a:srgbClr val="FF0000"/>
                </a:solidFill>
                <a:ea typeface="ＭＳ 明朝" pitchFamily="17" charset="-128"/>
              </a:rPr>
              <a:t>Projection </a:t>
            </a:r>
            <a:r>
              <a:rPr lang="en-US" altLang="ja-JP" sz="1600" dirty="0">
                <a:solidFill>
                  <a:srgbClr val="FF0000"/>
                </a:solidFill>
                <a:ea typeface="ＭＳ 明朝" pitchFamily="17" charset="-128"/>
              </a:rPr>
              <a:t>operator onto the </a:t>
            </a:r>
            <a:r>
              <a:rPr lang="en-US" altLang="ja-JP" sz="1600" dirty="0" smtClean="0">
                <a:solidFill>
                  <a:srgbClr val="FF0000"/>
                </a:solidFill>
                <a:ea typeface="ＭＳ 明朝" pitchFamily="17" charset="-128"/>
              </a:rPr>
              <a:t>(pairwise) Pauli-allowed state</a:t>
            </a:r>
            <a:endParaRPr kumimoji="0" lang="en-US" altLang="ja-JP" sz="1600" dirty="0">
              <a:solidFill>
                <a:srgbClr val="33CC33"/>
              </a:solidFill>
              <a:ea typeface="ＭＳ 明朝" pitchFamily="17" charset="-128"/>
            </a:endParaRPr>
          </a:p>
        </p:txBody>
      </p:sp>
      <p:sp>
        <p:nvSpPr>
          <p:cNvPr id="343045" name="Text Box 5"/>
          <p:cNvSpPr txBox="1">
            <a:spLocks noChangeArrowheads="1"/>
          </p:cNvSpPr>
          <p:nvPr/>
        </p:nvSpPr>
        <p:spPr bwMode="auto">
          <a:xfrm>
            <a:off x="5868144" y="3204265"/>
            <a:ext cx="29987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600" dirty="0" smtClean="0">
                <a:solidFill>
                  <a:srgbClr val="336600"/>
                </a:solidFill>
                <a:ea typeface="ＭＳ 明朝" pitchFamily="17" charset="-128"/>
              </a:rPr>
              <a:t>: 4-cluster Faddeev-Yakubovsky</a:t>
            </a:r>
          </a:p>
          <a:p>
            <a:pPr algn="l"/>
            <a:r>
              <a:rPr lang="en-US" altLang="ja-JP" sz="1600" dirty="0" smtClean="0">
                <a:solidFill>
                  <a:srgbClr val="336600"/>
                </a:solidFill>
                <a:ea typeface="ＭＳ 明朝" pitchFamily="17" charset="-128"/>
              </a:rPr>
              <a:t> equation </a:t>
            </a:r>
            <a:r>
              <a:rPr lang="en-US" altLang="ja-JP" sz="1600" dirty="0">
                <a:solidFill>
                  <a:srgbClr val="336600"/>
                </a:solidFill>
                <a:ea typeface="ＭＳ 明朝" pitchFamily="17" charset="-128"/>
              </a:rPr>
              <a:t>using  </a:t>
            </a:r>
            <a:r>
              <a:rPr lang="en-US" altLang="ja-JP" sz="1600" dirty="0" smtClean="0">
                <a:ea typeface="ＭＳ 明朝" pitchFamily="17" charset="-128"/>
              </a:rPr>
              <a:t>RGM </a:t>
            </a:r>
            <a:r>
              <a:rPr lang="en-US" altLang="ja-JP" sz="1600" i="1" dirty="0" smtClean="0">
                <a:ea typeface="ＭＳ 明朝" pitchFamily="17" charset="-128"/>
              </a:rPr>
              <a:t>T</a:t>
            </a:r>
            <a:r>
              <a:rPr lang="en-US" altLang="ja-JP" sz="1600" dirty="0" smtClean="0">
                <a:ea typeface="ＭＳ 明朝" pitchFamily="17" charset="-128"/>
              </a:rPr>
              <a:t>-matrix</a:t>
            </a:r>
            <a:endParaRPr lang="en-US" altLang="ja-JP" sz="1600" dirty="0">
              <a:ea typeface="ＭＳ 明朝" pitchFamily="17" charset="-128"/>
            </a:endParaRPr>
          </a:p>
        </p:txBody>
      </p:sp>
      <p:sp>
        <p:nvSpPr>
          <p:cNvPr id="343048" name="Text Box 8"/>
          <p:cNvSpPr txBox="1">
            <a:spLocks noChangeArrowheads="1"/>
          </p:cNvSpPr>
          <p:nvPr/>
        </p:nvSpPr>
        <p:spPr bwMode="auto">
          <a:xfrm>
            <a:off x="611427" y="5805264"/>
            <a:ext cx="79928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ja-JP" sz="2000" i="1" dirty="0">
                <a:solidFill>
                  <a:srgbClr val="0000FF"/>
                </a:solidFill>
                <a:ea typeface="ＭＳ 明朝" pitchFamily="17" charset="-128"/>
              </a:rPr>
              <a:t>Cf</a:t>
            </a:r>
            <a:r>
              <a:rPr lang="en-US" altLang="ja-JP" sz="2000" dirty="0">
                <a:solidFill>
                  <a:srgbClr val="0000FF"/>
                </a:solidFill>
                <a:ea typeface="ＭＳ 明朝" pitchFamily="17" charset="-128"/>
              </a:rPr>
              <a:t>.  </a:t>
            </a:r>
            <a:r>
              <a:rPr lang="en-US" altLang="ja-JP" sz="2000" dirty="0" smtClean="0">
                <a:solidFill>
                  <a:srgbClr val="0000FF"/>
                </a:solidFill>
                <a:ea typeface="ＭＳ 明朝" pitchFamily="17" charset="-128"/>
              </a:rPr>
              <a:t>Non [4]-</a:t>
            </a:r>
            <a:r>
              <a:rPr lang="en-US" altLang="ja-JP" sz="2000" dirty="0">
                <a:solidFill>
                  <a:srgbClr val="0000FF"/>
                </a:solidFill>
                <a:ea typeface="ＭＳ 明朝" pitchFamily="17" charset="-128"/>
              </a:rPr>
              <a:t>symmetric trivial </a:t>
            </a:r>
            <a:r>
              <a:rPr lang="en-US" altLang="ja-JP" sz="2000" dirty="0" smtClean="0">
                <a:solidFill>
                  <a:srgbClr val="0000FF"/>
                </a:solidFill>
                <a:ea typeface="ＭＳ 明朝" pitchFamily="17" charset="-128"/>
              </a:rPr>
              <a:t>solutions in </a:t>
            </a:r>
            <a:r>
              <a:rPr lang="en-US" altLang="ja-JP" sz="2000" dirty="0">
                <a:solidFill>
                  <a:srgbClr val="0000FF"/>
                </a:solidFill>
                <a:ea typeface="ＭＳ 明朝" pitchFamily="17" charset="-128"/>
              </a:rPr>
              <a:t>the </a:t>
            </a:r>
            <a:r>
              <a:rPr lang="en-US" altLang="ja-JP" sz="2000" dirty="0" smtClean="0">
                <a:solidFill>
                  <a:srgbClr val="0000FF"/>
                </a:solidFill>
                <a:ea typeface="ＭＳ 明朝" pitchFamily="17" charset="-128"/>
              </a:rPr>
              <a:t>4</a:t>
            </a:r>
            <a:r>
              <a:rPr lang="en-US" altLang="ja-JP" sz="2000" i="1" dirty="0" smtClean="0">
                <a:solidFill>
                  <a:srgbClr val="0000FF"/>
                </a:solidFill>
                <a:ea typeface="ＭＳ 明朝" pitchFamily="17" charset="-128"/>
              </a:rPr>
              <a:t>α</a:t>
            </a:r>
            <a:r>
              <a:rPr lang="en-US" altLang="ja-JP" sz="2000" dirty="0" smtClean="0">
                <a:solidFill>
                  <a:srgbClr val="0000FF"/>
                </a:solidFill>
                <a:ea typeface="ＭＳ 明朝" pitchFamily="17" charset="-128"/>
              </a:rPr>
              <a:t> </a:t>
            </a:r>
            <a:r>
              <a:rPr lang="en-US" altLang="ja-JP" sz="2000" dirty="0">
                <a:solidFill>
                  <a:srgbClr val="0000FF"/>
                </a:solidFill>
                <a:ea typeface="ＭＳ 明朝" pitchFamily="17" charset="-128"/>
              </a:rPr>
              <a:t>system</a:t>
            </a:r>
            <a:r>
              <a:rPr lang="en-US" altLang="ja-JP" sz="2000" dirty="0">
                <a:solidFill>
                  <a:srgbClr val="0000FF"/>
                </a:solidFill>
                <a:latin typeface="Symbol" pitchFamily="18" charset="2"/>
                <a:ea typeface="ＭＳ 明朝" pitchFamily="17" charset="-128"/>
                <a:sym typeface="Symbol" pitchFamily="18" charset="2"/>
              </a:rPr>
              <a:t> </a:t>
            </a:r>
            <a:r>
              <a:rPr lang="en-US" altLang="ja-JP" sz="2000" dirty="0" smtClean="0">
                <a:solidFill>
                  <a:srgbClr val="0000FF"/>
                </a:solidFill>
                <a:latin typeface="+mj-lt"/>
                <a:ea typeface="ＭＳ 明朝" pitchFamily="17" charset="-128"/>
              </a:rPr>
              <a:t>are removable.</a:t>
            </a:r>
            <a:r>
              <a:rPr lang="en-US" altLang="ja-JP" sz="2000" dirty="0" smtClean="0">
                <a:solidFill>
                  <a:srgbClr val="0000FF"/>
                </a:solidFill>
                <a:latin typeface="Symbol" pitchFamily="18" charset="2"/>
                <a:ea typeface="ＭＳ 明朝" pitchFamily="17" charset="-128"/>
                <a:sym typeface="Symbol" pitchFamily="18" charset="2"/>
              </a:rPr>
              <a:t>         </a:t>
            </a:r>
            <a:endParaRPr lang="en-US" altLang="ja-JP" sz="2000" dirty="0">
              <a:solidFill>
                <a:srgbClr val="0000FF"/>
              </a:solidFill>
              <a:latin typeface="Symbol" pitchFamily="18" charset="2"/>
              <a:ea typeface="ＭＳ 明朝" pitchFamily="17" charset="-128"/>
              <a:sym typeface="Symbol" pitchFamily="18" charset="2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880377" y="980003"/>
            <a:ext cx="43396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smtClean="0"/>
              <a:t></a:t>
            </a:r>
            <a:r>
              <a:rPr lang="en-US" altLang="ja-JP" sz="2000" i="1" baseline="-25000" dirty="0" smtClean="0"/>
              <a:t>i&lt;j</a:t>
            </a:r>
            <a:r>
              <a:rPr lang="en-US" altLang="ja-JP" sz="2000" dirty="0" smtClean="0"/>
              <a:t> </a:t>
            </a:r>
            <a:r>
              <a:rPr lang="en-US" altLang="ja-JP" sz="2000" dirty="0"/>
              <a:t>|</a:t>
            </a:r>
            <a:r>
              <a:rPr lang="en-US" altLang="ja-JP" sz="2000" i="1" dirty="0" smtClean="0"/>
              <a:t>u</a:t>
            </a:r>
            <a:r>
              <a:rPr lang="en-US" altLang="ja-JP" sz="2000" i="1" baseline="-14000" dirty="0" smtClean="0"/>
              <a:t>i,j</a:t>
            </a:r>
            <a:r>
              <a:rPr lang="en-US" altLang="ja-JP" sz="2000" dirty="0" smtClean="0"/>
              <a:t> </a:t>
            </a:r>
            <a:r>
              <a:rPr lang="en-US" altLang="ja-JP" sz="2000" dirty="0"/>
              <a:t></a:t>
            </a:r>
            <a:r>
              <a:rPr lang="en-US" altLang="ja-JP" sz="2000" i="1" dirty="0" smtClean="0"/>
              <a:t>u</a:t>
            </a:r>
            <a:r>
              <a:rPr lang="en-US" altLang="ja-JP" sz="2000" i="1" baseline="-14000" dirty="0" smtClean="0"/>
              <a:t>i,j</a:t>
            </a:r>
            <a:r>
              <a:rPr lang="en-US" altLang="ja-JP" sz="2000" dirty="0" smtClean="0"/>
              <a:t>|</a:t>
            </a:r>
            <a:r>
              <a:rPr lang="el-GR" altLang="ja-JP" sz="2000" dirty="0">
                <a:cs typeface="Times New Roman" pitchFamily="18" charset="0"/>
              </a:rPr>
              <a:t>ψ</a:t>
            </a:r>
            <a:r>
              <a:rPr lang="el-GR" altLang="ja-JP" sz="2000" baseline="-25000" dirty="0">
                <a:cs typeface="Times New Roman" pitchFamily="18" charset="0"/>
              </a:rPr>
              <a:t></a:t>
            </a:r>
            <a:r>
              <a:rPr lang="el-GR" altLang="ja-JP" sz="2000" dirty="0">
                <a:cs typeface="Times New Roman" pitchFamily="18" charset="0"/>
              </a:rPr>
              <a:t></a:t>
            </a:r>
            <a:r>
              <a:rPr lang="en-US" altLang="ja-JP" sz="2000" dirty="0">
                <a:cs typeface="Times New Roman" pitchFamily="18" charset="0"/>
              </a:rPr>
              <a:t>=|</a:t>
            </a:r>
            <a:r>
              <a:rPr lang="el-GR" altLang="ja-JP" sz="2000" dirty="0">
                <a:cs typeface="Times New Roman" pitchFamily="18" charset="0"/>
              </a:rPr>
              <a:t>ψ</a:t>
            </a:r>
            <a:r>
              <a:rPr lang="el-GR" altLang="ja-JP" sz="2000" baseline="-25000" dirty="0">
                <a:cs typeface="Times New Roman" pitchFamily="18" charset="0"/>
              </a:rPr>
              <a:t></a:t>
            </a:r>
            <a:r>
              <a:rPr lang="el-GR" altLang="ja-JP" sz="2000" dirty="0">
                <a:cs typeface="Times New Roman" pitchFamily="18" charset="0"/>
              </a:rPr>
              <a:t></a:t>
            </a:r>
            <a:r>
              <a:rPr lang="en-US" altLang="ja-JP" sz="2000" dirty="0">
                <a:cs typeface="Times New Roman" pitchFamily="18" charset="0"/>
              </a:rPr>
              <a:t>    in   |</a:t>
            </a:r>
            <a:r>
              <a:rPr lang="el-GR" altLang="ja-JP" sz="2000" dirty="0">
                <a:cs typeface="Times New Roman" pitchFamily="18" charset="0"/>
              </a:rPr>
              <a:t>ψ</a:t>
            </a:r>
            <a:r>
              <a:rPr lang="el-GR" altLang="ja-JP" sz="2000" baseline="-25000" dirty="0">
                <a:cs typeface="Times New Roman" pitchFamily="18" charset="0"/>
              </a:rPr>
              <a:t></a:t>
            </a:r>
            <a:r>
              <a:rPr lang="el-GR" altLang="ja-JP" sz="2000" dirty="0">
                <a:cs typeface="Times New Roman" pitchFamily="18" charset="0"/>
              </a:rPr>
              <a:t></a:t>
            </a:r>
            <a:r>
              <a:rPr lang="en-US" altLang="ja-JP" sz="2000" dirty="0">
                <a:cs typeface="Times New Roman" pitchFamily="18" charset="0"/>
              </a:rPr>
              <a:t> </a:t>
            </a:r>
            <a:r>
              <a:rPr lang="el-GR" altLang="ja-JP" sz="2000" dirty="0">
                <a:cs typeface="Times New Roman" pitchFamily="18" charset="0"/>
              </a:rPr>
              <a:t></a:t>
            </a:r>
            <a:r>
              <a:rPr lang="en-US" altLang="ja-JP" sz="2000" dirty="0">
                <a:cs typeface="Times New Roman" pitchFamily="18" charset="0"/>
              </a:rPr>
              <a:t> </a:t>
            </a:r>
            <a:r>
              <a:rPr lang="en-US" altLang="ja-JP" sz="2000" dirty="0" smtClean="0">
                <a:cs typeface="Times New Roman" pitchFamily="18" charset="0"/>
              </a:rPr>
              <a:t>[4]</a:t>
            </a:r>
            <a:endParaRPr lang="el-GR" altLang="ja-JP" sz="2000" dirty="0">
              <a:cs typeface="Times New Roman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043607" y="1361247"/>
            <a:ext cx="632389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/>
              <a:t> = 0 : </a:t>
            </a:r>
            <a:r>
              <a:rPr lang="en-US" altLang="ja-JP" sz="2000" dirty="0" smtClean="0"/>
              <a:t>Pauli allowed</a:t>
            </a:r>
            <a:r>
              <a:rPr lang="ja-JP" altLang="en-US" sz="2000" dirty="0"/>
              <a:t>　　</a:t>
            </a:r>
            <a:r>
              <a:rPr lang="en-US" altLang="ja-JP" i="1" dirty="0" smtClean="0">
                <a:latin typeface="French Script MT"/>
              </a:rPr>
              <a:t>Þ</a:t>
            </a:r>
            <a:r>
              <a:rPr lang="en-US" altLang="ja-JP" sz="2000" i="1" dirty="0" smtClean="0"/>
              <a:t> </a:t>
            </a:r>
            <a:r>
              <a:rPr lang="en-US" altLang="ja-JP" sz="2000" dirty="0" smtClean="0"/>
              <a:t>=</a:t>
            </a:r>
            <a:r>
              <a:rPr lang="ja-JP" altLang="en-US" sz="2000" dirty="0" smtClean="0"/>
              <a:t> </a:t>
            </a:r>
            <a:r>
              <a:rPr lang="en-US" altLang="ja-JP" sz="2000" dirty="0"/>
              <a:t>|</a:t>
            </a:r>
            <a:r>
              <a:rPr lang="el-GR" altLang="ja-JP" sz="2000" dirty="0">
                <a:cs typeface="Times New Roman" pitchFamily="18" charset="0"/>
              </a:rPr>
              <a:t>ψ</a:t>
            </a:r>
            <a:r>
              <a:rPr lang="el-GR" altLang="ja-JP" sz="2000" baseline="-25000" dirty="0">
                <a:cs typeface="Times New Roman" pitchFamily="18" charset="0"/>
              </a:rPr>
              <a:t></a:t>
            </a:r>
            <a:r>
              <a:rPr lang="el-GR" altLang="ja-JP" sz="2000" dirty="0">
                <a:cs typeface="Times New Roman" pitchFamily="18" charset="0"/>
              </a:rPr>
              <a:t></a:t>
            </a:r>
            <a:r>
              <a:rPr lang="en-US" altLang="ja-JP" sz="2000" dirty="0">
                <a:cs typeface="Times New Roman" pitchFamily="18" charset="0"/>
              </a:rPr>
              <a:t> </a:t>
            </a:r>
            <a:r>
              <a:rPr lang="el-GR" altLang="ja-JP" sz="2000" dirty="0">
                <a:cs typeface="Times New Roman" pitchFamily="18" charset="0"/>
              </a:rPr>
              <a:t>ψ</a:t>
            </a:r>
            <a:r>
              <a:rPr lang="el-GR" altLang="ja-JP" sz="2000" baseline="-25000" dirty="0">
                <a:cs typeface="Times New Roman" pitchFamily="18" charset="0"/>
              </a:rPr>
              <a:t></a:t>
            </a:r>
            <a:r>
              <a:rPr lang="en-US" altLang="ja-JP" sz="2000" baseline="-25000" dirty="0">
                <a:cs typeface="Times New Roman" pitchFamily="18" charset="0"/>
              </a:rPr>
              <a:t> </a:t>
            </a:r>
            <a:r>
              <a:rPr lang="en-US" altLang="ja-JP" sz="2000" dirty="0">
                <a:cs typeface="Times New Roman" pitchFamily="18" charset="0"/>
              </a:rPr>
              <a:t>| </a:t>
            </a:r>
            <a:r>
              <a:rPr lang="ja-JP" altLang="en-US" sz="2000" dirty="0"/>
              <a:t>　</a:t>
            </a:r>
          </a:p>
          <a:p>
            <a:r>
              <a:rPr lang="ja-JP" altLang="en-US" sz="2000" dirty="0"/>
              <a:t> </a:t>
            </a:r>
            <a:r>
              <a:rPr lang="en-US" altLang="ja-JP" sz="2000" dirty="0"/>
              <a:t>&gt; 0 : </a:t>
            </a:r>
            <a:r>
              <a:rPr lang="en-US" altLang="ja-JP" sz="2000" dirty="0" smtClean="0"/>
              <a:t>Pauli forbidden </a:t>
            </a:r>
            <a:r>
              <a:rPr lang="ja-JP" altLang="en-US" sz="2000" dirty="0"/>
              <a:t>　</a:t>
            </a:r>
            <a:r>
              <a:rPr lang="ja-JP" altLang="en-US" sz="2000" dirty="0" smtClean="0"/>
              <a:t>　</a:t>
            </a:r>
            <a:r>
              <a:rPr lang="en-US" altLang="ja-JP" sz="2000" dirty="0" smtClean="0"/>
              <a:t>|</a:t>
            </a:r>
            <a:r>
              <a:rPr lang="el-GR" altLang="ja-JP" sz="2000" dirty="0"/>
              <a:t>ψ</a:t>
            </a:r>
            <a:r>
              <a:rPr lang="el-GR" altLang="ja-JP" sz="2000" baseline="-25000" dirty="0"/>
              <a:t></a:t>
            </a:r>
            <a:r>
              <a:rPr lang="el-GR" altLang="ja-JP" sz="2000" dirty="0"/>
              <a:t></a:t>
            </a:r>
            <a:r>
              <a:rPr lang="en-US" altLang="ja-JP" sz="2000" dirty="0"/>
              <a:t>= (1/) </a:t>
            </a:r>
            <a:r>
              <a:rPr lang="en-US" altLang="ja-JP" sz="2000" dirty="0" smtClean="0"/>
              <a:t></a:t>
            </a:r>
            <a:r>
              <a:rPr lang="en-US" altLang="ja-JP" sz="2000" i="1" baseline="-25000" dirty="0" smtClean="0"/>
              <a:t>i&lt;j</a:t>
            </a:r>
            <a:r>
              <a:rPr lang="en-US" altLang="ja-JP" sz="2000" dirty="0" smtClean="0"/>
              <a:t> |</a:t>
            </a:r>
            <a:r>
              <a:rPr lang="en-US" altLang="ja-JP" sz="2000" i="1" dirty="0" smtClean="0"/>
              <a:t>u</a:t>
            </a:r>
            <a:r>
              <a:rPr lang="en-US" altLang="ja-JP" sz="2000" i="1" baseline="-25000" dirty="0" smtClean="0"/>
              <a:t>i,j</a:t>
            </a:r>
            <a:r>
              <a:rPr lang="en-US" altLang="ja-JP" sz="2000" dirty="0" smtClean="0"/>
              <a:t> </a:t>
            </a:r>
            <a:r>
              <a:rPr lang="en-US" altLang="ja-JP" sz="2000" dirty="0"/>
              <a:t></a:t>
            </a:r>
            <a:r>
              <a:rPr lang="en-US" altLang="ja-JP" sz="2000" i="1" dirty="0" smtClean="0"/>
              <a:t>u</a:t>
            </a:r>
            <a:r>
              <a:rPr lang="en-US" altLang="ja-JP" sz="2000" i="1" baseline="-14000" dirty="0" smtClean="0"/>
              <a:t>i,j</a:t>
            </a:r>
            <a:r>
              <a:rPr lang="en-US" altLang="ja-JP" sz="2000" dirty="0" smtClean="0"/>
              <a:t>|</a:t>
            </a:r>
            <a:r>
              <a:rPr lang="el-GR" altLang="ja-JP" sz="2000" dirty="0">
                <a:cs typeface="Times New Roman" pitchFamily="18" charset="0"/>
              </a:rPr>
              <a:t>ψ</a:t>
            </a:r>
            <a:r>
              <a:rPr lang="el-GR" altLang="ja-JP" sz="2000" baseline="-25000" dirty="0">
                <a:cs typeface="Times New Roman" pitchFamily="18" charset="0"/>
              </a:rPr>
              <a:t></a:t>
            </a:r>
            <a:r>
              <a:rPr lang="en-US" altLang="ja-JP" sz="2000" baseline="-25000" dirty="0">
                <a:cs typeface="Times New Roman" pitchFamily="18" charset="0"/>
              </a:rPr>
              <a:t> </a:t>
            </a:r>
            <a:r>
              <a:rPr lang="el-GR" altLang="ja-JP" sz="2000" dirty="0">
                <a:cs typeface="Times New Roman" pitchFamily="18" charset="0"/>
              </a:rPr>
              <a:t></a:t>
            </a:r>
            <a:endParaRPr lang="en-US" altLang="ja-JP" sz="2000" dirty="0">
              <a:cs typeface="Times New Roman" pitchFamily="18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77295" y="518338"/>
            <a:ext cx="1156086" cy="461665"/>
          </a:xfrm>
          <a:prstGeom prst="rect">
            <a:avLst/>
          </a:prstGeom>
          <a:solidFill>
            <a:schemeClr val="tx1"/>
          </a:solidFill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4</a:t>
            </a:r>
            <a:r>
              <a:rPr kumimoji="1" lang="en-US" altLang="ja-JP" dirty="0" smtClean="0">
                <a:solidFill>
                  <a:srgbClr val="FF0000"/>
                </a:solidFill>
                <a:sym typeface="Symbol"/>
              </a:rPr>
              <a:t> case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6946421"/>
              </p:ext>
            </p:extLst>
          </p:nvPr>
        </p:nvGraphicFramePr>
        <p:xfrm>
          <a:off x="898865" y="2285191"/>
          <a:ext cx="6172683" cy="3736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1" name="Equation" r:id="rId3" imgW="2895480" imgH="1752480" progId="Equation.DSMT4">
                  <p:embed/>
                </p:oleObj>
              </mc:Choice>
              <mc:Fallback>
                <p:oleObj name="Equation" r:id="rId3" imgW="2895480" imgH="1752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8865" y="2285191"/>
                        <a:ext cx="6172683" cy="37360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5423237" y="2276872"/>
            <a:ext cx="271369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kumimoji="0" lang="en-US" altLang="ja-JP" sz="1600" dirty="0" smtClean="0">
                <a:solidFill>
                  <a:srgbClr val="336600"/>
                </a:solidFill>
                <a:ea typeface="ＭＳ 明朝" pitchFamily="17" charset="-128"/>
              </a:rPr>
              <a:t>: 4-cluster </a:t>
            </a:r>
            <a:r>
              <a:rPr kumimoji="0" lang="en-US" altLang="ja-JP" sz="1600" dirty="0">
                <a:solidFill>
                  <a:srgbClr val="336600"/>
                </a:solidFill>
                <a:ea typeface="ＭＳ 明朝" pitchFamily="17" charset="-128"/>
              </a:rPr>
              <a:t>OCM using  </a:t>
            </a:r>
            <a:r>
              <a:rPr kumimoji="0" lang="en-US" altLang="ja-JP" sz="1600" i="1" dirty="0" smtClean="0">
                <a:solidFill>
                  <a:srgbClr val="336600"/>
                </a:solidFill>
                <a:ea typeface="ＭＳ 明朝" pitchFamily="17" charset="-128"/>
              </a:rPr>
              <a:t>V</a:t>
            </a:r>
            <a:r>
              <a:rPr kumimoji="0" lang="en-US" altLang="ja-JP" sz="1600" baseline="-25000" dirty="0" smtClean="0">
                <a:solidFill>
                  <a:srgbClr val="336600"/>
                </a:solidFill>
                <a:ea typeface="ＭＳ 明朝" pitchFamily="17" charset="-128"/>
              </a:rPr>
              <a:t>RGM</a:t>
            </a:r>
            <a:endParaRPr kumimoji="0" lang="en-US" altLang="ja-JP" sz="1600" dirty="0">
              <a:solidFill>
                <a:srgbClr val="336600"/>
              </a:solidFill>
              <a:ea typeface="ＭＳ 明朝" pitchFamily="17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325150" y="6114782"/>
            <a:ext cx="31352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solidFill>
                  <a:srgbClr val="C00000"/>
                </a:solidFill>
              </a:rPr>
              <a:t>(Faddeev redundant components)</a:t>
            </a:r>
            <a:endParaRPr kumimoji="1" lang="ja-JP" altLang="en-US" sz="1600" dirty="0">
              <a:solidFill>
                <a:srgbClr val="C00000"/>
              </a:solidFill>
            </a:endParaRPr>
          </a:p>
        </p:txBody>
      </p:sp>
      <p:cxnSp>
        <p:nvCxnSpPr>
          <p:cNvPr id="3" name="直線矢印コネクタ 2"/>
          <p:cNvCxnSpPr/>
          <p:nvPr/>
        </p:nvCxnSpPr>
        <p:spPr bwMode="auto">
          <a:xfrm flipH="1">
            <a:off x="5025604" y="1171613"/>
            <a:ext cx="360040" cy="34450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テキスト ボックス 1"/>
          <p:cNvSpPr txBox="1"/>
          <p:nvPr/>
        </p:nvSpPr>
        <p:spPr>
          <a:xfrm>
            <a:off x="3064730" y="2753071"/>
            <a:ext cx="143526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800" dirty="0" smtClean="0">
                <a:solidFill>
                  <a:srgbClr val="FF0000"/>
                </a:solidFill>
              </a:rPr>
              <a:t>Equivalent !</a:t>
            </a:r>
            <a:endParaRPr kumimoji="1" lang="ja-JP" alt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8735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ph_np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4" t="26932" b="15149"/>
          <a:stretch>
            <a:fillRect/>
          </a:stretch>
        </p:blipFill>
        <p:spPr bwMode="auto">
          <a:xfrm>
            <a:off x="1116013" y="63500"/>
            <a:ext cx="7848600" cy="675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0" y="0"/>
            <a:ext cx="1476375" cy="11874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1pPr>
            <a:lvl2pPr marL="742950" indent="-28575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2pPr>
            <a:lvl3pPr marL="11430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3pPr>
            <a:lvl4pPr marL="16002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4pPr>
            <a:lvl5pPr marL="20574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9pPr>
          </a:lstStyle>
          <a:p>
            <a:pPr eaLnBrk="1" hangingPunct="1"/>
            <a:r>
              <a:rPr lang="en-US" altLang="ja-JP" i="1"/>
              <a:t>NN</a:t>
            </a:r>
            <a:r>
              <a:rPr lang="en-US" altLang="ja-JP"/>
              <a:t> phase shifts by fss2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46311" y="6048930"/>
            <a:ext cx="681597" cy="40011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/>
              <a:t>I</a:t>
            </a:r>
            <a:r>
              <a:rPr kumimoji="1" lang="en-US" altLang="ja-JP" sz="2000" dirty="0" smtClean="0"/>
              <a:t> </a:t>
            </a:r>
            <a:r>
              <a:rPr kumimoji="1" lang="en-US" altLang="ja-JP" sz="2000" dirty="0" smtClean="0">
                <a:sym typeface="Symbol"/>
              </a:rPr>
              <a:t> 2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6496884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フッター プレースホルダー 1"/>
          <p:cNvSpPr>
            <a:spLocks noGrp="1"/>
          </p:cNvSpPr>
          <p:nvPr>
            <p:ph type="ftr" sz="quarter" idx="4294967295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1pPr>
            <a:lvl2pPr marL="742950" indent="-28575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2pPr>
            <a:lvl3pPr marL="11430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3pPr>
            <a:lvl4pPr marL="16002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4pPr>
            <a:lvl5pPr marL="20574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9pPr>
          </a:lstStyle>
          <a:p>
            <a:pPr algn="r" eaLnBrk="1" hangingPunct="1"/>
            <a:r>
              <a:rPr lang="en-US" altLang="ja-JP" sz="1400" b="0">
                <a:solidFill>
                  <a:srgbClr val="FFFFFF"/>
                </a:solidFill>
              </a:rPr>
              <a:t>2009.9.4 fb19</a:t>
            </a:r>
            <a:r>
              <a:rPr lang="ja-JP" altLang="en-US" sz="1400" b="0">
                <a:solidFill>
                  <a:srgbClr val="FFFFFF"/>
                </a:solidFill>
              </a:rPr>
              <a:t>　</a:t>
            </a:r>
          </a:p>
        </p:txBody>
      </p:sp>
      <p:pic>
        <p:nvPicPr>
          <p:cNvPr id="18435" name="Picture 2" descr="trib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4" t="25249" r="11911" b="18515"/>
          <a:stretch>
            <a:fillRect/>
          </a:stretch>
        </p:blipFill>
        <p:spPr bwMode="auto">
          <a:xfrm>
            <a:off x="1301750" y="398463"/>
            <a:ext cx="6337300" cy="60547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Line 3"/>
          <p:cNvSpPr>
            <a:spLocks noChangeShapeType="1"/>
          </p:cNvSpPr>
          <p:nvPr/>
        </p:nvSpPr>
        <p:spPr bwMode="auto">
          <a:xfrm>
            <a:off x="2771775" y="2133600"/>
            <a:ext cx="4105275" cy="2735263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-487363" y="5627688"/>
            <a:ext cx="1809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1pPr>
            <a:lvl2pPr marL="742950" indent="-28575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2pPr>
            <a:lvl3pPr marL="11430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3pPr>
            <a:lvl4pPr marL="16002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4pPr>
            <a:lvl5pPr marL="20574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9pPr>
          </a:lstStyle>
          <a:p>
            <a:pPr eaLnBrk="1" hangingPunct="1"/>
            <a:endParaRPr lang="ja-JP" altLang="ja-JP" sz="3200">
              <a:solidFill>
                <a:srgbClr val="000000"/>
              </a:solidFill>
              <a:ea typeface="ＭＳ ゴシック" pitchFamily="49" charset="-128"/>
            </a:endParaRPr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2413000" y="722313"/>
            <a:ext cx="2087563" cy="673100"/>
          </a:xfrm>
          <a:prstGeom prst="rect">
            <a:avLst/>
          </a:prstGeom>
          <a:noFill/>
          <a:ln w="3175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ja-JP" sz="4000" baseline="30000">
                <a:solidFill>
                  <a:srgbClr val="0000FF"/>
                </a:solidFill>
                <a:ea typeface="ＭＳ ゴシック" pitchFamily="49" charset="-128"/>
              </a:rPr>
              <a:t>3</a:t>
            </a:r>
            <a:r>
              <a:rPr lang="en-US" altLang="ja-JP" sz="4000">
                <a:solidFill>
                  <a:srgbClr val="0000FF"/>
                </a:solidFill>
                <a:ea typeface="ＭＳ ゴシック" pitchFamily="49" charset="-128"/>
              </a:rPr>
              <a:t>H</a:t>
            </a:r>
          </a:p>
        </p:txBody>
      </p:sp>
      <p:sp>
        <p:nvSpPr>
          <p:cNvPr id="804870" name="Text Box 6"/>
          <p:cNvSpPr txBox="1">
            <a:spLocks noChangeArrowheads="1"/>
          </p:cNvSpPr>
          <p:nvPr/>
        </p:nvSpPr>
        <p:spPr bwMode="auto">
          <a:xfrm>
            <a:off x="4841875" y="1135063"/>
            <a:ext cx="1962150" cy="70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r>
              <a:rPr lang="en-US" altLang="ja-JP" sz="2000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P</a:t>
            </a:r>
            <a:r>
              <a:rPr lang="en-US" altLang="ja-JP" i="1" baseline="-14000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D </a:t>
            </a:r>
            <a:r>
              <a:rPr lang="en-US" altLang="ja-JP" sz="2000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= </a:t>
            </a:r>
            <a:r>
              <a:rPr lang="en-US" altLang="ja-JP" sz="2000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5.49 </a:t>
            </a:r>
            <a:r>
              <a:rPr lang="en-US" altLang="ja-JP" sz="2000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%</a:t>
            </a:r>
          </a:p>
          <a:p>
            <a:pPr>
              <a:defRPr/>
            </a:pPr>
            <a:r>
              <a:rPr lang="en-US" altLang="ja-JP" sz="2000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E</a:t>
            </a:r>
            <a:r>
              <a:rPr lang="en-US" altLang="ja-JP" i="1" baseline="-14000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B </a:t>
            </a:r>
            <a:r>
              <a:rPr lang="en-US" altLang="ja-JP" sz="2000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= </a:t>
            </a:r>
            <a:r>
              <a:rPr lang="en-US" altLang="ja-JP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8.326 MeV</a:t>
            </a:r>
          </a:p>
        </p:txBody>
      </p:sp>
      <p:sp>
        <p:nvSpPr>
          <p:cNvPr id="804871" name="Rectangle 7"/>
          <p:cNvSpPr>
            <a:spLocks noChangeArrowheads="1"/>
          </p:cNvSpPr>
          <p:nvPr/>
        </p:nvSpPr>
        <p:spPr bwMode="auto">
          <a:xfrm>
            <a:off x="5940425" y="2430463"/>
            <a:ext cx="1408113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r>
              <a:rPr lang="en-US" altLang="ja-JP" sz="2000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5.86 </a:t>
            </a:r>
            <a:r>
              <a:rPr lang="en-US" altLang="ja-JP" sz="2000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%</a:t>
            </a:r>
          </a:p>
          <a:p>
            <a:pPr>
              <a:defRPr/>
            </a:pPr>
            <a:r>
              <a:rPr lang="en-US" altLang="ja-JP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8.091 MeV</a:t>
            </a:r>
          </a:p>
        </p:txBody>
      </p:sp>
      <p:sp>
        <p:nvSpPr>
          <p:cNvPr id="804872" name="Rectangle 8"/>
          <p:cNvSpPr>
            <a:spLocks noChangeArrowheads="1"/>
          </p:cNvSpPr>
          <p:nvPr/>
        </p:nvSpPr>
        <p:spPr bwMode="auto">
          <a:xfrm>
            <a:off x="2411413" y="4913313"/>
            <a:ext cx="4608512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r>
              <a:rPr lang="en-US" altLang="ja-JP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50 channels</a:t>
            </a:r>
            <a:r>
              <a:rPr lang="en-US" altLang="ja-JP" sz="2000" dirty="0">
                <a:solidFill>
                  <a:srgbClr val="FF0000"/>
                </a:solidFill>
                <a:ea typeface="ＭＳ ゴシック" pitchFamily="49" charset="-128"/>
              </a:rPr>
              <a:t> ( </a:t>
            </a:r>
            <a:r>
              <a:rPr lang="en-US" altLang="ja-JP" sz="20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I </a:t>
            </a:r>
            <a:r>
              <a:rPr lang="en-US" altLang="ja-JP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 6 </a:t>
            </a:r>
            <a:r>
              <a:rPr lang="en-US" altLang="ja-JP" sz="2000" dirty="0">
                <a:solidFill>
                  <a:srgbClr val="FF0000"/>
                </a:solidFill>
                <a:ea typeface="ＭＳ ゴシック" pitchFamily="49" charset="-128"/>
              </a:rPr>
              <a:t>) </a:t>
            </a:r>
            <a:r>
              <a:rPr lang="en-US" altLang="ja-JP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with</a:t>
            </a:r>
            <a:r>
              <a:rPr lang="en-US" altLang="ja-JP" sz="2000" dirty="0">
                <a:solidFill>
                  <a:srgbClr val="FF0000"/>
                </a:solidFill>
                <a:ea typeface="ＭＳ ゴシック" pitchFamily="49" charset="-128"/>
              </a:rPr>
              <a:t> </a:t>
            </a:r>
            <a:r>
              <a:rPr lang="en-US" altLang="ja-JP" sz="20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np</a:t>
            </a:r>
            <a:r>
              <a:rPr lang="en-US" altLang="ja-JP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 force</a:t>
            </a:r>
          </a:p>
        </p:txBody>
      </p:sp>
      <p:sp>
        <p:nvSpPr>
          <p:cNvPr id="804873" name="Rectangle 9"/>
          <p:cNvSpPr>
            <a:spLocks noChangeArrowheads="1"/>
          </p:cNvSpPr>
          <p:nvPr/>
        </p:nvSpPr>
        <p:spPr bwMode="auto">
          <a:xfrm>
            <a:off x="2914650" y="5243513"/>
            <a:ext cx="43926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r>
              <a:rPr lang="en-US" altLang="ja-JP" sz="160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PRC66 (2002) 021001(R), </a:t>
            </a:r>
            <a:r>
              <a:rPr lang="en-US" altLang="ja-JP" sz="16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ゴシック" pitchFamily="49" charset="-128"/>
              </a:rPr>
              <a:t>PRC77 (2008) 027001</a:t>
            </a:r>
          </a:p>
        </p:txBody>
      </p:sp>
      <p:sp>
        <p:nvSpPr>
          <p:cNvPr id="18443" name="Text Box 10"/>
          <p:cNvSpPr txBox="1">
            <a:spLocks noChangeArrowheads="1"/>
          </p:cNvSpPr>
          <p:nvPr/>
        </p:nvSpPr>
        <p:spPr bwMode="auto">
          <a:xfrm>
            <a:off x="5651500" y="5999163"/>
            <a:ext cx="199231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1pPr>
            <a:lvl2pPr marL="742950" indent="-28575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2pPr>
            <a:lvl3pPr marL="11430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3pPr>
            <a:lvl4pPr marL="16002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4pPr>
            <a:lvl5pPr marL="20574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ja-JP" sz="2000">
                <a:solidFill>
                  <a:srgbClr val="0000FF"/>
                </a:solidFill>
                <a:ea typeface="ＭＳ ゴシック" pitchFamily="49" charset="-128"/>
              </a:rPr>
              <a:t>deuteron </a:t>
            </a:r>
            <a:r>
              <a:rPr lang="en-US" altLang="ja-JP" sz="2000" i="1">
                <a:solidFill>
                  <a:srgbClr val="0000FF"/>
                </a:solidFill>
                <a:ea typeface="ＭＳ ゴシック" pitchFamily="49" charset="-128"/>
              </a:rPr>
              <a:t>D</a:t>
            </a:r>
            <a:r>
              <a:rPr lang="en-US" altLang="ja-JP" sz="2000">
                <a:solidFill>
                  <a:srgbClr val="0000FF"/>
                </a:solidFill>
                <a:ea typeface="ＭＳ ゴシック" pitchFamily="49" charset="-128"/>
              </a:rPr>
              <a:t>-state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ja-JP" sz="2000">
                <a:solidFill>
                  <a:srgbClr val="0000FF"/>
                </a:solidFill>
                <a:ea typeface="ＭＳ ゴシック" pitchFamily="49" charset="-128"/>
              </a:rPr>
              <a:t> probability</a:t>
            </a:r>
          </a:p>
        </p:txBody>
      </p:sp>
      <p:sp>
        <p:nvSpPr>
          <p:cNvPr id="18444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3001963" y="808038"/>
            <a:ext cx="1582737" cy="431800"/>
          </a:xfrm>
        </p:spPr>
        <p:txBody>
          <a:bodyPr/>
          <a:lstStyle/>
          <a:p>
            <a:r>
              <a:rPr lang="en-US" altLang="ja-JP" sz="3200" b="1" smtClean="0">
                <a:solidFill>
                  <a:schemeClr val="bg1"/>
                </a:solidFill>
              </a:rPr>
              <a:t>(triton)</a:t>
            </a:r>
          </a:p>
        </p:txBody>
      </p:sp>
      <p:sp>
        <p:nvSpPr>
          <p:cNvPr id="18445" name="Line 12"/>
          <p:cNvSpPr>
            <a:spLocks noChangeShapeType="1"/>
          </p:cNvSpPr>
          <p:nvPr/>
        </p:nvSpPr>
        <p:spPr bwMode="auto">
          <a:xfrm>
            <a:off x="5091113" y="2032000"/>
            <a:ext cx="0" cy="4318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446" name="Line 13"/>
          <p:cNvSpPr>
            <a:spLocks noChangeShapeType="1"/>
          </p:cNvSpPr>
          <p:nvPr/>
        </p:nvSpPr>
        <p:spPr bwMode="auto">
          <a:xfrm>
            <a:off x="5105400" y="1989138"/>
            <a:ext cx="0" cy="14446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447" name="Line 14"/>
          <p:cNvSpPr>
            <a:spLocks noChangeShapeType="1"/>
          </p:cNvSpPr>
          <p:nvPr/>
        </p:nvSpPr>
        <p:spPr bwMode="auto">
          <a:xfrm>
            <a:off x="1042988" y="3141663"/>
            <a:ext cx="0" cy="358775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448" name="Line 15"/>
          <p:cNvSpPr>
            <a:spLocks noChangeShapeType="1"/>
          </p:cNvSpPr>
          <p:nvPr/>
        </p:nvSpPr>
        <p:spPr bwMode="auto">
          <a:xfrm>
            <a:off x="539750" y="5589588"/>
            <a:ext cx="287338" cy="935037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449" name="Line 16"/>
          <p:cNvSpPr>
            <a:spLocks noChangeShapeType="1"/>
          </p:cNvSpPr>
          <p:nvPr/>
        </p:nvSpPr>
        <p:spPr bwMode="auto">
          <a:xfrm flipH="1" flipV="1">
            <a:off x="611188" y="5805488"/>
            <a:ext cx="73025" cy="2159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450" name="Line 17"/>
          <p:cNvSpPr>
            <a:spLocks noChangeShapeType="1"/>
          </p:cNvSpPr>
          <p:nvPr/>
        </p:nvSpPr>
        <p:spPr bwMode="auto">
          <a:xfrm>
            <a:off x="5091113" y="2378075"/>
            <a:ext cx="0" cy="403225"/>
          </a:xfrm>
          <a:prstGeom prst="line">
            <a:avLst/>
          </a:prstGeom>
          <a:noFill/>
          <a:ln w="31750">
            <a:solidFill>
              <a:schemeClr val="bg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451" name="Line 18"/>
          <p:cNvSpPr>
            <a:spLocks noChangeShapeType="1"/>
          </p:cNvSpPr>
          <p:nvPr/>
        </p:nvSpPr>
        <p:spPr bwMode="auto">
          <a:xfrm>
            <a:off x="395288" y="5949950"/>
            <a:ext cx="0" cy="4318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452" name="Freeform 19"/>
          <p:cNvSpPr>
            <a:spLocks/>
          </p:cNvSpPr>
          <p:nvPr/>
        </p:nvSpPr>
        <p:spPr bwMode="auto">
          <a:xfrm>
            <a:off x="612775" y="4613275"/>
            <a:ext cx="79375" cy="544513"/>
          </a:xfrm>
          <a:custGeom>
            <a:avLst/>
            <a:gdLst>
              <a:gd name="T0" fmla="*/ 2147483647 w 50"/>
              <a:gd name="T1" fmla="*/ 0 h 343"/>
              <a:gd name="T2" fmla="*/ 0 w 50"/>
              <a:gd name="T3" fmla="*/ 2147483647 h 34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0" h="343">
                <a:moveTo>
                  <a:pt x="50" y="0"/>
                </a:moveTo>
                <a:cubicBezTo>
                  <a:pt x="42" y="57"/>
                  <a:pt x="10" y="272"/>
                  <a:pt x="0" y="343"/>
                </a:cubicBezTo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453" name="Line 20"/>
          <p:cNvSpPr>
            <a:spLocks noChangeShapeType="1"/>
          </p:cNvSpPr>
          <p:nvPr/>
        </p:nvSpPr>
        <p:spPr bwMode="auto">
          <a:xfrm>
            <a:off x="684213" y="5300663"/>
            <a:ext cx="0" cy="57626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454" name="Line 21"/>
          <p:cNvSpPr>
            <a:spLocks noChangeShapeType="1"/>
          </p:cNvSpPr>
          <p:nvPr/>
        </p:nvSpPr>
        <p:spPr bwMode="auto">
          <a:xfrm>
            <a:off x="5637213" y="2895600"/>
            <a:ext cx="0" cy="431800"/>
          </a:xfrm>
          <a:prstGeom prst="line">
            <a:avLst/>
          </a:prstGeom>
          <a:noFill/>
          <a:ln w="31750">
            <a:solidFill>
              <a:schemeClr val="bg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455" name="Line 22"/>
          <p:cNvSpPr>
            <a:spLocks noChangeShapeType="1"/>
          </p:cNvSpPr>
          <p:nvPr/>
        </p:nvSpPr>
        <p:spPr bwMode="auto">
          <a:xfrm>
            <a:off x="5307013" y="2219325"/>
            <a:ext cx="0" cy="4318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456" name="Line 23"/>
          <p:cNvSpPr>
            <a:spLocks noChangeShapeType="1"/>
          </p:cNvSpPr>
          <p:nvPr/>
        </p:nvSpPr>
        <p:spPr bwMode="auto">
          <a:xfrm>
            <a:off x="3924300" y="2276475"/>
            <a:ext cx="0" cy="4318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457" name="Line 24"/>
          <p:cNvSpPr>
            <a:spLocks noChangeShapeType="1"/>
          </p:cNvSpPr>
          <p:nvPr/>
        </p:nvSpPr>
        <p:spPr bwMode="auto">
          <a:xfrm flipH="1">
            <a:off x="625475" y="2393950"/>
            <a:ext cx="14288" cy="4318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804892" name="Text Box 28"/>
          <p:cNvSpPr txBox="1">
            <a:spLocks noChangeArrowheads="1"/>
          </p:cNvSpPr>
          <p:nvPr/>
        </p:nvSpPr>
        <p:spPr bwMode="auto">
          <a:xfrm>
            <a:off x="7326313" y="3636963"/>
            <a:ext cx="1554162" cy="1016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Effect of </a:t>
            </a:r>
          </a:p>
          <a:p>
            <a:pPr>
              <a:defRPr/>
            </a:pPr>
            <a:r>
              <a:rPr lang="en-US" altLang="ja-JP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3-body force</a:t>
            </a:r>
          </a:p>
          <a:p>
            <a:pPr>
              <a:defRPr/>
            </a:pPr>
            <a:r>
              <a:rPr lang="en-US" altLang="ja-JP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 350 keV ?</a:t>
            </a:r>
          </a:p>
        </p:txBody>
      </p:sp>
      <p:sp>
        <p:nvSpPr>
          <p:cNvPr id="804893" name="Rectangle 29"/>
          <p:cNvSpPr>
            <a:spLocks noChangeArrowheads="1"/>
          </p:cNvSpPr>
          <p:nvPr/>
        </p:nvSpPr>
        <p:spPr bwMode="auto">
          <a:xfrm>
            <a:off x="85725" y="1312863"/>
            <a:ext cx="1490663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altLang="ja-JP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effect of</a:t>
            </a:r>
          </a:p>
          <a:p>
            <a:pPr>
              <a:lnSpc>
                <a:spcPct val="80000"/>
              </a:lnSpc>
              <a:defRPr/>
            </a:pPr>
            <a:r>
              <a:rPr lang="en-US" altLang="ja-JP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charge dependence</a:t>
            </a:r>
          </a:p>
          <a:p>
            <a:pPr>
              <a:defRPr/>
            </a:pPr>
            <a:r>
              <a:rPr lang="en-US" altLang="ja-JP" sz="2000" dirty="0">
                <a:solidFill>
                  <a:srgbClr val="0000FF"/>
                </a:solidFill>
              </a:rPr>
              <a:t>  190 keV</a:t>
            </a:r>
          </a:p>
        </p:txBody>
      </p:sp>
      <p:sp>
        <p:nvSpPr>
          <p:cNvPr id="18460" name="Line 30"/>
          <p:cNvSpPr>
            <a:spLocks noChangeShapeType="1"/>
          </p:cNvSpPr>
          <p:nvPr/>
        </p:nvSpPr>
        <p:spPr bwMode="auto">
          <a:xfrm>
            <a:off x="3348038" y="2060575"/>
            <a:ext cx="2592387" cy="15128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461" name="テキスト ボックス 1"/>
          <p:cNvSpPr txBox="1">
            <a:spLocks noChangeArrowheads="1"/>
          </p:cNvSpPr>
          <p:nvPr/>
        </p:nvSpPr>
        <p:spPr bwMode="auto">
          <a:xfrm>
            <a:off x="7380288" y="4656138"/>
            <a:ext cx="1662112" cy="10763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1pPr>
            <a:lvl2pPr marL="742950" indent="-28575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2pPr>
            <a:lvl3pPr marL="11430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3pPr>
            <a:lvl4pPr marL="16002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4pPr>
            <a:lvl5pPr marL="20574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pitchFamily="50" charset="-128"/>
                <a:sym typeface="Symbol" pitchFamily="18" charset="2"/>
              </a:defRPr>
            </a:lvl9pPr>
          </a:lstStyle>
          <a:p>
            <a:pPr eaLnBrk="1" hangingPunct="1"/>
            <a:r>
              <a:rPr lang="en-US" altLang="ja-JP" sz="1600">
                <a:solidFill>
                  <a:srgbClr val="0000FF"/>
                </a:solidFill>
              </a:rPr>
              <a:t>almost half of</a:t>
            </a:r>
          </a:p>
          <a:p>
            <a:pPr eaLnBrk="1" hangingPunct="1"/>
            <a:r>
              <a:rPr lang="en-US" altLang="ja-JP" sz="1600">
                <a:solidFill>
                  <a:srgbClr val="0000FF"/>
                </a:solidFill>
              </a:rPr>
              <a:t> 0.5 – 1 MeV</a:t>
            </a:r>
          </a:p>
          <a:p>
            <a:pPr eaLnBrk="1" hangingPunct="1"/>
            <a:r>
              <a:rPr lang="en-US" altLang="ja-JP" sz="1600">
                <a:solidFill>
                  <a:srgbClr val="0000FF"/>
                </a:solidFill>
              </a:rPr>
              <a:t>for the meson</a:t>
            </a:r>
          </a:p>
          <a:p>
            <a:pPr eaLnBrk="1" hangingPunct="1"/>
            <a:r>
              <a:rPr lang="en-US" altLang="ja-JP" sz="1600">
                <a:solidFill>
                  <a:srgbClr val="0000FF"/>
                </a:solidFill>
              </a:rPr>
              <a:t>exchange models</a:t>
            </a:r>
            <a:endParaRPr lang="ja-JP" altLang="en-US" sz="16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8112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611188" y="620688"/>
            <a:ext cx="7524476" cy="461665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kern="0" dirty="0" smtClean="0">
                <a:solidFill>
                  <a:srgbClr val="0000FF"/>
                </a:solidFill>
                <a:latin typeface="Times New Roman"/>
                <a:ea typeface="ＭＳ Ｐゴシック"/>
                <a:cs typeface="+mj-cs"/>
              </a:rPr>
              <a:t>Faddeev-Yakubovsky equations for 4-identical fermions</a:t>
            </a:r>
            <a:endParaRPr lang="ja-JP" altLang="en-US" dirty="0"/>
          </a:p>
        </p:txBody>
      </p:sp>
      <p:graphicFrame>
        <p:nvGraphicFramePr>
          <p:cNvPr id="27652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9777405"/>
              </p:ext>
            </p:extLst>
          </p:nvPr>
        </p:nvGraphicFramePr>
        <p:xfrm>
          <a:off x="5940152" y="1340768"/>
          <a:ext cx="2808599" cy="1965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76" name="Equation" r:id="rId3" imgW="1270000" imgH="889000" progId="Equation.DSMT4">
                  <p:embed/>
                </p:oleObj>
              </mc:Choice>
              <mc:Fallback>
                <p:oleObj name="Equation" r:id="rId3" imgW="1270000" imgH="88900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1340768"/>
                        <a:ext cx="2808599" cy="196557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5400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515" y="4569046"/>
            <a:ext cx="4754563" cy="20478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</p:pic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4791672"/>
              </p:ext>
            </p:extLst>
          </p:nvPr>
        </p:nvGraphicFramePr>
        <p:xfrm>
          <a:off x="611188" y="1264084"/>
          <a:ext cx="5040932" cy="3096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77" name="Equation" r:id="rId6" imgW="2501640" imgH="1536480" progId="Equation.DSMT4">
                  <p:embed/>
                </p:oleObj>
              </mc:Choice>
              <mc:Fallback>
                <p:oleObj name="Equation" r:id="rId6" imgW="2501640" imgH="1536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1188" y="1264084"/>
                        <a:ext cx="5040932" cy="309620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19050">
                        <a:solidFill>
                          <a:schemeClr val="bg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グループ化 12"/>
          <p:cNvGrpSpPr/>
          <p:nvPr/>
        </p:nvGrpSpPr>
        <p:grpSpPr>
          <a:xfrm>
            <a:off x="6734758" y="3619218"/>
            <a:ext cx="1533863" cy="1101652"/>
            <a:chOff x="6254909" y="4017962"/>
            <a:chExt cx="1533863" cy="1101652"/>
          </a:xfrm>
        </p:grpSpPr>
        <p:sp>
          <p:nvSpPr>
            <p:cNvPr id="8" name="Oval 3"/>
            <p:cNvSpPr>
              <a:spLocks noChangeArrowheads="1"/>
            </p:cNvSpPr>
            <p:nvPr/>
          </p:nvSpPr>
          <p:spPr bwMode="auto">
            <a:xfrm>
              <a:off x="7571284" y="4258666"/>
              <a:ext cx="217488" cy="215900"/>
            </a:xfrm>
            <a:prstGeom prst="ellipse">
              <a:avLst/>
            </a:prstGeom>
            <a:solidFill>
              <a:srgbClr val="FF99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Oval 4"/>
            <p:cNvSpPr>
              <a:spLocks noChangeArrowheads="1"/>
            </p:cNvSpPr>
            <p:nvPr/>
          </p:nvSpPr>
          <p:spPr bwMode="auto">
            <a:xfrm>
              <a:off x="6508751" y="4160837"/>
              <a:ext cx="217488" cy="215900"/>
            </a:xfrm>
            <a:prstGeom prst="ellipse">
              <a:avLst/>
            </a:prstGeom>
            <a:solidFill>
              <a:srgbClr val="FF99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Oval 5"/>
            <p:cNvSpPr>
              <a:spLocks noChangeArrowheads="1"/>
            </p:cNvSpPr>
            <p:nvPr/>
          </p:nvSpPr>
          <p:spPr bwMode="auto">
            <a:xfrm>
              <a:off x="6884170" y="4903714"/>
              <a:ext cx="217488" cy="215900"/>
            </a:xfrm>
            <a:prstGeom prst="ellipse">
              <a:avLst/>
            </a:prstGeom>
            <a:solidFill>
              <a:srgbClr val="FF99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 flipH="1" flipV="1">
              <a:off x="6688944" y="4367680"/>
              <a:ext cx="236134" cy="5138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 flipH="1">
              <a:off x="6804248" y="4404318"/>
              <a:ext cx="736197" cy="2308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6254909" y="4293096"/>
              <a:ext cx="44114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2400" i="1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</a:rPr>
                <a:t>p</a:t>
              </a:r>
              <a:r>
                <a:rPr kumimoji="0" lang="en-US" altLang="ja-JP" sz="2400" i="1" u="none" strike="noStrike" kern="0" cap="none" spc="0" normalizeH="0" baseline="-14000" noProof="0" dirty="0" smtClean="0">
                  <a:ln>
                    <a:noFill/>
                  </a:ln>
                  <a:effectLst/>
                  <a:uLnTx/>
                  <a:uFillTx/>
                </a:rPr>
                <a:t>3</a:t>
              </a: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>
              <a:off x="6942138" y="4017962"/>
              <a:ext cx="4381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2400" i="1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</a:rPr>
                <a:t>q</a:t>
              </a:r>
              <a:r>
                <a:rPr kumimoji="0" lang="en-US" altLang="ja-JP" sz="2400" i="1" u="none" strike="noStrike" kern="0" cap="none" spc="0" normalizeH="0" baseline="-14000" noProof="0" dirty="0" smtClean="0">
                  <a:ln>
                    <a:noFill/>
                  </a:ln>
                  <a:effectLst/>
                  <a:uLnTx/>
                  <a:uFillTx/>
                </a:rPr>
                <a:t>3</a:t>
              </a:r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6372200" y="4623519"/>
              <a:ext cx="52129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i="1" dirty="0" smtClean="0">
                  <a:solidFill>
                    <a:srgbClr val="0000FF"/>
                  </a:solidFill>
                  <a:sym typeface="Euclid Extra"/>
                </a:rPr>
                <a:t>ℓ</a:t>
              </a:r>
              <a:r>
                <a:rPr lang="en-US" altLang="ja-JP" baseline="-25000" dirty="0" smtClean="0">
                  <a:solidFill>
                    <a:srgbClr val="0000FF"/>
                  </a:solidFill>
                  <a:sym typeface="Euclid Extra"/>
                </a:rPr>
                <a:t>12</a:t>
              </a:r>
              <a:endParaRPr lang="ja-JP" altLang="en-US" baseline="-25000" dirty="0"/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5604804" y="5006165"/>
            <a:ext cx="2767591" cy="461665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>
                <a:sym typeface="Euclid Extra"/>
              </a:rPr>
              <a:t>(</a:t>
            </a:r>
            <a:r>
              <a:rPr lang="ja-JP" altLang="en-US">
                <a:sym typeface="Euclid Extra"/>
              </a:rPr>
              <a:t></a:t>
            </a:r>
            <a:r>
              <a:rPr lang="en-US" altLang="ja-JP" baseline="-25000">
                <a:sym typeface="Euclid Extra"/>
              </a:rPr>
              <a:t>12</a:t>
            </a:r>
            <a:r>
              <a:rPr lang="en-US" altLang="ja-JP" i="1">
                <a:sym typeface="Euclid Extra"/>
              </a:rPr>
              <a:t>s</a:t>
            </a:r>
            <a:r>
              <a:rPr lang="en-US" altLang="ja-JP" baseline="-25000">
                <a:sym typeface="Euclid Extra"/>
              </a:rPr>
              <a:t>12</a:t>
            </a:r>
            <a:r>
              <a:rPr lang="en-US" altLang="ja-JP">
                <a:sym typeface="Euclid Extra"/>
              </a:rPr>
              <a:t>)</a:t>
            </a:r>
            <a:r>
              <a:rPr lang="en-US" altLang="ja-JP" i="1">
                <a:sym typeface="Euclid Extra"/>
              </a:rPr>
              <a:t>I</a:t>
            </a:r>
            <a:r>
              <a:rPr lang="en-US" altLang="ja-JP" baseline="-25000">
                <a:sym typeface="Euclid Extra"/>
              </a:rPr>
              <a:t>12</a:t>
            </a:r>
            <a:r>
              <a:rPr lang="en-US" altLang="ja-JP">
                <a:sym typeface="Euclid Extra"/>
              </a:rPr>
              <a:t> </a:t>
            </a:r>
            <a:r>
              <a:rPr lang="en-US" altLang="ja-JP">
                <a:sym typeface="Symbol"/>
              </a:rPr>
              <a:t>  </a:t>
            </a:r>
            <a:r>
              <a:rPr lang="en-US" altLang="ja-JP" i="1">
                <a:sym typeface="Symbol"/>
              </a:rPr>
              <a:t>I</a:t>
            </a:r>
            <a:r>
              <a:rPr lang="en-US" altLang="ja-JP" baseline="-25000">
                <a:sym typeface="Symbol"/>
              </a:rPr>
              <a:t>max</a:t>
            </a:r>
            <a:r>
              <a:rPr lang="en-US" altLang="ja-JP">
                <a:sym typeface="Symbol"/>
              </a:rPr>
              <a:t>= 6</a:t>
            </a:r>
            <a:endParaRPr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487910" y="6323526"/>
            <a:ext cx="2383858" cy="338554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solidFill>
                  <a:srgbClr val="336600"/>
                </a:solidFill>
              </a:rPr>
              <a:t>by A. Nogga, Ph.D. thesis</a:t>
            </a:r>
            <a:endParaRPr kumimoji="1" lang="ja-JP" altLang="en-US" sz="1600" dirty="0">
              <a:solidFill>
                <a:srgbClr val="33660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596336" y="4005064"/>
            <a:ext cx="4187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i="1" dirty="0" smtClean="0">
                <a:solidFill>
                  <a:srgbClr val="0000FF"/>
                </a:solidFill>
                <a:sym typeface="Euclid Extra"/>
              </a:rPr>
              <a:t>ℓ</a:t>
            </a:r>
            <a:r>
              <a:rPr lang="en-US" altLang="ja-JP" baseline="-25000" dirty="0">
                <a:solidFill>
                  <a:srgbClr val="0000FF"/>
                </a:solidFill>
                <a:sym typeface="Euclid Extra"/>
              </a:rPr>
              <a:t>3</a:t>
            </a:r>
            <a:endParaRPr lang="ja-JP" altLang="en-US" baseline="-25000" dirty="0"/>
          </a:p>
        </p:txBody>
      </p:sp>
      <p:sp>
        <p:nvSpPr>
          <p:cNvPr id="14" name="正方形/長方形 13"/>
          <p:cNvSpPr/>
          <p:nvPr/>
        </p:nvSpPr>
        <p:spPr>
          <a:xfrm>
            <a:off x="4644008" y="5809952"/>
            <a:ext cx="4148893" cy="461665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ja-JP" altLang="en-US" dirty="0">
                <a:sym typeface="Euclid Extra"/>
              </a:rPr>
              <a:t></a:t>
            </a:r>
            <a:r>
              <a:rPr lang="en-US" altLang="ja-JP" baseline="-25000" dirty="0">
                <a:sym typeface="Euclid Extra"/>
              </a:rPr>
              <a:t>12</a:t>
            </a:r>
            <a:r>
              <a:rPr lang="en-US" altLang="ja-JP" dirty="0">
                <a:sym typeface="Euclid Extra"/>
              </a:rPr>
              <a:t>+</a:t>
            </a:r>
            <a:r>
              <a:rPr lang="ja-JP" altLang="en-US" dirty="0">
                <a:sym typeface="Euclid Extra"/>
              </a:rPr>
              <a:t></a:t>
            </a:r>
            <a:r>
              <a:rPr lang="en-US" altLang="ja-JP" baseline="-25000" dirty="0">
                <a:sym typeface="Euclid Extra"/>
              </a:rPr>
              <a:t>3</a:t>
            </a:r>
            <a:r>
              <a:rPr lang="en-US" altLang="ja-JP" dirty="0">
                <a:sym typeface="Euclid Extra"/>
              </a:rPr>
              <a:t>+</a:t>
            </a:r>
            <a:r>
              <a:rPr lang="ja-JP" altLang="en-US" dirty="0">
                <a:sym typeface="Euclid Extra"/>
              </a:rPr>
              <a:t></a:t>
            </a:r>
            <a:r>
              <a:rPr lang="en-US" altLang="ja-JP" baseline="-25000" dirty="0">
                <a:sym typeface="Euclid Extra"/>
              </a:rPr>
              <a:t>4</a:t>
            </a:r>
            <a:r>
              <a:rPr lang="en-US" altLang="ja-JP" dirty="0">
                <a:sym typeface="Euclid Extra"/>
              </a:rPr>
              <a:t>, </a:t>
            </a:r>
            <a:r>
              <a:rPr lang="ja-JP" altLang="en-US" dirty="0">
                <a:sym typeface="Euclid Extra"/>
              </a:rPr>
              <a:t></a:t>
            </a:r>
            <a:r>
              <a:rPr lang="en-US" altLang="ja-JP" baseline="-25000" dirty="0">
                <a:sym typeface="Euclid Extra"/>
              </a:rPr>
              <a:t>12</a:t>
            </a:r>
            <a:r>
              <a:rPr lang="en-US" altLang="ja-JP" dirty="0">
                <a:sym typeface="Euclid Extra"/>
              </a:rPr>
              <a:t>+</a:t>
            </a:r>
            <a:r>
              <a:rPr lang="ja-JP" altLang="en-US" dirty="0">
                <a:sym typeface="Euclid Extra"/>
              </a:rPr>
              <a:t></a:t>
            </a:r>
            <a:r>
              <a:rPr lang="en-US" altLang="ja-JP" baseline="-25000" dirty="0">
                <a:sym typeface="Euclid Extra"/>
              </a:rPr>
              <a:t>34</a:t>
            </a:r>
            <a:r>
              <a:rPr lang="en-US" altLang="ja-JP" dirty="0">
                <a:sym typeface="Euclid Extra"/>
              </a:rPr>
              <a:t>+ </a:t>
            </a:r>
            <a:r>
              <a:rPr lang="en-US" altLang="ja-JP" dirty="0">
                <a:sym typeface="Symbol"/>
              </a:rPr>
              <a:t> (</a:t>
            </a:r>
            <a:r>
              <a:rPr lang="en-US" altLang="ja-JP" dirty="0">
                <a:sym typeface="Euclid Extra"/>
              </a:rPr>
              <a:t></a:t>
            </a:r>
            <a:r>
              <a:rPr lang="en-US" altLang="ja-JP" baseline="30000" dirty="0">
                <a:sym typeface="Euclid Extra"/>
              </a:rPr>
              <a:t>sum</a:t>
            </a:r>
            <a:r>
              <a:rPr lang="en-US" altLang="ja-JP" dirty="0">
                <a:sym typeface="Euclid Extra"/>
              </a:rPr>
              <a:t>)</a:t>
            </a:r>
            <a:r>
              <a:rPr lang="en-US" altLang="ja-JP" baseline="-25000" dirty="0">
                <a:sym typeface="Euclid Extra"/>
              </a:rPr>
              <a:t>max</a:t>
            </a:r>
            <a:endParaRPr lang="ja-JP" altLang="en-US" baseline="-25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626454"/>
              </p:ext>
            </p:extLst>
          </p:nvPr>
        </p:nvGraphicFramePr>
        <p:xfrm>
          <a:off x="323528" y="588966"/>
          <a:ext cx="8569079" cy="3036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104"/>
                <a:gridCol w="1201272"/>
                <a:gridCol w="1361443"/>
                <a:gridCol w="1041103"/>
                <a:gridCol w="1361443"/>
                <a:gridCol w="1361443"/>
                <a:gridCol w="1201271"/>
              </a:tblGrid>
              <a:tr h="39176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aseline="30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r>
                        <a:rPr kumimoji="1" lang="en-US" altLang="ja-JP" sz="1800" baseline="0" dirty="0" smtClean="0">
                          <a:solidFill>
                            <a:schemeClr val="bg1"/>
                          </a:solidFill>
                        </a:rPr>
                        <a:t>He</a:t>
                      </a:r>
                      <a:endParaRPr kumimoji="1" lang="ja-JP" altLang="en-US" sz="18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aseline="0" dirty="0" smtClean="0">
                          <a:solidFill>
                            <a:schemeClr val="bg1"/>
                          </a:solidFill>
                        </a:rPr>
                        <a:t>fss2</a:t>
                      </a:r>
                      <a:endParaRPr kumimoji="1" lang="ja-JP" altLang="en-US" sz="18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aseline="0" dirty="0" smtClean="0">
                          <a:solidFill>
                            <a:schemeClr val="bg1"/>
                          </a:solidFill>
                        </a:rPr>
                        <a:t>10-10-5</a:t>
                      </a:r>
                      <a:endParaRPr kumimoji="1" lang="ja-JP" altLang="en-US" sz="18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/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aseline="0" dirty="0" smtClean="0">
                          <a:solidFill>
                            <a:schemeClr val="bg1"/>
                          </a:solidFill>
                        </a:rPr>
                        <a:t>AV8’</a:t>
                      </a:r>
                      <a:endParaRPr kumimoji="1" lang="ja-JP" altLang="en-US" sz="18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aseline="0" dirty="0" smtClean="0">
                          <a:solidFill>
                            <a:schemeClr val="bg1"/>
                          </a:solidFill>
                        </a:rPr>
                        <a:t>10-10-5</a:t>
                      </a:r>
                      <a:endParaRPr kumimoji="1" lang="ja-JP" altLang="en-US" sz="18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baseline="0" dirty="0">
                        <a:solidFill>
                          <a:srgbClr val="FF0000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</a:tr>
              <a:tr h="422142">
                <a:tc>
                  <a:txBody>
                    <a:bodyPr/>
                    <a:lstStyle/>
                    <a:p>
                      <a:r>
                        <a:rPr kumimoji="1" lang="en-US" altLang="ja-JP" sz="1800" b="1" i="1" baseline="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ℓ</a:t>
                      </a: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 </a:t>
                      </a:r>
                      <a:r>
                        <a:rPr kumimoji="1" lang="en-US" altLang="ja-JP" sz="1800" b="1" i="0" baseline="3000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sum</a:t>
                      </a:r>
                      <a:r>
                        <a:rPr kumimoji="1" lang="en-US" altLang="ja-JP" sz="1800" b="1" i="0" baseline="-25000" dirty="0" smtClean="0">
                          <a:solidFill>
                            <a:schemeClr val="bg1"/>
                          </a:solidFill>
                          <a:sym typeface="Euclid Extra"/>
                        </a:rPr>
                        <a:t>max</a:t>
                      </a:r>
                      <a:endParaRPr kumimoji="1" lang="ja-JP" altLang="en-US" sz="1800" b="1" i="0" baseline="-2500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1" baseline="0" dirty="0" smtClean="0">
                          <a:solidFill>
                            <a:schemeClr val="bg1"/>
                          </a:solidFill>
                        </a:rPr>
                        <a:t>E</a:t>
                      </a: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 (MeV)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KE (MeV)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1" baseline="0" dirty="0" smtClean="0">
                          <a:solidFill>
                            <a:schemeClr val="bg1"/>
                          </a:solidFill>
                        </a:rPr>
                        <a:t>R</a:t>
                      </a:r>
                      <a:r>
                        <a:rPr kumimoji="1" lang="en-US" altLang="ja-JP" sz="1800" b="1" i="0" baseline="-25000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 (fm)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i="1" baseline="0" dirty="0" smtClean="0">
                          <a:solidFill>
                            <a:schemeClr val="bg1"/>
                          </a:solidFill>
                        </a:rPr>
                        <a:t>E</a:t>
                      </a: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 (MeV)</a:t>
                      </a:r>
                      <a:endParaRPr kumimoji="1" lang="ja-JP" altLang="en-US" sz="1800" b="1" i="0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KE (MeV)</a:t>
                      </a:r>
                      <a:endParaRPr kumimoji="1" lang="ja-JP" altLang="en-US" sz="1800" b="1" i="0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i="1" baseline="0" dirty="0" smtClean="0">
                          <a:solidFill>
                            <a:schemeClr val="bg1"/>
                          </a:solidFill>
                        </a:rPr>
                        <a:t>R</a:t>
                      </a:r>
                      <a:r>
                        <a:rPr kumimoji="1" lang="en-US" altLang="ja-JP" sz="1800" b="1" i="0" baseline="-25000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 (fm)</a:t>
                      </a:r>
                      <a:endParaRPr kumimoji="1" lang="ja-JP" altLang="en-US" sz="1800" b="1" i="0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</a:tr>
              <a:tr h="37046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aseline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kumimoji="1" lang="ja-JP" altLang="en-US" sz="18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24.73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76.52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1.498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21.46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83.07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1.607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</a:tr>
              <a:tr h="37046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aseline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kumimoji="1" lang="ja-JP" altLang="en-US" sz="18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i="1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27.32</a:t>
                      </a:r>
                      <a:endParaRPr kumimoji="1" lang="ja-JP" altLang="en-US" sz="1800" b="1" i="0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85.84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1.443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i="1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24.88</a:t>
                      </a:r>
                      <a:endParaRPr kumimoji="1" lang="ja-JP" altLang="en-US" sz="1800" b="1" i="0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97.29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1.512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</a:tr>
              <a:tr h="37046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aseline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kumimoji="1" lang="ja-JP" altLang="en-US" sz="18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27.75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88.05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1.433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25.52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100.90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1.493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</a:tr>
              <a:tr h="37046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aseline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kumimoji="1" lang="ja-JP" altLang="en-US" sz="18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27.92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88.60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1.430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25.89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102.35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1.485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</a:tr>
              <a:tr h="37046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aseline="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kumimoji="1" lang="ja-JP" altLang="en-US" sz="18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27.95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 88.73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1.429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25.94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102.65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</a:rPr>
                        <a:t>1.483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</a:tr>
              <a:tr h="370469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dirty="0" smtClean="0">
                          <a:solidFill>
                            <a:srgbClr val="C00000"/>
                          </a:solidFill>
                        </a:rPr>
                        <a:t>                     Stochastic Variational Method</a:t>
                      </a:r>
                      <a:endParaRPr lang="ja-JP" altLang="en-US" sz="1800" dirty="0" smtClean="0">
                        <a:solidFill>
                          <a:srgbClr val="C00000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91431" marR="91431" marT="45706" marB="45706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91431" marR="91431" marT="45706" marB="45706"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91431" marR="91431" marT="45706" marB="45706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i="0" baseline="0" dirty="0" smtClean="0">
                          <a:solidFill>
                            <a:srgbClr val="C00000"/>
                          </a:solidFill>
                          <a:sym typeface="Symbol"/>
                        </a:rPr>
                        <a:t></a:t>
                      </a:r>
                      <a:r>
                        <a:rPr kumimoji="1" lang="en-US" altLang="ja-JP" sz="1800" b="1" i="0" baseline="0" dirty="0" smtClean="0">
                          <a:solidFill>
                            <a:srgbClr val="C00000"/>
                          </a:solidFill>
                          <a:sym typeface="Symbol"/>
                        </a:rPr>
                        <a:t>25.92</a:t>
                      </a:r>
                      <a:endParaRPr kumimoji="1" lang="ja-JP" altLang="en-US" sz="1800" b="1" i="0" baseline="0" dirty="0">
                        <a:solidFill>
                          <a:srgbClr val="C00000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baseline="0" dirty="0" smtClean="0">
                          <a:solidFill>
                            <a:srgbClr val="C00000"/>
                          </a:solidFill>
                        </a:rPr>
                        <a:t>102.35</a:t>
                      </a:r>
                      <a:endParaRPr kumimoji="1" lang="ja-JP" altLang="en-US" sz="1800" b="1" i="0" baseline="0" dirty="0">
                        <a:solidFill>
                          <a:srgbClr val="C00000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i="0" baseline="0" dirty="0" smtClean="0">
                          <a:solidFill>
                            <a:srgbClr val="C00000"/>
                          </a:solidFill>
                        </a:rPr>
                        <a:t>1.486</a:t>
                      </a:r>
                      <a:endParaRPr kumimoji="1" lang="ja-JP" altLang="en-US" sz="1800" b="1" i="0" baseline="0" dirty="0" smtClean="0">
                        <a:solidFill>
                          <a:srgbClr val="C00000"/>
                        </a:solidFill>
                      </a:endParaRPr>
                    </a:p>
                  </a:txBody>
                  <a:tcPr marL="91431" marR="91431" marT="45705" marB="45705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925390"/>
              </p:ext>
            </p:extLst>
          </p:nvPr>
        </p:nvGraphicFramePr>
        <p:xfrm>
          <a:off x="3275856" y="3717032"/>
          <a:ext cx="5459393" cy="2960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189"/>
                <a:gridCol w="981551"/>
                <a:gridCol w="981551"/>
                <a:gridCol w="813725"/>
                <a:gridCol w="1149377"/>
              </a:tblGrid>
              <a:tr h="36620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1" baseline="0" dirty="0" smtClean="0">
                          <a:solidFill>
                            <a:schemeClr val="bg1"/>
                          </a:solidFill>
                        </a:rPr>
                        <a:t>deuteron</a:t>
                      </a:r>
                      <a:endParaRPr kumimoji="1" lang="ja-JP" altLang="en-US" sz="1800" b="1" i="1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aseline="0" dirty="0" smtClean="0">
                          <a:solidFill>
                            <a:schemeClr val="bg1"/>
                          </a:solidFill>
                        </a:rPr>
                        <a:t>fss2</a:t>
                      </a:r>
                      <a:endParaRPr kumimoji="1" lang="ja-JP" altLang="en-US" sz="18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aseline="0" dirty="0" smtClean="0">
                          <a:solidFill>
                            <a:schemeClr val="bg1"/>
                          </a:solidFill>
                        </a:rPr>
                        <a:t>AV8’</a:t>
                      </a:r>
                      <a:r>
                        <a:rPr kumimoji="1" lang="ja-JP" altLang="en-US" sz="1800" baseline="0" dirty="0" smtClean="0">
                          <a:solidFill>
                            <a:schemeClr val="bg1"/>
                          </a:solidFill>
                        </a:rPr>
                        <a:t>      </a:t>
                      </a:r>
                      <a:r>
                        <a:rPr kumimoji="1" lang="en-US" altLang="ja-JP" sz="1800" baseline="0" dirty="0" smtClean="0">
                          <a:solidFill>
                            <a:schemeClr val="bg1"/>
                          </a:solidFill>
                        </a:rPr>
                        <a:t>(SVM)</a:t>
                      </a:r>
                      <a:endParaRPr kumimoji="1" lang="ja-JP" altLang="en-US" sz="18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8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 </a:t>
                      </a:r>
                      <a:r>
                        <a:rPr kumimoji="1" lang="en-US" altLang="ja-JP" sz="1800" baseline="0" dirty="0" smtClean="0">
                          <a:solidFill>
                            <a:schemeClr val="bg1"/>
                          </a:solidFill>
                        </a:rPr>
                        <a:t>AV18</a:t>
                      </a:r>
                      <a:endParaRPr kumimoji="1" lang="ja-JP" altLang="en-US" sz="18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967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i="1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</a:t>
                      </a:r>
                      <a:r>
                        <a:rPr kumimoji="1" lang="en-US" altLang="ja-JP" sz="1800" b="1" i="0" baseline="-25000" dirty="0" smtClean="0">
                          <a:solidFill>
                            <a:schemeClr val="bg1"/>
                          </a:solidFill>
                          <a:sym typeface="Symbol"/>
                        </a:rPr>
                        <a:t>d   </a:t>
                      </a:r>
                      <a:r>
                        <a:rPr kumimoji="1" lang="en-US" altLang="ja-JP" sz="1800" b="1" i="0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(MeV)</a:t>
                      </a:r>
                      <a:endParaRPr kumimoji="1" lang="ja-JP" altLang="en-US" sz="1800" b="1" i="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2.2246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2.2436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2.242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2.2246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620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1" baseline="0" dirty="0" smtClean="0"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kumimoji="1" lang="en-US" altLang="ja-JP" sz="1800" b="1" i="0" baseline="-25000" dirty="0" smtClean="0">
                          <a:solidFill>
                            <a:schemeClr val="bg1"/>
                          </a:solidFill>
                        </a:rPr>
                        <a:t>d</a:t>
                      </a:r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 (%)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5.49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5.78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5.77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5.76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620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rms (fm)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1.960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1.961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1.961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1.967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620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1" baseline="0" dirty="0" smtClean="0">
                          <a:solidFill>
                            <a:schemeClr val="bg1"/>
                          </a:solidFill>
                        </a:rPr>
                        <a:t>Q</a:t>
                      </a:r>
                      <a:r>
                        <a:rPr kumimoji="1" lang="en-US" altLang="ja-JP" sz="1800" b="1" i="0" baseline="-25000" dirty="0" smtClean="0">
                          <a:solidFill>
                            <a:schemeClr val="bg1"/>
                          </a:solidFill>
                        </a:rPr>
                        <a:t>d</a:t>
                      </a:r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 (fm2)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0.270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0.269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0.270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6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i="1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</a:t>
                      </a:r>
                      <a:endParaRPr kumimoji="1" lang="ja-JP" altLang="en-US" sz="1800" b="1" i="1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0.0252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0.0252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0.0250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6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i="1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</a:t>
                      </a:r>
                      <a:r>
                        <a:rPr kumimoji="1" lang="en-US" altLang="ja-JP" sz="1800" b="1" i="0" baseline="-25000" dirty="0" smtClean="0">
                          <a:solidFill>
                            <a:schemeClr val="bg1"/>
                          </a:solidFill>
                          <a:sym typeface="Symbol"/>
                        </a:rPr>
                        <a:t>d</a:t>
                      </a:r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  <a:sym typeface="Symbol"/>
                        </a:rPr>
                        <a:t> (</a:t>
                      </a:r>
                      <a:r>
                        <a:rPr kumimoji="1" lang="en-US" altLang="ja-JP" sz="1800" b="1" i="1" baseline="0" dirty="0" smtClean="0">
                          <a:solidFill>
                            <a:schemeClr val="bg1"/>
                          </a:solidFill>
                          <a:sym typeface="Symbol"/>
                        </a:rPr>
                        <a:t></a:t>
                      </a:r>
                      <a:r>
                        <a:rPr kumimoji="1" lang="en-US" altLang="ja-JP" sz="1800" b="1" i="0" baseline="-25000" dirty="0" smtClean="0">
                          <a:solidFill>
                            <a:schemeClr val="bg1"/>
                          </a:solidFill>
                          <a:sym typeface="Symbol"/>
                        </a:rPr>
                        <a:t>0</a:t>
                      </a:r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  <a:sym typeface="Symbol"/>
                        </a:rPr>
                        <a:t>)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0.849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0.847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0.847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620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KE (MeV)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(17.49)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19.89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19.881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i="0" dirty="0" smtClean="0">
                          <a:solidFill>
                            <a:schemeClr val="bg1"/>
                          </a:solidFill>
                        </a:rPr>
                        <a:t>19.814</a:t>
                      </a:r>
                      <a:endParaRPr kumimoji="1" lang="ja-JP" altLang="en-US" sz="18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0" marB="456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393" name="テキスト ボックス 10"/>
          <p:cNvSpPr txBox="1">
            <a:spLocks noChangeArrowheads="1"/>
          </p:cNvSpPr>
          <p:nvPr/>
        </p:nvSpPr>
        <p:spPr bwMode="auto">
          <a:xfrm>
            <a:off x="755650" y="4025900"/>
            <a:ext cx="1920875" cy="323850"/>
          </a:xfrm>
          <a:prstGeom prst="rect">
            <a:avLst/>
          </a:prstGeom>
          <a:solidFill>
            <a:schemeClr val="tx1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1pPr>
            <a:lvl2pPr marL="742950" indent="-28575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2pPr>
            <a:lvl3pPr marL="11430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3pPr>
            <a:lvl4pPr marL="16002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4pPr>
            <a:lvl5pPr marL="20574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9pPr>
          </a:lstStyle>
          <a:p>
            <a:pPr eaLnBrk="1" hangingPunct="1"/>
            <a:r>
              <a:rPr lang="en-US" altLang="ja-JP" sz="1500">
                <a:solidFill>
                  <a:srgbClr val="0000FF"/>
                </a:solidFill>
              </a:rPr>
              <a:t>Deuteron  properties</a:t>
            </a:r>
            <a:endParaRPr lang="ja-JP" altLang="en-US" sz="1500">
              <a:solidFill>
                <a:srgbClr val="0000FF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875463" y="114300"/>
            <a:ext cx="2089150" cy="522288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1400" dirty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ea typeface="ＭＳ Ｐゴシック" pitchFamily="50" charset="-128"/>
              </a:rPr>
              <a:t>H. Kamada et. al., Phys. </a:t>
            </a:r>
          </a:p>
          <a:p>
            <a:pPr>
              <a:defRPr/>
            </a:pPr>
            <a:r>
              <a:rPr lang="en-US" altLang="ja-JP" sz="1400" dirty="0">
                <a:solidFill>
                  <a:srgbClr val="3366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ea typeface="ＭＳ Ｐゴシック" pitchFamily="50" charset="-128"/>
              </a:rPr>
              <a:t>Rev. C64, 044001 (2001)</a:t>
            </a:r>
          </a:p>
        </p:txBody>
      </p:sp>
      <p:sp>
        <p:nvSpPr>
          <p:cNvPr id="11395" name="円/楕円 3"/>
          <p:cNvSpPr>
            <a:spLocks noChangeArrowheads="1"/>
          </p:cNvSpPr>
          <p:nvPr/>
        </p:nvSpPr>
        <p:spPr bwMode="auto">
          <a:xfrm>
            <a:off x="6618287" y="605631"/>
            <a:ext cx="860425" cy="360363"/>
          </a:xfrm>
          <a:prstGeom prst="ellipse">
            <a:avLst/>
          </a:prstGeom>
          <a:noFill/>
          <a:ln w="127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396" name="テキスト ボックス 2"/>
          <p:cNvSpPr txBox="1">
            <a:spLocks noChangeArrowheads="1"/>
          </p:cNvSpPr>
          <p:nvPr/>
        </p:nvSpPr>
        <p:spPr bwMode="auto">
          <a:xfrm>
            <a:off x="4859338" y="188913"/>
            <a:ext cx="1914525" cy="4000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1pPr>
            <a:lvl2pPr marL="742950" indent="-28575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2pPr>
            <a:lvl3pPr marL="11430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3pPr>
            <a:lvl4pPr marL="16002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4pPr>
            <a:lvl5pPr marL="20574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9pPr>
          </a:lstStyle>
          <a:p>
            <a:pPr eaLnBrk="1" hangingPunct="1"/>
            <a:r>
              <a:rPr lang="en-US" altLang="ja-JP" sz="2000"/>
              <a:t>Benchmark test</a:t>
            </a:r>
            <a:endParaRPr lang="ja-JP" altLang="en-US" sz="2000"/>
          </a:p>
        </p:txBody>
      </p:sp>
      <p:sp>
        <p:nvSpPr>
          <p:cNvPr id="11397" name="テキスト ボックス 2"/>
          <p:cNvSpPr txBox="1">
            <a:spLocks noChangeArrowheads="1"/>
          </p:cNvSpPr>
          <p:nvPr/>
        </p:nvSpPr>
        <p:spPr bwMode="auto">
          <a:xfrm>
            <a:off x="611560" y="3573463"/>
            <a:ext cx="2448272" cy="36933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1pPr>
            <a:lvl2pPr marL="742950" indent="-28575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2pPr>
            <a:lvl3pPr marL="11430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3pPr>
            <a:lvl4pPr marL="16002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4pPr>
            <a:lvl5pPr marL="2057400" indent="-228600" eaLnBrk="0" hangingPunct="0"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sym typeface="Symbol" pitchFamily="18" charset="2"/>
              </a:defRPr>
            </a:lvl9pPr>
          </a:lstStyle>
          <a:p>
            <a:pPr eaLnBrk="1" hangingPunct="1"/>
            <a:r>
              <a:rPr lang="en-US" altLang="ja-JP" sz="1800" i="1" dirty="0">
                <a:solidFill>
                  <a:srgbClr val="FF0000"/>
                </a:solidFill>
              </a:rPr>
              <a:t>R</a:t>
            </a:r>
            <a:r>
              <a:rPr lang="en-US" altLang="ja-JP" sz="1800" baseline="-25000" dirty="0">
                <a:solidFill>
                  <a:srgbClr val="FF0000"/>
                </a:solidFill>
              </a:rPr>
              <a:t>c</a:t>
            </a:r>
            <a:r>
              <a:rPr lang="en-US" altLang="ja-JP" sz="1800" baseline="30000" dirty="0">
                <a:solidFill>
                  <a:srgbClr val="FF0000"/>
                </a:solidFill>
              </a:rPr>
              <a:t>exp </a:t>
            </a:r>
            <a:r>
              <a:rPr lang="en-US" altLang="ja-JP" sz="1800" dirty="0">
                <a:solidFill>
                  <a:srgbClr val="FF0000"/>
                </a:solidFill>
              </a:rPr>
              <a:t>(</a:t>
            </a:r>
            <a:r>
              <a:rPr lang="en-US" altLang="ja-JP" sz="1800" baseline="30000" dirty="0">
                <a:solidFill>
                  <a:srgbClr val="FF0000"/>
                </a:solidFill>
              </a:rPr>
              <a:t>4</a:t>
            </a:r>
            <a:r>
              <a:rPr lang="en-US" altLang="ja-JP" sz="1800" dirty="0">
                <a:solidFill>
                  <a:srgbClr val="FF0000"/>
                </a:solidFill>
              </a:rPr>
              <a:t>He)=</a:t>
            </a:r>
            <a:r>
              <a:rPr lang="en-US" altLang="ja-JP" sz="1800" dirty="0" smtClean="0">
                <a:solidFill>
                  <a:srgbClr val="FF0000"/>
                </a:solidFill>
              </a:rPr>
              <a:t>1.457(4</a:t>
            </a:r>
            <a:r>
              <a:rPr lang="en-US" altLang="ja-JP" sz="1800" dirty="0">
                <a:solidFill>
                  <a:srgbClr val="FF0000"/>
                </a:solidFill>
              </a:rPr>
              <a:t>)</a:t>
            </a:r>
            <a:r>
              <a:rPr lang="en-US" altLang="ja-JP" sz="1800" dirty="0" smtClean="0">
                <a:solidFill>
                  <a:srgbClr val="FF0000"/>
                </a:solidFill>
              </a:rPr>
              <a:t> </a:t>
            </a:r>
            <a:r>
              <a:rPr lang="en-US" altLang="ja-JP" sz="1800" dirty="0">
                <a:solidFill>
                  <a:srgbClr val="FF0000"/>
                </a:solidFill>
              </a:rPr>
              <a:t>fm</a:t>
            </a:r>
            <a:endParaRPr lang="ja-JP" altLang="en-US" sz="1800" dirty="0">
              <a:solidFill>
                <a:srgbClr val="FF000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755650" y="4437063"/>
            <a:ext cx="2063750" cy="1384300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16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50" charset="-128"/>
              </a:rPr>
              <a:t>3</a:t>
            </a:r>
            <a:r>
              <a:rPr lang="en-US" altLang="ja-JP" sz="1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50" charset="-128"/>
              </a:rPr>
              <a:t>H binding energy</a:t>
            </a:r>
          </a:p>
          <a:p>
            <a:pPr>
              <a:defRPr/>
            </a:pPr>
            <a:r>
              <a:rPr lang="en-US" altLang="ja-JP" sz="1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50" charset="-128"/>
                <a:sym typeface="Symbol"/>
              </a:rPr>
              <a:t> </a:t>
            </a:r>
            <a:r>
              <a:rPr lang="en-US" altLang="ja-JP" sz="1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50" charset="-128"/>
              </a:rPr>
              <a:t>350 keV</a:t>
            </a:r>
            <a:r>
              <a:rPr lang="en-US" altLang="ja-JP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50" charset="-128"/>
              </a:rPr>
              <a:t> </a:t>
            </a:r>
            <a:r>
              <a:rPr lang="en-US" altLang="ja-JP" sz="1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50" charset="-128"/>
              </a:rPr>
              <a:t>missing</a:t>
            </a:r>
            <a:r>
              <a:rPr lang="en-US" altLang="ja-JP" sz="2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50" charset="-128"/>
              </a:rPr>
              <a:t> </a:t>
            </a:r>
            <a:r>
              <a:rPr lang="en-US" altLang="ja-JP" sz="1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50" charset="-128"/>
              </a:rPr>
              <a:t>in fss2: </a:t>
            </a:r>
            <a:r>
              <a:rPr lang="en-US" altLang="ja-JP" sz="1600" dirty="0">
                <a:solidFill>
                  <a:srgbClr val="0000FF"/>
                </a:solidFill>
              </a:rPr>
              <a:t>almost half of 0.5 – 1 MeV for meson exch. models</a:t>
            </a:r>
            <a:endParaRPr lang="ja-JP" altLang="en-US" sz="1600" dirty="0">
              <a:solidFill>
                <a:srgbClr val="0000FF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452320" y="605631"/>
            <a:ext cx="16578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en-US" altLang="ja-JP" sz="1600" dirty="0">
                <a:solidFill>
                  <a:srgbClr val="FF0000"/>
                </a:solidFill>
                <a:latin typeface="Times New Roman"/>
                <a:ea typeface="ＭＳ Ｐゴシック"/>
              </a:rPr>
              <a:t>4</a:t>
            </a:r>
            <a:r>
              <a:rPr lang="ja-JP" altLang="en-US" sz="1600" dirty="0">
                <a:solidFill>
                  <a:srgbClr val="FF0000"/>
                </a:solidFill>
                <a:latin typeface="Times New Roman"/>
                <a:ea typeface="ＭＳ Ｐゴシック"/>
              </a:rPr>
              <a:t> </a:t>
            </a:r>
            <a:r>
              <a:rPr lang="en-US" altLang="ja-JP" sz="1600" dirty="0">
                <a:solidFill>
                  <a:srgbClr val="FF0000"/>
                </a:solidFill>
                <a:latin typeface="Times New Roman"/>
                <a:ea typeface="ＭＳ Ｐゴシック"/>
              </a:rPr>
              <a:t>digits accuracy</a:t>
            </a:r>
            <a:endParaRPr lang="ja-JP" altLang="en-US" sz="1600" dirty="0">
              <a:solidFill>
                <a:srgbClr val="FF0000"/>
              </a:solidFill>
              <a:latin typeface="Times New Roman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195379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ukawa03">
  <a:themeElements>
    <a:clrScheme name="yukawa03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yukawa03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yukawa03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ukawa03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ukawa03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ukawa03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ukawa03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ukawa03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ukawa03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18327</TotalTime>
  <Words>1752</Words>
  <Application>Microsoft Office PowerPoint</Application>
  <PresentationFormat>画面に合わせる (4:3)</PresentationFormat>
  <Paragraphs>447</Paragraphs>
  <Slides>16</Slides>
  <Notes>2</Notes>
  <HiddenSlides>0</HiddenSlides>
  <MMClips>0</MMClips>
  <ScaleCrop>false</ScaleCrop>
  <HeadingPairs>
    <vt:vector size="10" baseType="variant">
      <vt:variant>
        <vt:lpstr>使用されているフォント</vt:lpstr>
      </vt:variant>
      <vt:variant>
        <vt:i4>13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16</vt:i4>
      </vt:variant>
      <vt:variant>
        <vt:lpstr>目的別スライド ショー</vt:lpstr>
      </vt:variant>
      <vt:variant>
        <vt:i4>5</vt:i4>
      </vt:variant>
    </vt:vector>
  </HeadingPairs>
  <TitlesOfParts>
    <vt:vector size="36" baseType="lpstr">
      <vt:lpstr>ＭＳ Ｐゴシック</vt:lpstr>
      <vt:lpstr>ＭＳ Ｐ明朝</vt:lpstr>
      <vt:lpstr>ＭＳ ゴシック</vt:lpstr>
      <vt:lpstr>ＭＳ 明朝</vt:lpstr>
      <vt:lpstr>Arial</vt:lpstr>
      <vt:lpstr>Cambria Math</vt:lpstr>
      <vt:lpstr>Euclid Extra</vt:lpstr>
      <vt:lpstr>French Script MT</vt:lpstr>
      <vt:lpstr>Symbol</vt:lpstr>
      <vt:lpstr>Symbol Tiger</vt:lpstr>
      <vt:lpstr>Times New Roman</vt:lpstr>
      <vt:lpstr>Verdana</vt:lpstr>
      <vt:lpstr>Wingdings</vt:lpstr>
      <vt:lpstr>yukawa03</vt:lpstr>
      <vt:lpstr>Equation</vt:lpstr>
      <vt:lpstr>PowerPoint プレゼンテーション</vt:lpstr>
      <vt:lpstr>Introduction</vt:lpstr>
      <vt:lpstr>Prerequisites of many-cluster Faddeev-Yakubovsky equations</vt:lpstr>
      <vt:lpstr>PowerPoint プレゼンテーション</vt:lpstr>
      <vt:lpstr>PowerPoint プレゼンテーション</vt:lpstr>
      <vt:lpstr>PowerPoint プレゼンテーション</vt:lpstr>
      <vt:lpstr>(triton)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Summary</vt:lpstr>
      <vt:lpstr>kiken11_Aug</vt:lpstr>
      <vt:lpstr>gak13s</vt:lpstr>
      <vt:lpstr>col13</vt:lpstr>
      <vt:lpstr>motoba</vt:lpstr>
      <vt:lpstr>efb22</vt:lpstr>
    </vt:vector>
  </TitlesOfParts>
  <Company>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クォーク模型によるバリオン 8 重項の バリオン間相互作用</dc:title>
  <dc:creator>na</dc:creator>
  <cp:lastModifiedBy>藤原義和</cp:lastModifiedBy>
  <cp:revision>1084</cp:revision>
  <cp:lastPrinted>2013-05-13T10:05:56Z</cp:lastPrinted>
  <dcterms:created xsi:type="dcterms:W3CDTF">2001-07-07T08:57:08Z</dcterms:created>
  <dcterms:modified xsi:type="dcterms:W3CDTF">2013-09-12T04:51:40Z</dcterms:modified>
</cp:coreProperties>
</file>