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0" r:id="rId4"/>
    <p:sldId id="263" r:id="rId5"/>
    <p:sldId id="267" r:id="rId6"/>
    <p:sldId id="261" r:id="rId7"/>
    <p:sldId id="274" r:id="rId8"/>
    <p:sldId id="285" r:id="rId9"/>
    <p:sldId id="268" r:id="rId10"/>
    <p:sldId id="279" r:id="rId11"/>
    <p:sldId id="281" r:id="rId12"/>
    <p:sldId id="278" r:id="rId13"/>
    <p:sldId id="290" r:id="rId14"/>
    <p:sldId id="272" r:id="rId15"/>
    <p:sldId id="275" r:id="rId16"/>
    <p:sldId id="276" r:id="rId17"/>
    <p:sldId id="257" r:id="rId18"/>
    <p:sldId id="282" r:id="rId19"/>
    <p:sldId id="283" r:id="rId20"/>
    <p:sldId id="280" r:id="rId21"/>
    <p:sldId id="289" r:id="rId22"/>
    <p:sldId id="284" r:id="rId23"/>
    <p:sldId id="269" r:id="rId24"/>
    <p:sldId id="286" r:id="rId25"/>
    <p:sldId id="288" r:id="rId26"/>
    <p:sldId id="287" r:id="rId27"/>
    <p:sldId id="270" r:id="rId28"/>
    <p:sldId id="271" r:id="rId29"/>
    <p:sldId id="273" r:id="rId30"/>
    <p:sldId id="262" r:id="rId31"/>
    <p:sldId id="264" r:id="rId32"/>
    <p:sldId id="265" r:id="rId33"/>
    <p:sldId id="266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9900"/>
    <a:srgbClr val="0000FF"/>
    <a:srgbClr val="CC0099"/>
    <a:srgbClr val="DCE6F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5B19-EDC6-44D6-992B-3CA63EBF0B19}" type="datetimeFigureOut">
              <a:rPr lang="pl-PL" smtClean="0"/>
              <a:pPr/>
              <a:t>2013-09-08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22988-FC6D-4A02-8561-D6DC4E69CC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75EC-5507-45A4-9A81-0DA2DB830358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930-CF8B-432C-A595-3EB346CEF89C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CA19-27DB-40A3-9BA1-88FB9A5C7622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A2E7-40D8-450E-9C51-E1DFC63C63A5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BD66-0BBC-4914-BCB4-60D230DBAC29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603C-8DC0-41C5-BC65-CA4640141C7E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08E4-F91E-475B-A540-B40A45266567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C43C-92DC-464E-9FE4-B794AEAC942D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646E-C017-47F1-BEF3-12F877EDA571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BEB6-0E22-42DA-BA96-3F9A79ED5D95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D21-248C-40F5-AF35-017DCB4F8DC3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621D-72FF-4BE3-AA03-79A3ED522522}" type="datetime1">
              <a:rPr lang="pl-PL" smtClean="0"/>
              <a:pPr/>
              <a:t>2013-09-08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0AA2-4C15-47C3-B869-344E18114B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844825"/>
            <a:ext cx="8640960" cy="21602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METHOD FOR AN UNAMBIGUOUS DETECTION OF A HYPOTHETICAL 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BOUND TWO-NEUTRON SYSTEM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62292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Kazimierz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Bodek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59632" y="6042774"/>
            <a:ext cx="654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Smoluchowski</a:t>
            </a:r>
            <a:r>
              <a:rPr lang="en-US" sz="1600" dirty="0" smtClean="0"/>
              <a:t> Institute of Physics, </a:t>
            </a:r>
            <a:r>
              <a:rPr lang="en-US" sz="1600" dirty="0" err="1" smtClean="0"/>
              <a:t>Jagiellonian</a:t>
            </a:r>
            <a:r>
              <a:rPr lang="en-US" sz="1600" dirty="0" smtClean="0"/>
              <a:t> University, Cracow, Poland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5010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Search for multi-neutrons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038225" y="980729"/>
            <a:ext cx="7067550" cy="3456384"/>
            <a:chOff x="1038225" y="980728"/>
            <a:chExt cx="7067550" cy="3584451"/>
          </a:xfrm>
        </p:grpSpPr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8225" y="1412776"/>
              <a:ext cx="7067550" cy="315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pole tekstowe 26"/>
            <p:cNvSpPr txBox="1"/>
            <p:nvPr/>
          </p:nvSpPr>
          <p:spPr>
            <a:xfrm>
              <a:off x="2816423" y="980728"/>
              <a:ext cx="3511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33FF"/>
                  </a:solidFill>
                </a:rPr>
                <a:t>Phys. Rev. </a:t>
              </a:r>
              <a:r>
                <a:rPr lang="en-US" dirty="0" err="1" smtClean="0">
                  <a:solidFill>
                    <a:srgbClr val="9933FF"/>
                  </a:solidFill>
                </a:rPr>
                <a:t>Lett</a:t>
              </a:r>
              <a:r>
                <a:rPr lang="en-US" dirty="0" smtClean="0">
                  <a:solidFill>
                    <a:srgbClr val="9933FF"/>
                  </a:solidFill>
                </a:rPr>
                <a:t>. 108, 102501 (2012)</a:t>
              </a:r>
              <a:endParaRPr lang="pl-PL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79512" y="4437112"/>
            <a:ext cx="5156703" cy="1944216"/>
            <a:chOff x="179512" y="4571836"/>
            <a:chExt cx="5156703" cy="2097524"/>
          </a:xfrm>
        </p:grpSpPr>
        <p:grpSp>
          <p:nvGrpSpPr>
            <p:cNvPr id="26" name="Grupa 25"/>
            <p:cNvGrpSpPr/>
            <p:nvPr/>
          </p:nvGrpSpPr>
          <p:grpSpPr>
            <a:xfrm>
              <a:off x="179512" y="4869160"/>
              <a:ext cx="5156703" cy="1800200"/>
              <a:chOff x="179512" y="4653136"/>
              <a:chExt cx="5156703" cy="2016224"/>
            </a:xfrm>
          </p:grpSpPr>
          <p:pic>
            <p:nvPicPr>
              <p:cNvPr id="3174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9512" y="4653136"/>
                <a:ext cx="5156703" cy="936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Prostokąt 11"/>
              <p:cNvSpPr/>
              <p:nvPr/>
            </p:nvSpPr>
            <p:spPr>
              <a:xfrm>
                <a:off x="539552" y="5373216"/>
                <a:ext cx="4248472" cy="1296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175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9125" y="5445224"/>
                <a:ext cx="4096891" cy="1162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pole tekstowe 27"/>
            <p:cNvSpPr txBox="1"/>
            <p:nvPr/>
          </p:nvSpPr>
          <p:spPr>
            <a:xfrm>
              <a:off x="971600" y="4571836"/>
              <a:ext cx="35111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Phys. Rev. </a:t>
              </a:r>
              <a:r>
                <a:rPr lang="en-US" dirty="0" err="1" smtClean="0">
                  <a:solidFill>
                    <a:srgbClr val="0000FF"/>
                  </a:solidFill>
                </a:rPr>
                <a:t>Lett</a:t>
              </a:r>
              <a:r>
                <a:rPr lang="en-US" dirty="0" smtClean="0">
                  <a:solidFill>
                    <a:srgbClr val="0000FF"/>
                  </a:solidFill>
                </a:rPr>
                <a:t>. 109, 239201 (2012)</a:t>
              </a:r>
              <a:endParaRPr lang="pl-PL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5148064" y="4437112"/>
            <a:ext cx="3672408" cy="1953508"/>
            <a:chOff x="5148064" y="4571836"/>
            <a:chExt cx="3672408" cy="2169532"/>
          </a:xfrm>
        </p:grpSpPr>
        <p:sp>
          <p:nvSpPr>
            <p:cNvPr id="29" name="pole tekstowe 28"/>
            <p:cNvSpPr txBox="1"/>
            <p:nvPr/>
          </p:nvSpPr>
          <p:spPr>
            <a:xfrm>
              <a:off x="5309318" y="4571836"/>
              <a:ext cx="35111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33FF"/>
                  </a:solidFill>
                </a:rPr>
                <a:t>Phys. Rev. </a:t>
              </a:r>
              <a:r>
                <a:rPr lang="en-US" dirty="0" err="1" smtClean="0">
                  <a:solidFill>
                    <a:srgbClr val="9933FF"/>
                  </a:solidFill>
                </a:rPr>
                <a:t>Lett</a:t>
              </a:r>
              <a:r>
                <a:rPr lang="en-US" dirty="0" smtClean="0">
                  <a:solidFill>
                    <a:srgbClr val="9933FF"/>
                  </a:solidFill>
                </a:rPr>
                <a:t>. 109, 239202 (2012)</a:t>
              </a:r>
              <a:endParaRPr lang="pl-PL" dirty="0">
                <a:solidFill>
                  <a:srgbClr val="9933FF"/>
                </a:solidFill>
              </a:endParaRP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5148064" y="4941168"/>
              <a:ext cx="3672408" cy="1800200"/>
              <a:chOff x="5148064" y="4941168"/>
              <a:chExt cx="3672408" cy="1800200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5148064" y="5301208"/>
                <a:ext cx="3672408" cy="1440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9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7169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20072" y="5332463"/>
                <a:ext cx="3528392" cy="133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56176" y="4941168"/>
                <a:ext cx="17145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5010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Search for multi-neutrons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Symbol zastępczy zawartości 46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122413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Searching for multi-neutron clusters in complicated systems needs severe model assumptions – 3-body model with 2-body interactions may not be adequate  </a:t>
            </a:r>
            <a:endParaRPr lang="en-US" dirty="0"/>
          </a:p>
        </p:txBody>
      </p:sp>
      <p:grpSp>
        <p:nvGrpSpPr>
          <p:cNvPr id="47" name="Grupa 46"/>
          <p:cNvGrpSpPr/>
          <p:nvPr/>
        </p:nvGrpSpPr>
        <p:grpSpPr>
          <a:xfrm>
            <a:off x="1043608" y="2708920"/>
            <a:ext cx="2304256" cy="1440160"/>
            <a:chOff x="1043608" y="3098577"/>
            <a:chExt cx="2304256" cy="1440160"/>
          </a:xfrm>
        </p:grpSpPr>
        <p:sp>
          <p:nvSpPr>
            <p:cNvPr id="15" name="Elipsa 14"/>
            <p:cNvSpPr/>
            <p:nvPr/>
          </p:nvSpPr>
          <p:spPr>
            <a:xfrm>
              <a:off x="1043608" y="3140968"/>
              <a:ext cx="1296144" cy="12961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Core</a:t>
              </a:r>
              <a:endParaRPr lang="pl-PL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upa 17"/>
            <p:cNvGrpSpPr/>
            <p:nvPr/>
          </p:nvGrpSpPr>
          <p:grpSpPr>
            <a:xfrm>
              <a:off x="2987824" y="3098577"/>
              <a:ext cx="360040" cy="461665"/>
              <a:chOff x="3059832" y="2840162"/>
              <a:chExt cx="360040" cy="461665"/>
            </a:xfrm>
          </p:grpSpPr>
          <p:sp>
            <p:nvSpPr>
              <p:cNvPr id="16" name="Elipsa 15"/>
              <p:cNvSpPr/>
              <p:nvPr/>
            </p:nvSpPr>
            <p:spPr>
              <a:xfrm>
                <a:off x="3059832" y="2912170"/>
                <a:ext cx="360040" cy="36004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3059832" y="284016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n</a:t>
                </a:r>
                <a:endParaRPr lang="pl-PL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a 18"/>
            <p:cNvGrpSpPr/>
            <p:nvPr/>
          </p:nvGrpSpPr>
          <p:grpSpPr>
            <a:xfrm>
              <a:off x="2987824" y="4077072"/>
              <a:ext cx="360040" cy="461665"/>
              <a:chOff x="3059832" y="2780928"/>
              <a:chExt cx="360040" cy="461665"/>
            </a:xfrm>
          </p:grpSpPr>
          <p:sp>
            <p:nvSpPr>
              <p:cNvPr id="20" name="Elipsa 19"/>
              <p:cNvSpPr/>
              <p:nvPr/>
            </p:nvSpPr>
            <p:spPr>
              <a:xfrm>
                <a:off x="3059832" y="2852936"/>
                <a:ext cx="360040" cy="36004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3059832" y="278092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n</a:t>
                </a:r>
                <a:endParaRPr lang="pl-PL" sz="2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3" name="Łącznik prosty ze strzałką 22"/>
            <p:cNvCxnSpPr>
              <a:stCxn id="17" idx="2"/>
              <a:endCxn id="21" idx="0"/>
            </p:cNvCxnSpPr>
            <p:nvPr/>
          </p:nvCxnSpPr>
          <p:spPr>
            <a:xfrm>
              <a:off x="3162712" y="3560242"/>
              <a:ext cx="0" cy="51683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>
              <a:stCxn id="17" idx="1"/>
            </p:cNvCxnSpPr>
            <p:nvPr/>
          </p:nvCxnSpPr>
          <p:spPr>
            <a:xfrm flipH="1">
              <a:off x="2339752" y="3329410"/>
              <a:ext cx="648072" cy="15882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>
              <a:stCxn id="21" idx="1"/>
            </p:cNvCxnSpPr>
            <p:nvPr/>
          </p:nvCxnSpPr>
          <p:spPr>
            <a:xfrm flipH="1" flipV="1">
              <a:off x="2339752" y="4106689"/>
              <a:ext cx="648072" cy="20121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a 40"/>
          <p:cNvGrpSpPr/>
          <p:nvPr/>
        </p:nvGrpSpPr>
        <p:grpSpPr>
          <a:xfrm>
            <a:off x="2411760" y="3068960"/>
            <a:ext cx="648072" cy="720080"/>
            <a:chOff x="5004048" y="2636912"/>
            <a:chExt cx="648072" cy="720080"/>
          </a:xfrm>
        </p:grpSpPr>
        <p:cxnSp>
          <p:nvCxnSpPr>
            <p:cNvPr id="33" name="Łącznik prosty ze strzałką 32"/>
            <p:cNvCxnSpPr/>
            <p:nvPr/>
          </p:nvCxnSpPr>
          <p:spPr>
            <a:xfrm flipH="1">
              <a:off x="5004048" y="2996952"/>
              <a:ext cx="360040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V="1">
              <a:off x="5364088" y="2636912"/>
              <a:ext cx="216024" cy="36004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>
              <a:off x="5364088" y="2996952"/>
              <a:ext cx="288032" cy="36004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/>
          <p:cNvGrpSpPr/>
          <p:nvPr/>
        </p:nvGrpSpPr>
        <p:grpSpPr>
          <a:xfrm>
            <a:off x="4283968" y="2348880"/>
            <a:ext cx="4536504" cy="4047667"/>
            <a:chOff x="4283968" y="2411596"/>
            <a:chExt cx="4536504" cy="4119781"/>
          </a:xfrm>
        </p:grpSpPr>
        <p:sp>
          <p:nvSpPr>
            <p:cNvPr id="61" name="pole tekstowe 60"/>
            <p:cNvSpPr txBox="1"/>
            <p:nvPr/>
          </p:nvSpPr>
          <p:spPr>
            <a:xfrm>
              <a:off x="4988262" y="2411596"/>
              <a:ext cx="3400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Few-Body Systems 5, 23-35 (1990)</a:t>
              </a:r>
              <a:endParaRPr lang="pl-PL" dirty="0">
                <a:solidFill>
                  <a:srgbClr val="0000FF"/>
                </a:solidFill>
              </a:endParaRPr>
            </a:p>
          </p:txBody>
        </p:sp>
        <p:grpSp>
          <p:nvGrpSpPr>
            <p:cNvPr id="63" name="Grupa 62"/>
            <p:cNvGrpSpPr/>
            <p:nvPr/>
          </p:nvGrpSpPr>
          <p:grpSpPr>
            <a:xfrm>
              <a:off x="4283968" y="2877054"/>
              <a:ext cx="4536504" cy="3654323"/>
              <a:chOff x="4283968" y="2877054"/>
              <a:chExt cx="4536504" cy="3654323"/>
            </a:xfrm>
          </p:grpSpPr>
          <p:pic>
            <p:nvPicPr>
              <p:cNvPr id="317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87416" y="3929388"/>
                <a:ext cx="3600400" cy="2220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4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3968" y="2877054"/>
                <a:ext cx="4536504" cy="98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pole tekstowe 61"/>
              <p:cNvSpPr txBox="1"/>
              <p:nvPr/>
            </p:nvSpPr>
            <p:spPr>
              <a:xfrm>
                <a:off x="4283968" y="6186791"/>
                <a:ext cx="4536504" cy="344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Watson-</a:t>
                </a:r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Migdal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model fit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pl-PL" sz="1600" dirty="0" smtClean="0">
                    <a:latin typeface="Times New Roman" pitchFamily="18" charset="0"/>
                    <a:cs typeface="Times New Roman" pitchFamily="18" charset="0"/>
                  </a:rPr>
                  <a:t> |</a:t>
                </a:r>
                <a:r>
                  <a:rPr lang="pl-PL" sz="1600" baseline="30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1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1600" baseline="-25000" dirty="0" smtClean="0">
                    <a:latin typeface="Times New Roman" pitchFamily="18" charset="0"/>
                    <a:cs typeface="Times New Roman" pitchFamily="18" charset="0"/>
                  </a:rPr>
                  <a:t>nn</a:t>
                </a:r>
                <a:r>
                  <a:rPr lang="pl-PL" sz="1600" dirty="0" smtClean="0">
                    <a:latin typeface="Times New Roman" pitchFamily="18" charset="0"/>
                    <a:cs typeface="Times New Roman" pitchFamily="18" charset="0"/>
                  </a:rPr>
                  <a:t>| = 16.5 ± 1.0 </a:t>
                </a:r>
                <a:r>
                  <a:rPr lang="pl-PL" sz="1600" dirty="0" err="1" smtClean="0">
                    <a:latin typeface="Times New Roman" pitchFamily="18" charset="0"/>
                    <a:cs typeface="Times New Roman" pitchFamily="18" charset="0"/>
                  </a:rPr>
                  <a:t>fm</a:t>
                </a:r>
                <a:endParaRPr lang="pl-P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9" name="Grupa 38"/>
          <p:cNvGrpSpPr/>
          <p:nvPr/>
        </p:nvGrpSpPr>
        <p:grpSpPr>
          <a:xfrm>
            <a:off x="1043608" y="4653136"/>
            <a:ext cx="2304256" cy="1881500"/>
            <a:chOff x="1043608" y="4653136"/>
            <a:chExt cx="2304256" cy="1881500"/>
          </a:xfrm>
        </p:grpSpPr>
        <p:grpSp>
          <p:nvGrpSpPr>
            <p:cNvPr id="49" name="Grupa 48"/>
            <p:cNvGrpSpPr/>
            <p:nvPr/>
          </p:nvGrpSpPr>
          <p:grpSpPr>
            <a:xfrm>
              <a:off x="1043608" y="4653136"/>
              <a:ext cx="2304256" cy="1440160"/>
              <a:chOff x="1043608" y="3098577"/>
              <a:chExt cx="2304256" cy="1440160"/>
            </a:xfrm>
          </p:grpSpPr>
          <p:sp>
            <p:nvSpPr>
              <p:cNvPr id="50" name="Elipsa 49"/>
              <p:cNvSpPr/>
              <p:nvPr/>
            </p:nvSpPr>
            <p:spPr>
              <a:xfrm>
                <a:off x="1043608" y="3140968"/>
                <a:ext cx="1296144" cy="129614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sz="2800" b="1" baseline="30000" dirty="0" smtClean="0">
                    <a:solidFill>
                      <a:schemeClr val="bg1"/>
                    </a:solidFill>
                  </a:rPr>
                  <a:t>8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Be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</a:rPr>
                  <a:t>GS</a:t>
                </a:r>
                <a:endParaRPr lang="pl-PL" sz="2800" b="1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" name="Grupa 17"/>
              <p:cNvGrpSpPr/>
              <p:nvPr/>
            </p:nvGrpSpPr>
            <p:grpSpPr>
              <a:xfrm>
                <a:off x="2987824" y="3098577"/>
                <a:ext cx="360040" cy="461665"/>
                <a:chOff x="3059832" y="2840162"/>
                <a:chExt cx="360040" cy="461665"/>
              </a:xfrm>
            </p:grpSpPr>
            <p:sp>
              <p:nvSpPr>
                <p:cNvPr id="58" name="Elipsa 57"/>
                <p:cNvSpPr/>
                <p:nvPr/>
              </p:nvSpPr>
              <p:spPr>
                <a:xfrm>
                  <a:off x="3059832" y="2912170"/>
                  <a:ext cx="360040" cy="360040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9" name="pole tekstowe 58"/>
                <p:cNvSpPr txBox="1"/>
                <p:nvPr/>
              </p:nvSpPr>
              <p:spPr>
                <a:xfrm>
                  <a:off x="3059832" y="2840162"/>
                  <a:ext cx="349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n</a:t>
                  </a:r>
                  <a:endParaRPr lang="pl-PL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2" name="Grupa 18"/>
              <p:cNvGrpSpPr/>
              <p:nvPr/>
            </p:nvGrpSpPr>
            <p:grpSpPr>
              <a:xfrm>
                <a:off x="2987824" y="4077072"/>
                <a:ext cx="360040" cy="461665"/>
                <a:chOff x="3059832" y="2780928"/>
                <a:chExt cx="360040" cy="461665"/>
              </a:xfrm>
            </p:grpSpPr>
            <p:sp>
              <p:nvSpPr>
                <p:cNvPr id="56" name="Elipsa 55"/>
                <p:cNvSpPr/>
                <p:nvPr/>
              </p:nvSpPr>
              <p:spPr>
                <a:xfrm>
                  <a:off x="3059832" y="2852936"/>
                  <a:ext cx="360040" cy="360040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7" name="pole tekstowe 56"/>
                <p:cNvSpPr txBox="1"/>
                <p:nvPr/>
              </p:nvSpPr>
              <p:spPr>
                <a:xfrm>
                  <a:off x="3059832" y="2780928"/>
                  <a:ext cx="349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n</a:t>
                  </a:r>
                  <a:endParaRPr lang="pl-PL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53" name="Łącznik prosty ze strzałką 52"/>
              <p:cNvCxnSpPr>
                <a:stCxn id="59" idx="2"/>
                <a:endCxn id="57" idx="0"/>
              </p:cNvCxnSpPr>
              <p:nvPr/>
            </p:nvCxnSpPr>
            <p:spPr>
              <a:xfrm>
                <a:off x="3162712" y="3560242"/>
                <a:ext cx="0" cy="51683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ze strzałką 53"/>
              <p:cNvCxnSpPr>
                <a:stCxn id="59" idx="1"/>
              </p:cNvCxnSpPr>
              <p:nvPr/>
            </p:nvCxnSpPr>
            <p:spPr>
              <a:xfrm flipH="1">
                <a:off x="2339752" y="3329410"/>
                <a:ext cx="648072" cy="158824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ze strzałką 54"/>
              <p:cNvCxnSpPr>
                <a:stCxn id="57" idx="1"/>
              </p:cNvCxnSpPr>
              <p:nvPr/>
            </p:nvCxnSpPr>
            <p:spPr>
              <a:xfrm flipH="1" flipV="1">
                <a:off x="2339752" y="4106689"/>
                <a:ext cx="648072" cy="201216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pole tekstowe 64"/>
            <p:cNvSpPr txBox="1"/>
            <p:nvPr/>
          </p:nvSpPr>
          <p:spPr>
            <a:xfrm>
              <a:off x="1187624" y="6165304"/>
              <a:ext cx="1995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E</a:t>
              </a:r>
              <a:r>
                <a:rPr lang="en-US" baseline="-25000" dirty="0" err="1" smtClean="0"/>
                <a:t>ex</a:t>
              </a:r>
              <a:r>
                <a:rPr lang="en-US" dirty="0" smtClean="0"/>
                <a:t>(</a:t>
              </a:r>
              <a:r>
                <a:rPr lang="en-US" baseline="30000" dirty="0" smtClean="0"/>
                <a:t>10</a:t>
              </a:r>
              <a:r>
                <a:rPr lang="en-US" dirty="0" smtClean="0"/>
                <a:t>Be) </a:t>
              </a:r>
              <a:r>
                <a:rPr lang="en-US" dirty="0" smtClean="0">
                  <a:sym typeface="Symbol"/>
                </a:rPr>
                <a:t></a:t>
              </a:r>
              <a:r>
                <a:rPr lang="en-US" dirty="0" smtClean="0"/>
                <a:t> 16 </a:t>
              </a:r>
              <a:r>
                <a:rPr lang="en-US" dirty="0" err="1" smtClean="0"/>
                <a:t>MeV</a:t>
              </a:r>
              <a:endParaRPr lang="pl-PL" dirty="0"/>
            </a:p>
          </p:txBody>
        </p:sp>
      </p:grpSp>
      <p:sp>
        <p:nvSpPr>
          <p:cNvPr id="40" name="Symbol zastępczy numeru slajd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2" name="Symbol zastępczy stopki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EFB22, </a:t>
            </a:r>
            <a:r>
              <a:rPr lang="pl-PL" dirty="0" err="1" smtClean="0"/>
              <a:t>Cracow</a:t>
            </a:r>
            <a:r>
              <a:rPr lang="pl-PL" dirty="0" smtClean="0"/>
              <a:t>, Poland, 2013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5010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Search for multi-neutrons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Symbol zastępczy zawartości 32"/>
          <p:cNvSpPr txBox="1">
            <a:spLocks/>
          </p:cNvSpPr>
          <p:nvPr/>
        </p:nvSpPr>
        <p:spPr>
          <a:xfrm>
            <a:off x="251520" y="1052736"/>
            <a:ext cx="8640960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300" b="1" dirty="0" smtClean="0">
                <a:solidFill>
                  <a:schemeClr val="bg1">
                    <a:lumMod val="50000"/>
                  </a:schemeClr>
                </a:solidFill>
              </a:rPr>
              <a:t>Is there any chance to identify or discard multi-neutron bound states in a more direct way (without exclusively relying on unrealistic model calculations)?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Confine searches to few-nucleon systems where </a:t>
            </a:r>
            <a:r>
              <a:rPr kumimoji="0" lang="en-US" sz="33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lang="en-US" sz="3300" b="1" i="1" dirty="0" smtClean="0">
                <a:solidFill>
                  <a:srgbClr val="CC0099"/>
                </a:solidFill>
              </a:rPr>
              <a:t> </a:t>
            </a:r>
            <a:r>
              <a:rPr kumimoji="0" lang="en-US" sz="3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initio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calculations are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 multi-neutrons in 2-body final state at fixed energy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b="1" dirty="0" smtClean="0">
                <a:solidFill>
                  <a:srgbClr val="9933FF"/>
                </a:solidFill>
              </a:rPr>
              <a:t>Detect reaction products in hydrogen rich detector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multi-neutrons by pure kinematics (reconstruct all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momenta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event-by-event)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6" name="Grupa 75"/>
          <p:cNvGrpSpPr/>
          <p:nvPr/>
        </p:nvGrpSpPr>
        <p:grpSpPr>
          <a:xfrm>
            <a:off x="971600" y="4077072"/>
            <a:ext cx="7200800" cy="1296144"/>
            <a:chOff x="971600" y="4149080"/>
            <a:chExt cx="7200800" cy="1512168"/>
          </a:xfrm>
        </p:grpSpPr>
        <p:sp>
          <p:nvSpPr>
            <p:cNvPr id="51" name="Prostokąt 50"/>
            <p:cNvSpPr/>
            <p:nvPr/>
          </p:nvSpPr>
          <p:spPr>
            <a:xfrm>
              <a:off x="6012160" y="4149080"/>
              <a:ext cx="2160240" cy="15121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7" name="Łącznik prosty 56"/>
            <p:cNvCxnSpPr/>
            <p:nvPr/>
          </p:nvCxnSpPr>
          <p:spPr>
            <a:xfrm flipV="1">
              <a:off x="1043608" y="4725144"/>
              <a:ext cx="7056784" cy="4320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a 66"/>
            <p:cNvGrpSpPr/>
            <p:nvPr/>
          </p:nvGrpSpPr>
          <p:grpSpPr>
            <a:xfrm>
              <a:off x="971600" y="4149080"/>
              <a:ext cx="2160240" cy="1512168"/>
              <a:chOff x="971600" y="4149080"/>
              <a:chExt cx="2160240" cy="1512168"/>
            </a:xfrm>
          </p:grpSpPr>
          <p:sp>
            <p:nvSpPr>
              <p:cNvPr id="50" name="Prostokąt 49"/>
              <p:cNvSpPr/>
              <p:nvPr/>
            </p:nvSpPr>
            <p:spPr>
              <a:xfrm>
                <a:off x="971600" y="4149080"/>
                <a:ext cx="2160240" cy="15121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61" name="Łącznik prosty ze strzałką 60"/>
              <p:cNvCxnSpPr/>
              <p:nvPr/>
            </p:nvCxnSpPr>
            <p:spPr>
              <a:xfrm flipH="1">
                <a:off x="1979712" y="5040000"/>
                <a:ext cx="1152128" cy="720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/>
            <p:cNvGrpSpPr/>
            <p:nvPr/>
          </p:nvGrpSpPr>
          <p:grpSpPr>
            <a:xfrm>
              <a:off x="7164288" y="4437112"/>
              <a:ext cx="720080" cy="648072"/>
              <a:chOff x="7164288" y="4437112"/>
              <a:chExt cx="720080" cy="648072"/>
            </a:xfrm>
          </p:grpSpPr>
          <p:cxnSp>
            <p:nvCxnSpPr>
              <p:cNvPr id="68" name="Łącznik prosty ze strzałką 67"/>
              <p:cNvCxnSpPr/>
              <p:nvPr/>
            </p:nvCxnSpPr>
            <p:spPr>
              <a:xfrm>
                <a:off x="7164288" y="4797152"/>
                <a:ext cx="432048" cy="288032"/>
              </a:xfrm>
              <a:prstGeom prst="straightConnector1">
                <a:avLst/>
              </a:prstGeom>
              <a:ln w="38100">
                <a:solidFill>
                  <a:srgbClr val="9933FF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ze strzałką 69"/>
              <p:cNvCxnSpPr/>
              <p:nvPr/>
            </p:nvCxnSpPr>
            <p:spPr>
              <a:xfrm flipV="1">
                <a:off x="7164288" y="4437112"/>
                <a:ext cx="720080" cy="360040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prstDash val="sysDash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Wybuch 1 54"/>
            <p:cNvSpPr/>
            <p:nvPr/>
          </p:nvSpPr>
          <p:spPr>
            <a:xfrm>
              <a:off x="4427984" y="4725144"/>
              <a:ext cx="288032" cy="43204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ole tekstowe 72"/>
            <p:cNvSpPr txBox="1"/>
            <p:nvPr/>
          </p:nvSpPr>
          <p:spPr>
            <a:xfrm>
              <a:off x="1251721" y="4233089"/>
              <a:ext cx="1750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Tagging charged 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particle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74" name="pole tekstowe 73"/>
            <p:cNvSpPr txBox="1"/>
            <p:nvPr/>
          </p:nvSpPr>
          <p:spPr>
            <a:xfrm>
              <a:off x="6707238" y="443711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baseline="30000" dirty="0" smtClean="0">
                  <a:solidFill>
                    <a:srgbClr val="009900"/>
                  </a:solidFill>
                </a:rPr>
                <a:t>2</a:t>
              </a:r>
              <a:r>
                <a:rPr lang="en-US" b="1" dirty="0" smtClean="0">
                  <a:solidFill>
                    <a:srgbClr val="009900"/>
                  </a:solidFill>
                </a:rPr>
                <a:t>n</a:t>
              </a:r>
              <a:endParaRPr lang="pl-PL" b="1" dirty="0">
                <a:solidFill>
                  <a:srgbClr val="009900"/>
                </a:solidFill>
              </a:endParaRPr>
            </a:p>
          </p:txBody>
        </p:sp>
        <p:sp>
          <p:nvSpPr>
            <p:cNvPr id="75" name="pole tekstowe 74"/>
            <p:cNvSpPr txBox="1"/>
            <p:nvPr/>
          </p:nvSpPr>
          <p:spPr>
            <a:xfrm>
              <a:off x="6444208" y="4905164"/>
              <a:ext cx="10147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9933FF"/>
                  </a:solidFill>
                </a:rPr>
                <a:t>Charged </a:t>
              </a:r>
              <a:br>
                <a:rPr lang="en-US" dirty="0" smtClean="0">
                  <a:solidFill>
                    <a:srgbClr val="9933FF"/>
                  </a:solidFill>
                </a:rPr>
              </a:br>
              <a:r>
                <a:rPr lang="en-US" dirty="0" smtClean="0">
                  <a:solidFill>
                    <a:srgbClr val="9933FF"/>
                  </a:solidFill>
                </a:rPr>
                <a:t>recoil </a:t>
              </a:r>
              <a:endParaRPr lang="pl-PL" dirty="0">
                <a:solidFill>
                  <a:srgbClr val="9933FF"/>
                </a:solidFill>
              </a:endParaRPr>
            </a:p>
          </p:txBody>
        </p:sp>
      </p:grpSp>
      <p:sp>
        <p:nvSpPr>
          <p:cNvPr id="17" name="Symbol zastępczy zawartości 32"/>
          <p:cNvSpPr txBox="1">
            <a:spLocks/>
          </p:cNvSpPr>
          <p:nvPr/>
        </p:nvSpPr>
        <p:spPr>
          <a:xfrm>
            <a:off x="251520" y="5517232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b="1" dirty="0" smtClean="0">
                <a:solidFill>
                  <a:srgbClr val="009900"/>
                </a:solidFill>
              </a:rPr>
              <a:t>Calculations with model NN potentials are not necessary to identify multi-neutron signatures – they only help to estimate production and detection cross sections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361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Di-neutron production in 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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absorption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at rest on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3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He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Exploit peculiarities of </a:t>
            </a:r>
            <a:r>
              <a:rPr lang="en-US" sz="33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sz="3300" b="1" baseline="30000" dirty="0" smtClean="0">
                <a:solidFill>
                  <a:srgbClr val="0000FF"/>
                </a:solidFill>
                <a:sym typeface="Symbol"/>
              </a:rPr>
              <a:t> </a:t>
            </a:r>
            <a:r>
              <a:rPr lang="en-US" sz="3300" b="1" dirty="0" smtClean="0">
                <a:solidFill>
                  <a:srgbClr val="0000FF"/>
                </a:solidFill>
              </a:rPr>
              <a:t>absorption at rest by nuclei:</a:t>
            </a:r>
          </a:p>
          <a:p>
            <a:pPr lvl="1"/>
            <a:r>
              <a:rPr lang="en-US" dirty="0" smtClean="0"/>
              <a:t>Formation and decay of </a:t>
            </a:r>
            <a:r>
              <a:rPr lang="en-US" dirty="0" err="1" smtClean="0"/>
              <a:t>pionic</a:t>
            </a:r>
            <a:r>
              <a:rPr lang="en-US" dirty="0" smtClean="0"/>
              <a:t> atoms</a:t>
            </a:r>
          </a:p>
          <a:p>
            <a:pPr lvl="1"/>
            <a:r>
              <a:rPr lang="en-US" dirty="0" smtClean="0"/>
              <a:t>Charge depletion of the final state</a:t>
            </a:r>
          </a:p>
          <a:p>
            <a:pPr lvl="1"/>
            <a:r>
              <a:rPr lang="en-US" dirty="0" smtClean="0"/>
              <a:t>Large energy release (comparable with </a:t>
            </a:r>
            <a:r>
              <a:rPr lang="en-US" dirty="0" err="1" smtClean="0"/>
              <a:t>pion</a:t>
            </a:r>
            <a:r>
              <a:rPr lang="en-US" dirty="0" smtClean="0"/>
              <a:t> mass)</a:t>
            </a:r>
          </a:p>
          <a:p>
            <a:pPr lvl="1"/>
            <a:r>
              <a:rPr lang="en-US" dirty="0" smtClean="0"/>
              <a:t>LAB system = CM system</a:t>
            </a:r>
          </a:p>
          <a:p>
            <a:endParaRPr lang="en-US" dirty="0"/>
          </a:p>
        </p:txBody>
      </p:sp>
      <p:sp>
        <p:nvSpPr>
          <p:cNvPr id="8" name="Symbol zastępczy zawartości 32"/>
          <p:cNvSpPr txBox="1">
            <a:spLocks/>
          </p:cNvSpPr>
          <p:nvPr/>
        </p:nvSpPr>
        <p:spPr>
          <a:xfrm>
            <a:off x="457200" y="3501009"/>
            <a:ext cx="8229600" cy="194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</a:t>
            </a:r>
            <a:r>
              <a:rPr kumimoji="0" lang="en-US" sz="3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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absorption at rest by </a:t>
            </a:r>
            <a:r>
              <a:rPr kumimoji="0" lang="en-US" sz="3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leads to 2- and 3-body final states: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+ 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 + n + 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32"/>
          <p:cNvSpPr txBox="1">
            <a:spLocks/>
          </p:cNvSpPr>
          <p:nvPr/>
        </p:nvSpPr>
        <p:spPr>
          <a:xfrm>
            <a:off x="467544" y="5632649"/>
            <a:ext cx="8229600" cy="82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Calculable (</a:t>
            </a:r>
            <a:r>
              <a:rPr kumimoji="0" lang="en-US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with realistic </a:t>
            </a:r>
            <a:r>
              <a:rPr lang="en-US" sz="2600" b="1" dirty="0" smtClean="0">
                <a:solidFill>
                  <a:srgbClr val="9933FF"/>
                </a:solidFill>
                <a:sym typeface="Symbol"/>
              </a:rPr>
              <a:t></a:t>
            </a:r>
            <a:r>
              <a:rPr lang="en-US" sz="2600" b="1" baseline="30000" dirty="0" smtClean="0">
                <a:solidFill>
                  <a:srgbClr val="9933FF"/>
                </a:solidFill>
                <a:sym typeface="Symbol"/>
              </a:rPr>
              <a:t>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 2N and 3N potentials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a 22"/>
          <p:cNvGrpSpPr/>
          <p:nvPr/>
        </p:nvGrpSpPr>
        <p:grpSpPr>
          <a:xfrm>
            <a:off x="3851920" y="4149080"/>
            <a:ext cx="1440160" cy="441340"/>
            <a:chOff x="2987824" y="4067780"/>
            <a:chExt cx="1440160" cy="441340"/>
          </a:xfrm>
        </p:grpSpPr>
        <p:grpSp>
          <p:nvGrpSpPr>
            <p:cNvPr id="4" name="Grupa 14"/>
            <p:cNvGrpSpPr>
              <a:grpSpLocks noChangeAspect="1"/>
            </p:cNvGrpSpPr>
            <p:nvPr/>
          </p:nvGrpSpPr>
          <p:grpSpPr>
            <a:xfrm>
              <a:off x="3491885" y="4163482"/>
              <a:ext cx="216023" cy="345638"/>
              <a:chOff x="6228184" y="6093296"/>
              <a:chExt cx="360040" cy="576064"/>
            </a:xfrm>
          </p:grpSpPr>
          <p:sp>
            <p:nvSpPr>
              <p:cNvPr id="10" name="Elipsa 9"/>
              <p:cNvSpPr/>
              <p:nvPr/>
            </p:nvSpPr>
            <p:spPr>
              <a:xfrm>
                <a:off x="6300192" y="6381328"/>
                <a:ext cx="216024" cy="21602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Elipsa 10"/>
              <p:cNvSpPr/>
              <p:nvPr/>
            </p:nvSpPr>
            <p:spPr>
              <a:xfrm>
                <a:off x="6300192" y="616530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zaokrąglony 11"/>
              <p:cNvSpPr/>
              <p:nvPr/>
            </p:nvSpPr>
            <p:spPr>
              <a:xfrm>
                <a:off x="6228184" y="6093296"/>
                <a:ext cx="360040" cy="576064"/>
              </a:xfrm>
              <a:prstGeom prst="roundRect">
                <a:avLst>
                  <a:gd name="adj" fmla="val 49675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3779912" y="4293096"/>
              <a:ext cx="129614" cy="1296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>
              <a:off x="3887984" y="4365104"/>
              <a:ext cx="5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 flipH="1">
              <a:off x="2987824" y="4365104"/>
              <a:ext cx="5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ole tekstowe 20"/>
            <p:cNvSpPr txBox="1"/>
            <p:nvPr/>
          </p:nvSpPr>
          <p:spPr>
            <a:xfrm>
              <a:off x="3203848" y="40677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pl-PL" dirty="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833458" y="40677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pl-PL" dirty="0"/>
            </a:p>
          </p:txBody>
        </p:sp>
      </p:grpSp>
      <p:grpSp>
        <p:nvGrpSpPr>
          <p:cNvPr id="5" name="Grupa 34"/>
          <p:cNvGrpSpPr/>
          <p:nvPr/>
        </p:nvGrpSpPr>
        <p:grpSpPr>
          <a:xfrm>
            <a:off x="3851920" y="4883563"/>
            <a:ext cx="1476105" cy="489653"/>
            <a:chOff x="3311802" y="4499828"/>
            <a:chExt cx="1476105" cy="489653"/>
          </a:xfrm>
        </p:grpSpPr>
        <p:grpSp>
          <p:nvGrpSpPr>
            <p:cNvPr id="6" name="Grupa 14"/>
            <p:cNvGrpSpPr>
              <a:grpSpLocks noChangeAspect="1"/>
            </p:cNvGrpSpPr>
            <p:nvPr/>
          </p:nvGrpSpPr>
          <p:grpSpPr>
            <a:xfrm rot="10800000">
              <a:off x="4067940" y="4643843"/>
              <a:ext cx="216023" cy="345638"/>
              <a:chOff x="6228184" y="6093296"/>
              <a:chExt cx="360040" cy="576064"/>
            </a:xfrm>
          </p:grpSpPr>
          <p:sp>
            <p:nvSpPr>
              <p:cNvPr id="31" name="Elipsa 30"/>
              <p:cNvSpPr/>
              <p:nvPr/>
            </p:nvSpPr>
            <p:spPr>
              <a:xfrm>
                <a:off x="6300192" y="6381328"/>
                <a:ext cx="216024" cy="21602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6300192" y="6165304"/>
                <a:ext cx="216024" cy="21602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>
                <a:off x="6228184" y="6093296"/>
                <a:ext cx="360040" cy="576064"/>
              </a:xfrm>
              <a:prstGeom prst="roundRect">
                <a:avLst>
                  <a:gd name="adj" fmla="val 49675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27" name="Łącznik prosty ze strzałką 26"/>
            <p:cNvCxnSpPr/>
            <p:nvPr/>
          </p:nvCxnSpPr>
          <p:spPr>
            <a:xfrm rot="10800000">
              <a:off x="3311802" y="4787859"/>
              <a:ext cx="5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 rot="10800000" flipH="1">
              <a:off x="4247907" y="4787859"/>
              <a:ext cx="5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/>
            <p:nvPr/>
          </p:nvSpPr>
          <p:spPr>
            <a:xfrm>
              <a:off x="4186958" y="449982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2</a:t>
              </a:r>
              <a:r>
                <a:rPr lang="en-US" dirty="0" smtClean="0"/>
                <a:t>n</a:t>
              </a:r>
              <a:endParaRPr lang="pl-PL" dirty="0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3563888" y="449982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pl-PL" dirty="0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 rot="10800000">
              <a:off x="3866322" y="4730253"/>
              <a:ext cx="129614" cy="1296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" name="Grupa 77"/>
          <p:cNvGrpSpPr/>
          <p:nvPr/>
        </p:nvGrpSpPr>
        <p:grpSpPr>
          <a:xfrm>
            <a:off x="2483768" y="4293096"/>
            <a:ext cx="864096" cy="1008112"/>
            <a:chOff x="6156176" y="3861048"/>
            <a:chExt cx="864096" cy="1008112"/>
          </a:xfrm>
        </p:grpSpPr>
        <p:grpSp>
          <p:nvGrpSpPr>
            <p:cNvPr id="13" name="Grupa 54"/>
            <p:cNvGrpSpPr/>
            <p:nvPr/>
          </p:nvGrpSpPr>
          <p:grpSpPr>
            <a:xfrm>
              <a:off x="6156176" y="3861048"/>
              <a:ext cx="432048" cy="475253"/>
              <a:chOff x="6156176" y="3861048"/>
              <a:chExt cx="432048" cy="475253"/>
            </a:xfrm>
          </p:grpSpPr>
          <p:cxnSp>
            <p:nvCxnSpPr>
              <p:cNvPr id="42" name="Łącznik prosty ze strzałką 41"/>
              <p:cNvCxnSpPr/>
              <p:nvPr/>
            </p:nvCxnSpPr>
            <p:spPr>
              <a:xfrm flipH="1" flipV="1">
                <a:off x="6156176" y="4005064"/>
                <a:ext cx="360040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Elipsa 45"/>
              <p:cNvSpPr/>
              <p:nvPr/>
            </p:nvSpPr>
            <p:spPr>
              <a:xfrm>
                <a:off x="6415410" y="4206687"/>
                <a:ext cx="129614" cy="129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ole tekstowe 42"/>
              <p:cNvSpPr txBox="1"/>
              <p:nvPr/>
            </p:nvSpPr>
            <p:spPr>
              <a:xfrm>
                <a:off x="6281730" y="386104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pl-PL" dirty="0"/>
              </a:p>
            </p:txBody>
          </p:sp>
        </p:grpSp>
        <p:grpSp>
          <p:nvGrpSpPr>
            <p:cNvPr id="15" name="Grupa 56"/>
            <p:cNvGrpSpPr/>
            <p:nvPr/>
          </p:nvGrpSpPr>
          <p:grpSpPr>
            <a:xfrm>
              <a:off x="6588224" y="3995772"/>
              <a:ext cx="432048" cy="369332"/>
              <a:chOff x="6948264" y="4067780"/>
              <a:chExt cx="432048" cy="369332"/>
            </a:xfrm>
          </p:grpSpPr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948264" y="4293096"/>
                <a:ext cx="129614" cy="12961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41" name="Łącznik prosty ze strzałką 40"/>
              <p:cNvCxnSpPr/>
              <p:nvPr/>
            </p:nvCxnSpPr>
            <p:spPr>
              <a:xfrm>
                <a:off x="7020272" y="4365104"/>
                <a:ext cx="36004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pole tekstowe 43"/>
              <p:cNvSpPr txBox="1"/>
              <p:nvPr/>
            </p:nvSpPr>
            <p:spPr>
              <a:xfrm>
                <a:off x="7001810" y="406778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pl-PL" dirty="0"/>
              </a:p>
            </p:txBody>
          </p:sp>
        </p:grpSp>
        <p:grpSp>
          <p:nvGrpSpPr>
            <p:cNvPr id="16" name="Grupa 55"/>
            <p:cNvGrpSpPr/>
            <p:nvPr/>
          </p:nvGrpSpPr>
          <p:grpSpPr>
            <a:xfrm>
              <a:off x="6372200" y="4365104"/>
              <a:ext cx="432048" cy="504056"/>
              <a:chOff x="6300192" y="4523522"/>
              <a:chExt cx="432048" cy="504056"/>
            </a:xfrm>
          </p:grpSpPr>
          <p:cxnSp>
            <p:nvCxnSpPr>
              <p:cNvPr id="49" name="Łącznik prosty ze strzałką 48"/>
              <p:cNvCxnSpPr/>
              <p:nvPr/>
            </p:nvCxnSpPr>
            <p:spPr>
              <a:xfrm flipH="1">
                <a:off x="6300192" y="4653136"/>
                <a:ext cx="144016" cy="374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ipsa 44"/>
              <p:cNvSpPr/>
              <p:nvPr/>
            </p:nvSpPr>
            <p:spPr>
              <a:xfrm>
                <a:off x="6415410" y="4523522"/>
                <a:ext cx="129614" cy="12961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6425746" y="458112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pl-PL" dirty="0"/>
              </a:p>
            </p:txBody>
          </p:sp>
        </p:grpSp>
      </p:grpSp>
      <p:sp>
        <p:nvSpPr>
          <p:cNvPr id="80" name="pole tekstowe 79"/>
          <p:cNvSpPr txBox="1"/>
          <p:nvPr/>
        </p:nvSpPr>
        <p:spPr>
          <a:xfrm>
            <a:off x="6015604" y="4149080"/>
            <a:ext cx="30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baseline="-25000" dirty="0" smtClean="0"/>
              <a:t>d</a:t>
            </a:r>
            <a:r>
              <a:rPr lang="en-US" dirty="0" smtClean="0"/>
              <a:t> = 45.3 </a:t>
            </a:r>
            <a:r>
              <a:rPr lang="en-US" dirty="0" err="1" smtClean="0"/>
              <a:t>MeV</a:t>
            </a:r>
            <a:r>
              <a:rPr lang="en-US" dirty="0" smtClean="0"/>
              <a:t>,  </a:t>
            </a:r>
            <a:r>
              <a:rPr lang="en-US" i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= 87.5 </a:t>
            </a:r>
            <a:r>
              <a:rPr lang="en-US" dirty="0" err="1" smtClean="0"/>
              <a:t>MeV</a:t>
            </a:r>
            <a:endParaRPr lang="pl-PL" dirty="0"/>
          </a:p>
        </p:txBody>
      </p:sp>
      <p:sp>
        <p:nvSpPr>
          <p:cNvPr id="81" name="pole tekstowe 80"/>
          <p:cNvSpPr txBox="1"/>
          <p:nvPr/>
        </p:nvSpPr>
        <p:spPr>
          <a:xfrm>
            <a:off x="6012160" y="5003884"/>
            <a:ext cx="29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= 85.8 </a:t>
            </a:r>
            <a:r>
              <a:rPr lang="en-US" dirty="0" err="1" smtClean="0"/>
              <a:t>MeV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baseline="-25000" dirty="0" smtClean="0"/>
              <a:t>2n</a:t>
            </a:r>
            <a:r>
              <a:rPr lang="en-US" dirty="0" smtClean="0"/>
              <a:t> = 44.8 </a:t>
            </a:r>
            <a:r>
              <a:rPr lang="en-US" dirty="0" err="1" smtClean="0"/>
              <a:t>MeV</a:t>
            </a:r>
            <a:endParaRPr lang="pl-PL" dirty="0"/>
          </a:p>
        </p:txBody>
      </p:sp>
      <p:sp>
        <p:nvSpPr>
          <p:cNvPr id="82" name="pole tekstowe 81"/>
          <p:cNvSpPr txBox="1"/>
          <p:nvPr/>
        </p:nvSpPr>
        <p:spPr>
          <a:xfrm>
            <a:off x="6012160" y="4581128"/>
            <a:ext cx="24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+ </a:t>
            </a:r>
            <a:r>
              <a:rPr lang="en-US" i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+ </a:t>
            </a:r>
            <a:r>
              <a:rPr lang="en-US" i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= 130.6 </a:t>
            </a:r>
            <a:r>
              <a:rPr lang="en-US" dirty="0" err="1" smtClean="0"/>
              <a:t>MeV</a:t>
            </a:r>
            <a:endParaRPr lang="pl-PL" dirty="0"/>
          </a:p>
        </p:txBody>
      </p:sp>
      <p:sp>
        <p:nvSpPr>
          <p:cNvPr id="47" name="Symbol zastępczy numeru slajdu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0" name="Symbol zastępczy stopki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  <p:sp>
        <p:nvSpPr>
          <p:cNvPr id="51" name="Prostokąt zaokrąglony 50"/>
          <p:cNvSpPr/>
          <p:nvPr/>
        </p:nvSpPr>
        <p:spPr>
          <a:xfrm>
            <a:off x="3707904" y="4941168"/>
            <a:ext cx="532859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0" grpId="0"/>
      <p:bldP spid="81" grpId="0"/>
      <p:bldP spid="82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7512" y="4005064"/>
            <a:ext cx="3138944" cy="2778523"/>
          </a:xfrm>
          <a:prstGeom prst="rect">
            <a:avLst/>
          </a:prstGeom>
        </p:spPr>
      </p:pic>
      <p:pic>
        <p:nvPicPr>
          <p:cNvPr id="8" name="Obraz 7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17230"/>
            <a:ext cx="5231336" cy="346795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210" y="836712"/>
            <a:ext cx="3417294" cy="31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83568" y="188640"/>
            <a:ext cx="7704856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Di-neutron production in 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absorption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at rest on 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He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3568" y="3501008"/>
            <a:ext cx="42484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5256584" cy="277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7740352" y="5661248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7740352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23528" y="5661248"/>
            <a:ext cx="5112568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5010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Di-neutron detection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2232248"/>
          </a:xfrm>
        </p:spPr>
        <p:txBody>
          <a:bodyPr>
            <a:noAutofit/>
          </a:bodyPr>
          <a:lstStyle/>
          <a:p>
            <a:r>
              <a:rPr lang="en-US" sz="2000" dirty="0" smtClean="0"/>
              <a:t>Di-neutrons produced in </a:t>
            </a:r>
            <a:r>
              <a:rPr lang="en-US" sz="2000" b="1" dirty="0" smtClean="0">
                <a:sym typeface="Symbol"/>
              </a:rPr>
              <a:t></a:t>
            </a:r>
            <a:r>
              <a:rPr lang="en-US" sz="2000" b="1" baseline="30000" dirty="0" smtClean="0">
                <a:sym typeface="Symbol"/>
              </a:rPr>
              <a:t> </a:t>
            </a:r>
            <a:r>
              <a:rPr lang="en-US" sz="2000" dirty="0" smtClean="0"/>
              <a:t>absorption at rest on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will have constant and relatively large kinetic energy (~45 </a:t>
            </a:r>
            <a:r>
              <a:rPr lang="en-US" sz="2000" dirty="0" err="1" smtClean="0"/>
              <a:t>MeV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Can interact with protons via:</a:t>
            </a:r>
          </a:p>
          <a:p>
            <a:pPr lvl="1"/>
            <a:r>
              <a:rPr lang="en-US" sz="2000" b="1" baseline="30000" dirty="0" smtClean="0">
                <a:solidFill>
                  <a:srgbClr val="009900"/>
                </a:solidFill>
              </a:rPr>
              <a:t>2</a:t>
            </a:r>
            <a:r>
              <a:rPr lang="en-US" sz="2000" b="1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+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 + </a:t>
            </a:r>
            <a:r>
              <a:rPr lang="en-US" sz="2000" b="1" baseline="30000" dirty="0" smtClean="0">
                <a:solidFill>
                  <a:srgbClr val="009900"/>
                </a:solidFill>
              </a:rPr>
              <a:t>2</a:t>
            </a:r>
            <a:r>
              <a:rPr lang="en-US" sz="2000" b="1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(elastic scattering)</a:t>
            </a:r>
          </a:p>
          <a:p>
            <a:pPr lvl="1"/>
            <a:r>
              <a:rPr lang="en-US" sz="2000" b="1" baseline="30000" dirty="0" smtClean="0">
                <a:solidFill>
                  <a:srgbClr val="009900"/>
                </a:solidFill>
              </a:rPr>
              <a:t>2</a:t>
            </a:r>
            <a:r>
              <a:rPr lang="en-US" sz="2000" b="1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+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9933FF"/>
                </a:solidFill>
              </a:rPr>
              <a:t>d</a:t>
            </a:r>
            <a:r>
              <a:rPr lang="en-US" sz="2000" dirty="0" smtClean="0"/>
              <a:t> + n (neutron exchange)</a:t>
            </a:r>
          </a:p>
          <a:p>
            <a:pPr lvl="1"/>
            <a:r>
              <a:rPr lang="en-US" sz="2000" b="1" baseline="30000" dirty="0" smtClean="0">
                <a:solidFill>
                  <a:srgbClr val="009900"/>
                </a:solidFill>
              </a:rPr>
              <a:t>2</a:t>
            </a:r>
            <a:r>
              <a:rPr lang="en-US" sz="2000" b="1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+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 + n + n (breakup)</a:t>
            </a:r>
            <a:endParaRPr lang="en-US" sz="2000" dirty="0"/>
          </a:p>
        </p:txBody>
      </p:sp>
      <p:grpSp>
        <p:nvGrpSpPr>
          <p:cNvPr id="80" name="Grupa 79"/>
          <p:cNvGrpSpPr/>
          <p:nvPr/>
        </p:nvGrpSpPr>
        <p:grpSpPr>
          <a:xfrm>
            <a:off x="6012160" y="1700808"/>
            <a:ext cx="2952328" cy="4680520"/>
            <a:chOff x="6012160" y="1844824"/>
            <a:chExt cx="2952328" cy="4680520"/>
          </a:xfrm>
        </p:grpSpPr>
        <p:grpSp>
          <p:nvGrpSpPr>
            <p:cNvPr id="44" name="Grupa 43"/>
            <p:cNvGrpSpPr/>
            <p:nvPr/>
          </p:nvGrpSpPr>
          <p:grpSpPr>
            <a:xfrm>
              <a:off x="6012160" y="1844824"/>
              <a:ext cx="2952328" cy="1440160"/>
              <a:chOff x="6012160" y="1844824"/>
              <a:chExt cx="2952328" cy="1440160"/>
            </a:xfrm>
          </p:grpSpPr>
          <p:sp>
            <p:nvSpPr>
              <p:cNvPr id="41" name="Prostokąt 40"/>
              <p:cNvSpPr/>
              <p:nvPr/>
            </p:nvSpPr>
            <p:spPr>
              <a:xfrm>
                <a:off x="6804248" y="1916832"/>
                <a:ext cx="2160240" cy="13681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52" name="Grupa 51"/>
              <p:cNvGrpSpPr/>
              <p:nvPr/>
            </p:nvGrpSpPr>
            <p:grpSpPr>
              <a:xfrm>
                <a:off x="6012160" y="1844824"/>
                <a:ext cx="2448272" cy="1377444"/>
                <a:chOff x="971600" y="1187460"/>
                <a:chExt cx="2448272" cy="1377444"/>
              </a:xfrm>
            </p:grpSpPr>
            <p:cxnSp>
              <p:nvCxnSpPr>
                <p:cNvPr id="53" name="Łącznik prosty ze strzałką 52"/>
                <p:cNvCxnSpPr/>
                <p:nvPr/>
              </p:nvCxnSpPr>
              <p:spPr>
                <a:xfrm>
                  <a:off x="971600" y="1988840"/>
                  <a:ext cx="1440160" cy="0"/>
                </a:xfrm>
                <a:prstGeom prst="straightConnector1">
                  <a:avLst/>
                </a:prstGeom>
                <a:ln w="38100">
                  <a:solidFill>
                    <a:srgbClr val="009900"/>
                  </a:solidFill>
                  <a:prstDash val="sysDash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ze strzałką 53"/>
                <p:cNvCxnSpPr/>
                <p:nvPr/>
              </p:nvCxnSpPr>
              <p:spPr>
                <a:xfrm flipV="1">
                  <a:off x="2411760" y="1484784"/>
                  <a:ext cx="792088" cy="50405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ze strzałką 54"/>
                <p:cNvCxnSpPr/>
                <p:nvPr/>
              </p:nvCxnSpPr>
              <p:spPr>
                <a:xfrm>
                  <a:off x="2411760" y="1988840"/>
                  <a:ext cx="648072" cy="504056"/>
                </a:xfrm>
                <a:prstGeom prst="straightConnector1">
                  <a:avLst/>
                </a:prstGeom>
                <a:ln w="38100">
                  <a:solidFill>
                    <a:srgbClr val="009900"/>
                  </a:solidFill>
                  <a:prstDash val="sysDash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>
                <a:xfrm>
                  <a:off x="2411760" y="1988840"/>
                  <a:ext cx="1008112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Łuk 56"/>
                <p:cNvSpPr/>
                <p:nvPr/>
              </p:nvSpPr>
              <p:spPr>
                <a:xfrm>
                  <a:off x="1979712" y="1484784"/>
                  <a:ext cx="936104" cy="1008112"/>
                </a:xfrm>
                <a:prstGeom prst="arc">
                  <a:avLst>
                    <a:gd name="adj1" fmla="val 19416068"/>
                    <a:gd name="adj2" fmla="val 0"/>
                  </a:avLst>
                </a:prstGeom>
                <a:ln>
                  <a:solidFill>
                    <a:schemeClr val="tx1"/>
                  </a:solidFill>
                  <a:headEnd type="stealth" w="med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8" name="pole tekstowe 57"/>
                <p:cNvSpPr txBox="1"/>
                <p:nvPr/>
              </p:nvSpPr>
              <p:spPr>
                <a:xfrm>
                  <a:off x="1187624" y="1628800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 smtClean="0">
                      <a:solidFill>
                        <a:srgbClr val="009900"/>
                      </a:solidFill>
                    </a:rPr>
                    <a:t>2</a:t>
                  </a:r>
                  <a:r>
                    <a:rPr lang="en-US" dirty="0" smtClean="0">
                      <a:solidFill>
                        <a:srgbClr val="009900"/>
                      </a:solidFill>
                    </a:rPr>
                    <a:t>n</a:t>
                  </a:r>
                  <a:endParaRPr lang="pl-PL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59" name="pole tekstowe 58"/>
                <p:cNvSpPr txBox="1"/>
                <p:nvPr/>
              </p:nvSpPr>
              <p:spPr>
                <a:xfrm>
                  <a:off x="2843808" y="118746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</a:t>
                  </a:r>
                  <a:endParaRPr lang="pl-PL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" name="pole tekstowe 59"/>
                <p:cNvSpPr txBox="1"/>
                <p:nvPr/>
              </p:nvSpPr>
              <p:spPr>
                <a:xfrm>
                  <a:off x="2962822" y="2195572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 smtClean="0">
                      <a:solidFill>
                        <a:srgbClr val="009900"/>
                      </a:solidFill>
                    </a:rPr>
                    <a:t>2</a:t>
                  </a:r>
                  <a:r>
                    <a:rPr lang="en-US" dirty="0" smtClean="0">
                      <a:solidFill>
                        <a:srgbClr val="009900"/>
                      </a:solidFill>
                    </a:rPr>
                    <a:t>n</a:t>
                  </a:r>
                  <a:endParaRPr lang="pl-PL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61" name="pole tekstowe 60"/>
                <p:cNvSpPr txBox="1"/>
                <p:nvPr/>
              </p:nvSpPr>
              <p:spPr>
                <a:xfrm>
                  <a:off x="2843808" y="1628800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Symbol" pitchFamily="18" charset="2"/>
                      <a:sym typeface="Symbol"/>
                    </a:rPr>
                    <a:t></a:t>
                  </a:r>
                  <a:r>
                    <a:rPr lang="en-US" baseline="-25000" dirty="0" smtClean="0">
                      <a:latin typeface="+mj-lt"/>
                      <a:sym typeface="Symbol"/>
                    </a:rPr>
                    <a:t>p</a:t>
                  </a:r>
                  <a:endParaRPr lang="pl-PL" baseline="-25000" dirty="0">
                    <a:latin typeface="+mj-lt"/>
                  </a:endParaRPr>
                </a:p>
              </p:txBody>
            </p:sp>
          </p:grpSp>
        </p:grpSp>
        <p:grpSp>
          <p:nvGrpSpPr>
            <p:cNvPr id="45" name="Grupa 44"/>
            <p:cNvGrpSpPr/>
            <p:nvPr/>
          </p:nvGrpSpPr>
          <p:grpSpPr>
            <a:xfrm>
              <a:off x="6012160" y="3491716"/>
              <a:ext cx="2952328" cy="1449452"/>
              <a:chOff x="6012160" y="3491716"/>
              <a:chExt cx="2952328" cy="1449452"/>
            </a:xfrm>
          </p:grpSpPr>
          <p:sp>
            <p:nvSpPr>
              <p:cNvPr id="42" name="Prostokąt 41"/>
              <p:cNvSpPr/>
              <p:nvPr/>
            </p:nvSpPr>
            <p:spPr>
              <a:xfrm>
                <a:off x="6804248" y="3501008"/>
                <a:ext cx="2160240" cy="14401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62" name="Grupa 61"/>
              <p:cNvGrpSpPr/>
              <p:nvPr/>
            </p:nvGrpSpPr>
            <p:grpSpPr>
              <a:xfrm>
                <a:off x="6012160" y="3491716"/>
                <a:ext cx="2448272" cy="1377444"/>
                <a:chOff x="971600" y="1187460"/>
                <a:chExt cx="2448272" cy="1377444"/>
              </a:xfrm>
            </p:grpSpPr>
            <p:cxnSp>
              <p:nvCxnSpPr>
                <p:cNvPr id="63" name="Łącznik prosty ze strzałką 62"/>
                <p:cNvCxnSpPr/>
                <p:nvPr/>
              </p:nvCxnSpPr>
              <p:spPr>
                <a:xfrm>
                  <a:off x="971600" y="1988840"/>
                  <a:ext cx="1440160" cy="0"/>
                </a:xfrm>
                <a:prstGeom prst="straightConnector1">
                  <a:avLst/>
                </a:prstGeom>
                <a:ln w="38100">
                  <a:solidFill>
                    <a:srgbClr val="009900"/>
                  </a:solidFill>
                  <a:prstDash val="sysDash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Łącznik prosty ze strzałką 63"/>
                <p:cNvCxnSpPr/>
                <p:nvPr/>
              </p:nvCxnSpPr>
              <p:spPr>
                <a:xfrm flipV="1">
                  <a:off x="2411760" y="1484784"/>
                  <a:ext cx="792088" cy="504056"/>
                </a:xfrm>
                <a:prstGeom prst="straightConnector1">
                  <a:avLst/>
                </a:prstGeom>
                <a:ln w="38100">
                  <a:solidFill>
                    <a:srgbClr val="CC0099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Łącznik prosty ze strzałką 64"/>
                <p:cNvCxnSpPr/>
                <p:nvPr/>
              </p:nvCxnSpPr>
              <p:spPr>
                <a:xfrm>
                  <a:off x="2411760" y="1988840"/>
                  <a:ext cx="648072" cy="504056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prstDash val="sysDash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Łącznik prosty 65"/>
                <p:cNvCxnSpPr/>
                <p:nvPr/>
              </p:nvCxnSpPr>
              <p:spPr>
                <a:xfrm>
                  <a:off x="2411760" y="1988840"/>
                  <a:ext cx="1008112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Łuk 66"/>
                <p:cNvSpPr/>
                <p:nvPr/>
              </p:nvSpPr>
              <p:spPr>
                <a:xfrm>
                  <a:off x="1979712" y="1484784"/>
                  <a:ext cx="936104" cy="1008112"/>
                </a:xfrm>
                <a:prstGeom prst="arc">
                  <a:avLst>
                    <a:gd name="adj1" fmla="val 19416068"/>
                    <a:gd name="adj2" fmla="val 0"/>
                  </a:avLst>
                </a:prstGeom>
                <a:ln>
                  <a:solidFill>
                    <a:schemeClr val="tx1"/>
                  </a:solidFill>
                  <a:headEnd type="stealth" w="med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8" name="pole tekstowe 67"/>
                <p:cNvSpPr txBox="1"/>
                <p:nvPr/>
              </p:nvSpPr>
              <p:spPr>
                <a:xfrm>
                  <a:off x="1187624" y="1628800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 smtClean="0">
                      <a:solidFill>
                        <a:srgbClr val="009900"/>
                      </a:solidFill>
                    </a:rPr>
                    <a:t>2</a:t>
                  </a:r>
                  <a:r>
                    <a:rPr lang="en-US" dirty="0" smtClean="0">
                      <a:solidFill>
                        <a:srgbClr val="009900"/>
                      </a:solidFill>
                    </a:rPr>
                    <a:t>n</a:t>
                  </a:r>
                  <a:endParaRPr lang="pl-PL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69" name="pole tekstowe 68"/>
                <p:cNvSpPr txBox="1"/>
                <p:nvPr/>
              </p:nvSpPr>
              <p:spPr>
                <a:xfrm>
                  <a:off x="2843808" y="118746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C0099"/>
                      </a:solidFill>
                    </a:rPr>
                    <a:t>d</a:t>
                  </a:r>
                  <a:endParaRPr lang="pl-PL" dirty="0">
                    <a:solidFill>
                      <a:srgbClr val="CC0099"/>
                    </a:solidFill>
                  </a:endParaRPr>
                </a:p>
              </p:txBody>
            </p:sp>
            <p:sp>
              <p:nvSpPr>
                <p:cNvPr id="70" name="pole tekstowe 69"/>
                <p:cNvSpPr txBox="1"/>
                <p:nvPr/>
              </p:nvSpPr>
              <p:spPr>
                <a:xfrm>
                  <a:off x="2962822" y="2195572"/>
                  <a:ext cx="30649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n</a:t>
                  </a:r>
                  <a:endParaRPr lang="pl-PL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1" name="pole tekstowe 70"/>
                <p:cNvSpPr txBox="1"/>
                <p:nvPr/>
              </p:nvSpPr>
              <p:spPr>
                <a:xfrm>
                  <a:off x="2843808" y="1628800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Symbol" pitchFamily="18" charset="2"/>
                      <a:sym typeface="Symbol"/>
                    </a:rPr>
                    <a:t></a:t>
                  </a:r>
                  <a:r>
                    <a:rPr lang="en-US" baseline="-25000" dirty="0" smtClean="0">
                      <a:latin typeface="+mj-lt"/>
                      <a:sym typeface="Symbol"/>
                    </a:rPr>
                    <a:t>d</a:t>
                  </a:r>
                  <a:endParaRPr lang="pl-PL" baseline="-25000" dirty="0">
                    <a:latin typeface="+mj-lt"/>
                  </a:endParaRPr>
                </a:p>
              </p:txBody>
            </p:sp>
          </p:grpSp>
        </p:grpSp>
        <p:grpSp>
          <p:nvGrpSpPr>
            <p:cNvPr id="46" name="Grupa 45"/>
            <p:cNvGrpSpPr/>
            <p:nvPr/>
          </p:nvGrpSpPr>
          <p:grpSpPr>
            <a:xfrm>
              <a:off x="6020544" y="5066600"/>
              <a:ext cx="2943944" cy="1458744"/>
              <a:chOff x="6020544" y="5066600"/>
              <a:chExt cx="2943944" cy="1458744"/>
            </a:xfrm>
          </p:grpSpPr>
          <p:sp>
            <p:nvSpPr>
              <p:cNvPr id="43" name="Prostokąt 42"/>
              <p:cNvSpPr/>
              <p:nvPr/>
            </p:nvSpPr>
            <p:spPr>
              <a:xfrm>
                <a:off x="6804248" y="5157192"/>
                <a:ext cx="2160240" cy="13681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72" name="Grupa 71"/>
              <p:cNvGrpSpPr/>
              <p:nvPr/>
            </p:nvGrpSpPr>
            <p:grpSpPr>
              <a:xfrm>
                <a:off x="6020544" y="5066600"/>
                <a:ext cx="2943944" cy="1314728"/>
                <a:chOff x="1124000" y="3131676"/>
                <a:chExt cx="2943944" cy="1314728"/>
              </a:xfrm>
            </p:grpSpPr>
            <p:grpSp>
              <p:nvGrpSpPr>
                <p:cNvPr id="73" name="Grupa 72"/>
                <p:cNvGrpSpPr/>
                <p:nvPr/>
              </p:nvGrpSpPr>
              <p:grpSpPr>
                <a:xfrm>
                  <a:off x="1124000" y="3131676"/>
                  <a:ext cx="2448272" cy="1314728"/>
                  <a:chOff x="971600" y="1187460"/>
                  <a:chExt cx="2448272" cy="1314728"/>
                </a:xfrm>
              </p:grpSpPr>
              <p:cxnSp>
                <p:nvCxnSpPr>
                  <p:cNvPr id="79" name="Łącznik prosty ze strzałką 78"/>
                  <p:cNvCxnSpPr/>
                  <p:nvPr/>
                </p:nvCxnSpPr>
                <p:spPr>
                  <a:xfrm>
                    <a:off x="971600" y="1988840"/>
                    <a:ext cx="1440160" cy="0"/>
                  </a:xfrm>
                  <a:prstGeom prst="straightConnector1">
                    <a:avLst/>
                  </a:prstGeom>
                  <a:ln w="38100">
                    <a:solidFill>
                      <a:srgbClr val="009900"/>
                    </a:solidFill>
                    <a:prstDash val="sysDash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Łącznik prosty ze strzałką 82"/>
                  <p:cNvCxnSpPr/>
                  <p:nvPr/>
                </p:nvCxnSpPr>
                <p:spPr>
                  <a:xfrm flipV="1">
                    <a:off x="2411760" y="1484784"/>
                    <a:ext cx="423664" cy="504056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Łącznik prosty ze strzałką 83"/>
                  <p:cNvCxnSpPr/>
                  <p:nvPr/>
                </p:nvCxnSpPr>
                <p:spPr>
                  <a:xfrm>
                    <a:off x="2403376" y="1988840"/>
                    <a:ext cx="1008112" cy="288032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prstDash val="sysDash"/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Łącznik prosty 84"/>
                  <p:cNvCxnSpPr/>
                  <p:nvPr/>
                </p:nvCxnSpPr>
                <p:spPr>
                  <a:xfrm>
                    <a:off x="2411760" y="1988840"/>
                    <a:ext cx="1008112" cy="0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Łuk 85"/>
                  <p:cNvSpPr/>
                  <p:nvPr/>
                </p:nvSpPr>
                <p:spPr>
                  <a:xfrm>
                    <a:off x="1979712" y="1484784"/>
                    <a:ext cx="936104" cy="1008112"/>
                  </a:xfrm>
                  <a:prstGeom prst="arc">
                    <a:avLst>
                      <a:gd name="adj1" fmla="val 18345995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  <a:headEnd type="stealth" w="med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87" name="pole tekstowe 86"/>
                  <p:cNvSpPr txBox="1"/>
                  <p:nvPr/>
                </p:nvSpPr>
                <p:spPr>
                  <a:xfrm>
                    <a:off x="1187624" y="1628800"/>
                    <a:ext cx="3850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aseline="30000" dirty="0" smtClean="0">
                        <a:solidFill>
                          <a:srgbClr val="009900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rgbClr val="009900"/>
                        </a:solidFill>
                      </a:rPr>
                      <a:t>n</a:t>
                    </a:r>
                    <a:endParaRPr lang="pl-PL" dirty="0">
                      <a:solidFill>
                        <a:srgbClr val="009900"/>
                      </a:solidFill>
                    </a:endParaRPr>
                  </a:p>
                </p:txBody>
              </p:sp>
              <p:sp>
                <p:nvSpPr>
                  <p:cNvPr id="88" name="pole tekstowe 87"/>
                  <p:cNvSpPr txBox="1"/>
                  <p:nvPr/>
                </p:nvSpPr>
                <p:spPr>
                  <a:xfrm>
                    <a:off x="2843808" y="1187460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p</a:t>
                    </a:r>
                    <a:endParaRPr lang="pl-PL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9" name="pole tekstowe 88"/>
                  <p:cNvSpPr txBox="1"/>
                  <p:nvPr/>
                </p:nvSpPr>
                <p:spPr>
                  <a:xfrm>
                    <a:off x="2962822" y="2132856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00FF"/>
                        </a:solidFill>
                      </a:rPr>
                      <a:t>n</a:t>
                    </a:r>
                    <a:endParaRPr lang="pl-PL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0" name="pole tekstowe 89"/>
                  <p:cNvSpPr txBox="1"/>
                  <p:nvPr/>
                </p:nvSpPr>
                <p:spPr>
                  <a:xfrm>
                    <a:off x="2835424" y="1628800"/>
                    <a:ext cx="3850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latin typeface="Symbol" pitchFamily="18" charset="2"/>
                        <a:sym typeface="Symbol"/>
                      </a:rPr>
                      <a:t></a:t>
                    </a:r>
                    <a:r>
                      <a:rPr lang="en-US" baseline="-25000" dirty="0" smtClean="0">
                        <a:latin typeface="+mj-lt"/>
                        <a:sym typeface="Symbol"/>
                      </a:rPr>
                      <a:t>p</a:t>
                    </a:r>
                    <a:endParaRPr lang="pl-PL" baseline="-25000" dirty="0">
                      <a:latin typeface="+mj-lt"/>
                    </a:endParaRPr>
                  </a:p>
                </p:txBody>
              </p:sp>
            </p:grpSp>
            <p:cxnSp>
              <p:nvCxnSpPr>
                <p:cNvPr id="74" name="Łącznik prosty 73"/>
                <p:cNvCxnSpPr/>
                <p:nvPr/>
              </p:nvCxnSpPr>
              <p:spPr>
                <a:xfrm>
                  <a:off x="3563888" y="4221088"/>
                  <a:ext cx="50405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Łącznik prosty ze strzałką 74"/>
                <p:cNvCxnSpPr/>
                <p:nvPr/>
              </p:nvCxnSpPr>
              <p:spPr>
                <a:xfrm>
                  <a:off x="2555776" y="3933056"/>
                  <a:ext cx="360040" cy="288032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prstDash val="sysDash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Łącznik prosty ze strzałką 75"/>
                <p:cNvCxnSpPr/>
                <p:nvPr/>
              </p:nvCxnSpPr>
              <p:spPr>
                <a:xfrm flipV="1">
                  <a:off x="3563888" y="4149080"/>
                  <a:ext cx="432048" cy="7200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pole tekstowe 76"/>
                <p:cNvSpPr txBox="1"/>
                <p:nvPr/>
              </p:nvSpPr>
              <p:spPr>
                <a:xfrm>
                  <a:off x="3707904" y="378904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</a:t>
                  </a:r>
                  <a:endParaRPr lang="pl-PL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" name="pole tekstowe 77"/>
                <p:cNvSpPr txBox="1"/>
                <p:nvPr/>
              </p:nvSpPr>
              <p:spPr>
                <a:xfrm>
                  <a:off x="2627784" y="4077072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n</a:t>
                  </a:r>
                  <a:endParaRPr lang="pl-PL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91" name="Symbol zastępczy zawartości 32"/>
          <p:cNvSpPr txBox="1">
            <a:spLocks/>
          </p:cNvSpPr>
          <p:nvPr/>
        </p:nvSpPr>
        <p:spPr>
          <a:xfrm>
            <a:off x="179512" y="3284984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n can be detected via momentum measurement of charged recoil particle (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smtClean="0">
                <a:solidFill>
                  <a:srgbClr val="9933FF"/>
                </a:solidFill>
              </a:rPr>
              <a:t>d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2" name="Grupa 81"/>
          <p:cNvGrpSpPr/>
          <p:nvPr/>
        </p:nvGrpSpPr>
        <p:grpSpPr>
          <a:xfrm>
            <a:off x="251520" y="4293096"/>
            <a:ext cx="6912768" cy="2232248"/>
            <a:chOff x="251520" y="4293096"/>
            <a:chExt cx="6912768" cy="2232248"/>
          </a:xfrm>
        </p:grpSpPr>
        <p:grpSp>
          <p:nvGrpSpPr>
            <p:cNvPr id="47" name="Grupa 46"/>
            <p:cNvGrpSpPr/>
            <p:nvPr/>
          </p:nvGrpSpPr>
          <p:grpSpPr>
            <a:xfrm>
              <a:off x="251520" y="4293096"/>
              <a:ext cx="6912768" cy="2232248"/>
              <a:chOff x="251520" y="260648"/>
              <a:chExt cx="6912768" cy="2232248"/>
            </a:xfrm>
          </p:grpSpPr>
          <p:sp>
            <p:nvSpPr>
              <p:cNvPr id="48" name="Tytuł 1"/>
              <p:cNvSpPr txBox="1">
                <a:spLocks/>
              </p:cNvSpPr>
              <p:nvPr/>
            </p:nvSpPr>
            <p:spPr>
              <a:xfrm>
                <a:off x="251520" y="260648"/>
                <a:ext cx="4176464" cy="64807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kumimoji="0" lang="en-US" sz="2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ymbol" pitchFamily="18" charset="2"/>
                    <a:ea typeface="+mj-ea"/>
                    <a:cs typeface="+mj-cs"/>
                    <a:sym typeface="Symbol"/>
                  </a:rPr>
                  <a:t></a:t>
                </a:r>
                <a:r>
                  <a:rPr kumimoji="0" lang="en-US" sz="28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ymbol" pitchFamily="18" charset="2"/>
                    <a:ea typeface="+mj-ea"/>
                    <a:cs typeface="+mj-cs"/>
                    <a:sym typeface="Symbol"/>
                  </a:rPr>
                  <a:t>-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  <a:sym typeface="Symbol"/>
                  </a:rPr>
                  <a:t>+</a:t>
                </a:r>
                <a:r>
                  <a:rPr kumimoji="0" lang="en-US" sz="28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  <a:sym typeface="Symbol"/>
                  </a:rPr>
                  <a:t>3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  <a:sym typeface="Symbol"/>
                  </a:rPr>
                  <a:t>He 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  <a:sym typeface="Symbol"/>
                  </a:rPr>
                  <a:t>p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  <a:sym typeface="Symbol"/>
                  </a:rPr>
                  <a:t>+</a:t>
                </a:r>
                <a:r>
                  <a:rPr lang="en-US" sz="2800" b="1" baseline="30000" dirty="0" smtClean="0">
                    <a:solidFill>
                      <a:srgbClr val="009900"/>
                    </a:solidFill>
                    <a:sym typeface="Symbol"/>
                  </a:rPr>
                  <a:t>2</a:t>
                </a:r>
                <a:r>
                  <a:rPr lang="en-US" sz="2800" b="1" dirty="0" smtClean="0">
                    <a:solidFill>
                      <a:srgbClr val="009900"/>
                    </a:solidFill>
                    <a:sym typeface="Symbol"/>
                  </a:rPr>
                  <a:t>n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49" name="Tytuł 1"/>
              <p:cNvSpPr txBox="1">
                <a:spLocks/>
              </p:cNvSpPr>
              <p:nvPr/>
            </p:nvSpPr>
            <p:spPr>
              <a:xfrm>
                <a:off x="2483768" y="692696"/>
                <a:ext cx="4680520" cy="18002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en-US" sz="2800" b="1" baseline="30000" dirty="0" smtClean="0">
                    <a:solidFill>
                      <a:srgbClr val="009900"/>
                    </a:solidFill>
                    <a:sym typeface="Symbol"/>
                  </a:rPr>
                  <a:t> </a:t>
                </a:r>
                <a:r>
                  <a:rPr lang="en-US" sz="2800" b="1" dirty="0" smtClean="0">
                    <a:solidFill>
                      <a:srgbClr val="009900"/>
                    </a:solidFill>
                    <a:sym typeface="Symbol"/>
                  </a:rPr>
                  <a:t>   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+p  </a:t>
                </a:r>
                <a:r>
                  <a:rPr lang="en-US" sz="2800" b="1" dirty="0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</a:t>
                </a:r>
                <a:r>
                  <a:rPr lang="en-US" sz="2800" b="1" baseline="30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2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n</a:t>
                </a:r>
              </a:p>
              <a:p>
                <a:pPr lvl="0">
                  <a:spcBef>
                    <a:spcPct val="0"/>
                  </a:spcBef>
                </a:pP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        </a:t>
                </a:r>
                <a:r>
                  <a:rPr lang="en-US" sz="2800" b="1" baseline="30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 </a:t>
                </a:r>
                <a:r>
                  <a:rPr lang="en-US" sz="2800" b="1" dirty="0" err="1" smtClean="0">
                    <a:solidFill>
                      <a:srgbClr val="9933FF"/>
                    </a:solidFill>
                    <a:sym typeface="Symbol"/>
                  </a:rPr>
                  <a:t>d</a:t>
                </a:r>
                <a:r>
                  <a:rPr lang="en-US" sz="28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+n</a:t>
                </a:r>
                <a:endPara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endParaRPr>
              </a:p>
              <a:p>
                <a:pPr lvl="0">
                  <a:spcBef>
                    <a:spcPct val="0"/>
                  </a:spcBef>
                </a:pP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        </a:t>
                </a:r>
                <a:r>
                  <a:rPr lang="en-US" sz="2800" b="1" baseline="30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 </a:t>
                </a:r>
                <a:r>
                  <a:rPr lang="en-US" sz="2800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28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</a:t>
                </a:r>
                <a:r>
                  <a:rPr lang="en-US" sz="2800" b="1" dirty="0" err="1" smtClean="0">
                    <a:solidFill>
                      <a:srgbClr val="0000FF"/>
                    </a:solidFill>
                    <a:sym typeface="Symbol"/>
                  </a:rPr>
                  <a:t>n</a:t>
                </a:r>
                <a:r>
                  <a:rPr lang="en-US" sz="28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+n</a:t>
                </a:r>
                <a:endPara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endParaRPr>
              </a:p>
              <a:p>
                <a:pPr lvl="0">
                  <a:spcBef>
                    <a:spcPct val="0"/>
                  </a:spcBef>
                </a:pP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         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sym typeface="Symbol"/>
                  </a:rPr>
                  <a:t>      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+p  </a:t>
                </a:r>
                <a:r>
                  <a:rPr lang="en-US" sz="2800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28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+n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 </a:t>
                </a:r>
              </a:p>
              <a:p>
                <a:pPr lvl="0" algn="ctr">
                  <a:spcBef>
                    <a:spcPct val="0"/>
                  </a:spcBef>
                </a:pPr>
                <a:r>
                  <a:rPr lang="en-US" sz="3600" b="1" dirty="0" smtClean="0">
                    <a:sym typeface="Symbol"/>
                  </a:rPr>
                  <a:t> 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50" name="Strzałka wygięta w górę 49"/>
              <p:cNvSpPr/>
              <p:nvPr/>
            </p:nvSpPr>
            <p:spPr>
              <a:xfrm rot="5340000">
                <a:off x="2501454" y="674699"/>
                <a:ext cx="288000" cy="324000"/>
              </a:xfrm>
              <a:prstGeom prst="bentUpArrow">
                <a:avLst>
                  <a:gd name="adj1" fmla="val 0"/>
                  <a:gd name="adj2" fmla="val 8993"/>
                  <a:gd name="adj3" fmla="val 25000"/>
                </a:avLst>
              </a:prstGeom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1" name="Strzałka wygięta w górę 50"/>
              <p:cNvSpPr/>
              <p:nvPr/>
            </p:nvSpPr>
            <p:spPr>
              <a:xfrm rot="5400000">
                <a:off x="4284000" y="1988840"/>
                <a:ext cx="288000" cy="288000"/>
              </a:xfrm>
              <a:prstGeom prst="bentUpArrow">
                <a:avLst>
                  <a:gd name="adj1" fmla="val 0"/>
                  <a:gd name="adj2" fmla="val 8993"/>
                  <a:gd name="adj3" fmla="val 2500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81" name="pole tekstowe 80"/>
            <p:cNvSpPr txBox="1"/>
            <p:nvPr/>
          </p:nvSpPr>
          <p:spPr>
            <a:xfrm>
              <a:off x="899592" y="5445224"/>
              <a:ext cx="1769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Tagging proton</a:t>
              </a:r>
              <a:endParaRPr lang="pl-PL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92" name="Łącznik prosty ze strzałką 91"/>
            <p:cNvCxnSpPr>
              <a:stCxn id="81" idx="0"/>
            </p:cNvCxnSpPr>
            <p:nvPr/>
          </p:nvCxnSpPr>
          <p:spPr>
            <a:xfrm flipV="1">
              <a:off x="1784354" y="4797152"/>
              <a:ext cx="195358" cy="64807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Symbol zastępczy numeru slajdu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94" name="Symbol zastępczy stopki 9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5010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Di-neutron detection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179512" y="1052736"/>
            <a:ext cx="4392488" cy="2376264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Detected recoiling protons and deuterons with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n signature must appear:</a:t>
            </a:r>
          </a:p>
          <a:p>
            <a:pPr lvl="1"/>
            <a:r>
              <a:rPr lang="en-US" sz="2000" dirty="0" smtClean="0"/>
              <a:t>along 2-body kinematics (for 2-body channels)</a:t>
            </a:r>
          </a:p>
          <a:p>
            <a:pPr lvl="1"/>
            <a:r>
              <a:rPr lang="en-US" sz="2000" dirty="0" smtClean="0"/>
              <a:t>along 3-</a:t>
            </a:r>
            <a:r>
              <a:rPr lang="pl-PL" sz="2000" dirty="0" smtClean="0"/>
              <a:t>b</a:t>
            </a:r>
            <a:r>
              <a:rPr lang="en-US" sz="2000" dirty="0" err="1" smtClean="0"/>
              <a:t>ody</a:t>
            </a:r>
            <a:r>
              <a:rPr lang="en-US" sz="2000" dirty="0" smtClean="0"/>
              <a:t> kinematics (for breakup)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4" name="Obraz 3" descr="pi3Hed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43097"/>
            <a:ext cx="4248472" cy="3177991"/>
          </a:xfrm>
          <a:prstGeom prst="rect">
            <a:avLst/>
          </a:prstGeom>
        </p:spPr>
      </p:pic>
      <p:grpSp>
        <p:nvGrpSpPr>
          <p:cNvPr id="23" name="Grupa 22"/>
          <p:cNvGrpSpPr/>
          <p:nvPr/>
        </p:nvGrpSpPr>
        <p:grpSpPr>
          <a:xfrm>
            <a:off x="5066764" y="4365104"/>
            <a:ext cx="3529072" cy="2304256"/>
            <a:chOff x="5066764" y="4365104"/>
            <a:chExt cx="3529072" cy="2304256"/>
          </a:xfrm>
        </p:grpSpPr>
        <p:cxnSp>
          <p:nvCxnSpPr>
            <p:cNvPr id="8" name="Łącznik prosty ze strzałką 7"/>
            <p:cNvCxnSpPr/>
            <p:nvPr/>
          </p:nvCxnSpPr>
          <p:spPr>
            <a:xfrm>
              <a:off x="5292080" y="6237312"/>
              <a:ext cx="28083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 rot="-5400000">
              <a:off x="4833687" y="4598181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dirty="0" err="1" smtClean="0">
                  <a:latin typeface="Symbol" pitchFamily="18" charset="2"/>
                </a:rPr>
                <a:t>s</a:t>
              </a:r>
              <a:r>
                <a:rPr lang="en-US" dirty="0" smtClean="0"/>
                <a:t>/</a:t>
              </a:r>
              <a:r>
                <a:rPr lang="en-US" dirty="0" err="1" smtClean="0"/>
                <a:t>d</a:t>
              </a:r>
              <a:r>
                <a:rPr lang="en-US" dirty="0" err="1" smtClean="0">
                  <a:latin typeface="Symbol" pitchFamily="18" charset="2"/>
                </a:rPr>
                <a:t>W</a:t>
              </a:r>
              <a:endParaRPr lang="pl-PL" dirty="0">
                <a:latin typeface="Symbol" pitchFamily="18" charset="2"/>
              </a:endParaRPr>
            </a:p>
          </p:txBody>
        </p:sp>
        <p:grpSp>
          <p:nvGrpSpPr>
            <p:cNvPr id="18" name="Grupa 17"/>
            <p:cNvGrpSpPr/>
            <p:nvPr/>
          </p:nvGrpSpPr>
          <p:grpSpPr>
            <a:xfrm>
              <a:off x="5436094" y="4437112"/>
              <a:ext cx="2376266" cy="1872208"/>
              <a:chOff x="5436094" y="4437112"/>
              <a:chExt cx="1728194" cy="1872208"/>
            </a:xfrm>
          </p:grpSpPr>
          <p:cxnSp>
            <p:nvCxnSpPr>
              <p:cNvPr id="6" name="Łącznik prosty ze strzałką 5"/>
              <p:cNvCxnSpPr/>
              <p:nvPr/>
            </p:nvCxnSpPr>
            <p:spPr>
              <a:xfrm flipV="1">
                <a:off x="5436096" y="4437112"/>
                <a:ext cx="0" cy="18722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owolny kształt 8"/>
              <p:cNvSpPr/>
              <p:nvPr/>
            </p:nvSpPr>
            <p:spPr>
              <a:xfrm>
                <a:off x="5450541" y="4797152"/>
                <a:ext cx="1676400" cy="1352636"/>
              </a:xfrm>
              <a:custGeom>
                <a:avLst/>
                <a:gdLst>
                  <a:gd name="connsiteX0" fmla="*/ 0 w 1676400"/>
                  <a:gd name="connsiteY0" fmla="*/ 79189 h 1495612"/>
                  <a:gd name="connsiteX1" fmla="*/ 89647 w 1676400"/>
                  <a:gd name="connsiteY1" fmla="*/ 43330 h 1495612"/>
                  <a:gd name="connsiteX2" fmla="*/ 224118 w 1676400"/>
                  <a:gd name="connsiteY2" fmla="*/ 34365 h 1495612"/>
                  <a:gd name="connsiteX3" fmla="*/ 466165 w 1676400"/>
                  <a:gd name="connsiteY3" fmla="*/ 249518 h 1495612"/>
                  <a:gd name="connsiteX4" fmla="*/ 744071 w 1676400"/>
                  <a:gd name="connsiteY4" fmla="*/ 733612 h 1495612"/>
                  <a:gd name="connsiteX5" fmla="*/ 1084730 w 1676400"/>
                  <a:gd name="connsiteY5" fmla="*/ 1199777 h 1495612"/>
                  <a:gd name="connsiteX6" fmla="*/ 1317812 w 1676400"/>
                  <a:gd name="connsiteY6" fmla="*/ 1379071 h 1495612"/>
                  <a:gd name="connsiteX7" fmla="*/ 1676400 w 1676400"/>
                  <a:gd name="connsiteY7" fmla="*/ 1495612 h 14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0" h="1495612">
                    <a:moveTo>
                      <a:pt x="0" y="79189"/>
                    </a:moveTo>
                    <a:cubicBezTo>
                      <a:pt x="26147" y="64995"/>
                      <a:pt x="52294" y="50801"/>
                      <a:pt x="89647" y="43330"/>
                    </a:cubicBezTo>
                    <a:cubicBezTo>
                      <a:pt x="127000" y="35859"/>
                      <a:pt x="161365" y="0"/>
                      <a:pt x="224118" y="34365"/>
                    </a:cubicBezTo>
                    <a:cubicBezTo>
                      <a:pt x="286871" y="68730"/>
                      <a:pt x="379506" y="132977"/>
                      <a:pt x="466165" y="249518"/>
                    </a:cubicBezTo>
                    <a:cubicBezTo>
                      <a:pt x="552824" y="366059"/>
                      <a:pt x="640977" y="575236"/>
                      <a:pt x="744071" y="733612"/>
                    </a:cubicBezTo>
                    <a:cubicBezTo>
                      <a:pt x="847165" y="891988"/>
                      <a:pt x="989106" y="1092200"/>
                      <a:pt x="1084730" y="1199777"/>
                    </a:cubicBezTo>
                    <a:cubicBezTo>
                      <a:pt x="1180354" y="1307354"/>
                      <a:pt x="1219200" y="1329765"/>
                      <a:pt x="1317812" y="1379071"/>
                    </a:cubicBezTo>
                    <a:cubicBezTo>
                      <a:pt x="1416424" y="1428377"/>
                      <a:pt x="1546412" y="1461994"/>
                      <a:pt x="1676400" y="1495612"/>
                    </a:cubicBezTo>
                  </a:path>
                </a:pathLst>
              </a:cu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Dowolny kształt 9"/>
              <p:cNvSpPr/>
              <p:nvPr/>
            </p:nvSpPr>
            <p:spPr>
              <a:xfrm flipH="1">
                <a:off x="5436094" y="4581128"/>
                <a:ext cx="1656185" cy="1495612"/>
              </a:xfrm>
              <a:custGeom>
                <a:avLst/>
                <a:gdLst>
                  <a:gd name="connsiteX0" fmla="*/ 0 w 1676400"/>
                  <a:gd name="connsiteY0" fmla="*/ 79189 h 1495612"/>
                  <a:gd name="connsiteX1" fmla="*/ 89647 w 1676400"/>
                  <a:gd name="connsiteY1" fmla="*/ 43330 h 1495612"/>
                  <a:gd name="connsiteX2" fmla="*/ 224118 w 1676400"/>
                  <a:gd name="connsiteY2" fmla="*/ 34365 h 1495612"/>
                  <a:gd name="connsiteX3" fmla="*/ 466165 w 1676400"/>
                  <a:gd name="connsiteY3" fmla="*/ 249518 h 1495612"/>
                  <a:gd name="connsiteX4" fmla="*/ 744071 w 1676400"/>
                  <a:gd name="connsiteY4" fmla="*/ 733612 h 1495612"/>
                  <a:gd name="connsiteX5" fmla="*/ 1084730 w 1676400"/>
                  <a:gd name="connsiteY5" fmla="*/ 1199777 h 1495612"/>
                  <a:gd name="connsiteX6" fmla="*/ 1317812 w 1676400"/>
                  <a:gd name="connsiteY6" fmla="*/ 1379071 h 1495612"/>
                  <a:gd name="connsiteX7" fmla="*/ 1676400 w 1676400"/>
                  <a:gd name="connsiteY7" fmla="*/ 1495612 h 14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0" h="1495612">
                    <a:moveTo>
                      <a:pt x="0" y="79189"/>
                    </a:moveTo>
                    <a:cubicBezTo>
                      <a:pt x="26147" y="64995"/>
                      <a:pt x="52294" y="50801"/>
                      <a:pt x="89647" y="43330"/>
                    </a:cubicBezTo>
                    <a:cubicBezTo>
                      <a:pt x="127000" y="35859"/>
                      <a:pt x="161365" y="0"/>
                      <a:pt x="224118" y="34365"/>
                    </a:cubicBezTo>
                    <a:cubicBezTo>
                      <a:pt x="286871" y="68730"/>
                      <a:pt x="379506" y="132977"/>
                      <a:pt x="466165" y="249518"/>
                    </a:cubicBezTo>
                    <a:cubicBezTo>
                      <a:pt x="552824" y="366059"/>
                      <a:pt x="640977" y="575236"/>
                      <a:pt x="744071" y="733612"/>
                    </a:cubicBezTo>
                    <a:cubicBezTo>
                      <a:pt x="847165" y="891988"/>
                      <a:pt x="989106" y="1092200"/>
                      <a:pt x="1084730" y="1199777"/>
                    </a:cubicBezTo>
                    <a:cubicBezTo>
                      <a:pt x="1180354" y="1307354"/>
                      <a:pt x="1219200" y="1329765"/>
                      <a:pt x="1317812" y="1379071"/>
                    </a:cubicBezTo>
                    <a:cubicBezTo>
                      <a:pt x="1416424" y="1428377"/>
                      <a:pt x="1546412" y="1461994"/>
                      <a:pt x="1676400" y="149561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3" name="Łącznik prosty 12"/>
              <p:cNvCxnSpPr/>
              <p:nvPr/>
            </p:nvCxnSpPr>
            <p:spPr>
              <a:xfrm>
                <a:off x="7164288" y="616530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ole tekstowe 15"/>
            <p:cNvSpPr txBox="1"/>
            <p:nvPr/>
          </p:nvSpPr>
          <p:spPr>
            <a:xfrm>
              <a:off x="5292080" y="6237312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r>
                <a:rPr lang="en-US" baseline="30000" dirty="0" smtClean="0"/>
                <a:t>o</a:t>
              </a:r>
              <a:endParaRPr lang="pl-PL" baseline="30000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7596336" y="62373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</a:t>
              </a:r>
              <a:r>
                <a:rPr lang="en-US" baseline="30000" dirty="0" smtClean="0"/>
                <a:t>o</a:t>
              </a:r>
              <a:endParaRPr lang="pl-PL" baseline="30000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5868144" y="6300028"/>
              <a:ext cx="1672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LAB recoil angle</a:t>
              </a:r>
              <a:endParaRPr lang="pl-PL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7308304" y="5086925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n+p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p+</a:t>
              </a:r>
              <a:r>
                <a:rPr lang="en-US" baseline="30000" dirty="0" smtClean="0">
                  <a:solidFill>
                    <a:srgbClr val="FF0000"/>
                  </a:solidFill>
                  <a:sym typeface="Symbol"/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n</a:t>
              </a:r>
            </a:p>
            <a:p>
              <a:r>
                <a:rPr lang="en-US" baseline="30000" dirty="0" smtClean="0">
                  <a:solidFill>
                    <a:srgbClr val="9933FF"/>
                  </a:solidFill>
                  <a:sym typeface="Symbol"/>
                </a:rPr>
                <a:t>2</a:t>
              </a:r>
              <a:r>
                <a:rPr lang="en-US" dirty="0" smtClean="0">
                  <a:solidFill>
                    <a:srgbClr val="9933FF"/>
                  </a:solidFill>
                  <a:sym typeface="Symbol"/>
                </a:rPr>
                <a:t>n+pd+n</a:t>
              </a:r>
              <a:endParaRPr lang="pl-PL" dirty="0">
                <a:solidFill>
                  <a:srgbClr val="9933FF"/>
                </a:solidFill>
              </a:endParaRPr>
            </a:p>
          </p:txBody>
        </p:sp>
      </p:grpSp>
      <p:sp>
        <p:nvSpPr>
          <p:cNvPr id="19" name="Symbol zastępczy zawartości 32"/>
          <p:cNvSpPr txBox="1">
            <a:spLocks/>
          </p:cNvSpPr>
          <p:nvPr/>
        </p:nvSpPr>
        <p:spPr>
          <a:xfrm>
            <a:off x="179512" y="4149080"/>
            <a:ext cx="439248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 cross sections are calculable 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with the same 2N and 3N potentials as used for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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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Faddeev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codes can be modified: usual initial state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d+N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should be replaced by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n+N (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ymbol zastępczy zawartości 32"/>
          <p:cNvSpPr txBox="1">
            <a:spLocks/>
          </p:cNvSpPr>
          <p:nvPr/>
        </p:nvSpPr>
        <p:spPr>
          <a:xfrm>
            <a:off x="179512" y="3429000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 exploits kinematical selectivity and high cross section</a:t>
            </a:r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25" name="Symbol zastępczy stopki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rupa 560"/>
          <p:cNvGrpSpPr/>
          <p:nvPr/>
        </p:nvGrpSpPr>
        <p:grpSpPr>
          <a:xfrm>
            <a:off x="1691680" y="269040"/>
            <a:ext cx="7056784" cy="6400320"/>
            <a:chOff x="1475656" y="269040"/>
            <a:chExt cx="7056784" cy="6400320"/>
          </a:xfrm>
        </p:grpSpPr>
        <p:grpSp>
          <p:nvGrpSpPr>
            <p:cNvPr id="624" name="Grupa 623"/>
            <p:cNvGrpSpPr/>
            <p:nvPr/>
          </p:nvGrpSpPr>
          <p:grpSpPr>
            <a:xfrm>
              <a:off x="1475656" y="269040"/>
              <a:ext cx="7056784" cy="6400320"/>
              <a:chOff x="1403648" y="269040"/>
              <a:chExt cx="7056784" cy="6400320"/>
            </a:xfrm>
          </p:grpSpPr>
          <p:grpSp>
            <p:nvGrpSpPr>
              <p:cNvPr id="291" name="Grupa 290"/>
              <p:cNvGrpSpPr/>
              <p:nvPr/>
            </p:nvGrpSpPr>
            <p:grpSpPr>
              <a:xfrm>
                <a:off x="4455176" y="269040"/>
                <a:ext cx="3203680" cy="3231968"/>
                <a:chOff x="720000" y="1268760"/>
                <a:chExt cx="3203680" cy="3231968"/>
              </a:xfrm>
            </p:grpSpPr>
            <p:grpSp>
              <p:nvGrpSpPr>
                <p:cNvPr id="159" name="Grupa 158"/>
                <p:cNvGrpSpPr/>
                <p:nvPr/>
              </p:nvGrpSpPr>
              <p:grpSpPr>
                <a:xfrm>
                  <a:off x="1238400" y="1268760"/>
                  <a:ext cx="2685280" cy="2697128"/>
                  <a:chOff x="1238400" y="1268760"/>
                  <a:chExt cx="2685280" cy="2697128"/>
                </a:xfrm>
              </p:grpSpPr>
              <p:grpSp>
                <p:nvGrpSpPr>
                  <p:cNvPr id="92" name="Grupa 91"/>
                  <p:cNvGrpSpPr/>
                  <p:nvPr/>
                </p:nvGrpSpPr>
                <p:grpSpPr>
                  <a:xfrm>
                    <a:off x="1497600" y="126876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59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58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3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9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" name="Sześcian 16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" name="Sześcian 17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" name="Sześcian 18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" name="Sześcian 19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" name="Sześcian 20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" name="Sześcian 21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" name="Sześcian 22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" name="Sześcian 23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57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41" name="Sześcian 40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2" name="Sześcian 41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" name="Sześcian 42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" name="Sześcian 43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" name="Sześcian 44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" name="Sześcian 46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" name="Sześcian 47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9" name="Sześcian 48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" name="Sześcian 49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" name="Sześcian 50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" name="Sześcian 51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" name="Sześcian 52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" name="Sześcian 53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5" name="Sześcian 54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6" name="Sześcian 55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60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61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78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9" name="Sześcian 78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0" name="Sześcian 79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1" name="Sześcian 80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2" name="Sześcian 81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3" name="Sześcian 82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4" name="Sześcian 83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5" name="Sześcian 84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6" name="Sześcian 85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7" name="Sześcian 86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8" name="Sześcian 87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89" name="Sześcian 88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90" name="Sześcian 89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91" name="Sześcian 90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62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63" name="Sześcian 62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4" name="Sześcian 63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5" name="Sześcian 64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6" name="Sześcian 65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7" name="Sześcian 66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8" name="Sześcian 67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69" name="Sześcian 68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0" name="Sześcian 69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1" name="Sześcian 70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2" name="Sześcian 71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3" name="Sześcian 72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4" name="Sześcian 73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5" name="Sześcian 74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6" name="Sześcian 75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77" name="Sześcian 76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  <p:grpSp>
                <p:nvGrpSpPr>
                  <p:cNvPr id="93" name="Grupa 92"/>
                  <p:cNvGrpSpPr/>
                  <p:nvPr/>
                </p:nvGrpSpPr>
                <p:grpSpPr>
                  <a:xfrm>
                    <a:off x="1238400" y="153720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94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127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144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5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6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7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8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9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0" name="Sześcian 149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1" name="Sześcian 150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2" name="Sześcian 151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3" name="Sześcian 152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4" name="Sześcian 153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5" name="Sześcian 154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6" name="Sześcian 155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57" name="Sześcian 156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128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129" name="Sześcian 128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0" name="Sześcian 129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1" name="Sześcian 130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2" name="Sześcian 131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3" name="Sześcian 132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4" name="Sześcian 133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5" name="Sześcian 134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6" name="Sześcian 135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7" name="Sześcian 136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8" name="Sześcian 137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39" name="Sześcian 138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0" name="Sześcian 139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1" name="Sześcian 140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2" name="Sześcian 141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43" name="Sześcian 142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95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96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113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4" name="Sześcian 113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5" name="Sześcian 114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6" name="Sześcian 115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7" name="Sześcian 116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8" name="Sześcian 117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9" name="Sześcian 118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0" name="Sześcian 119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1" name="Sześcian 120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2" name="Sześcian 121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3" name="Sześcian 122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4" name="Sześcian 123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5" name="Sześcian 124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26" name="Sześcian 125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97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98" name="Sześcian 97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99" name="Sześcian 98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0" name="Sześcian 99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1" name="Sześcian 100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2" name="Sześcian 101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3" name="Sześcian 102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4" name="Sześcian 103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5" name="Sześcian 104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6" name="Sześcian 105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7" name="Sześcian 106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8" name="Sześcian 107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09" name="Sześcian 108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0" name="Sześcian 109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1" name="Sześcian 110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12" name="Sześcian 111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0" name="Grupa 159"/>
                <p:cNvGrpSpPr/>
                <p:nvPr/>
              </p:nvGrpSpPr>
              <p:grpSpPr>
                <a:xfrm>
                  <a:off x="720000" y="1803600"/>
                  <a:ext cx="2685280" cy="2697128"/>
                  <a:chOff x="1238400" y="1268760"/>
                  <a:chExt cx="2685280" cy="2697128"/>
                </a:xfrm>
              </p:grpSpPr>
              <p:grpSp>
                <p:nvGrpSpPr>
                  <p:cNvPr id="161" name="Grupa 91"/>
                  <p:cNvGrpSpPr/>
                  <p:nvPr/>
                </p:nvGrpSpPr>
                <p:grpSpPr>
                  <a:xfrm>
                    <a:off x="1497600" y="126876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227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260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277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8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9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0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1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2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3" name="Sześcian 16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4" name="Sześcian 17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5" name="Sześcian 18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6" name="Sześcian 19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7" name="Sześcian 20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8" name="Sześcian 21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89" name="Sześcian 22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90" name="Sześcian 23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261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262" name="Sześcian 261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3" name="Sześcian 262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4" name="Sześcian 263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5" name="Sześcian 264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6" name="Sześcian 265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7" name="Sześcian 266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8" name="Sześcian 267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69" name="Sześcian 268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0" name="Sześcian 269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1" name="Sześcian 270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2" name="Sześcian 271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3" name="Sześcian 272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4" name="Sześcian 273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5" name="Sześcian 274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76" name="Sześcian 275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228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229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246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7" name="Sześcian 246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8" name="Sześcian 247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9" name="Sześcian 248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0" name="Sześcian 249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1" name="Sześcian 250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2" name="Sześcian 251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3" name="Sześcian 252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4" name="Sześcian 253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5" name="Sześcian 254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6" name="Sześcian 255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7" name="Sześcian 256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8" name="Sześcian 257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59" name="Sześcian 258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230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231" name="Sześcian 230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2" name="Sześcian 231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3" name="Sześcian 232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4" name="Sześcian 233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5" name="Sześcian 234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6" name="Sześcian 235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7" name="Sześcian 68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8" name="Sześcian 69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39" name="Sześcian 70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0" name="Sześcian 71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1" name="Sześcian 240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2" name="Sześcian 241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3" name="Sześcian 242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4" name="Sześcian 243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45" name="Sześcian 244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  <p:grpSp>
                <p:nvGrpSpPr>
                  <p:cNvPr id="162" name="Grupa 92"/>
                  <p:cNvGrpSpPr/>
                  <p:nvPr/>
                </p:nvGrpSpPr>
                <p:grpSpPr>
                  <a:xfrm>
                    <a:off x="1238400" y="153720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163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196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213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4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5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6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7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8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9" name="Sześcian 218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0" name="Sześcian 219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1" name="Sześcian 220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2" name="Sześcian 221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3" name="Sześcian 222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4" name="Sześcian 223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5" name="Sześcian 224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26" name="Sześcian 225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197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198" name="Sześcian 197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9" name="Sześcian 198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0" name="Sześcian 199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1" name="Sześcian 200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2" name="Sześcian 201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3" name="Sześcian 202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4" name="Sześcian 203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5" name="Sześcian 204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6" name="Sześcian 205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7" name="Sześcian 206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8" name="Sześcian 207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09" name="Sześcian 208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0" name="Sześcian 209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1" name="Sześcian 210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212" name="Sześcian 211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164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165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182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3" name="Sześcian 182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4" name="Sześcian 183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5" name="Sześcian 184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6" name="Sześcian 185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7" name="Sześcian 186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8" name="Sześcian 187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9" name="Sześcian 188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0" name="Sześcian 189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1" name="Sześcian 190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2" name="Sześcian 191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3" name="Sześcian 192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4" name="Sześcian 193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95" name="Sześcian 194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166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167" name="Sześcian 166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68" name="Sześcian 167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69" name="Sześcian 168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0" name="Sześcian 169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1" name="Sześcian 170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2" name="Sześcian 171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3" name="Sześcian 172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4" name="Sześcian 173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5" name="Sześcian 174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6" name="Sześcian 175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7" name="Sześcian 176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8" name="Sześcian 177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79" name="Sześcian 178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0" name="Sześcian 179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181" name="Sześcian 180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92" name="Grupa 291"/>
              <p:cNvGrpSpPr/>
              <p:nvPr/>
            </p:nvGrpSpPr>
            <p:grpSpPr>
              <a:xfrm>
                <a:off x="1403648" y="3437392"/>
                <a:ext cx="3203680" cy="3231968"/>
                <a:chOff x="720000" y="1268760"/>
                <a:chExt cx="3203680" cy="3231968"/>
              </a:xfrm>
            </p:grpSpPr>
            <p:grpSp>
              <p:nvGrpSpPr>
                <p:cNvPr id="293" name="Grupa 158"/>
                <p:cNvGrpSpPr/>
                <p:nvPr/>
              </p:nvGrpSpPr>
              <p:grpSpPr>
                <a:xfrm>
                  <a:off x="1238400" y="1268760"/>
                  <a:ext cx="2685280" cy="2697128"/>
                  <a:chOff x="1238400" y="1268760"/>
                  <a:chExt cx="2685280" cy="2697128"/>
                </a:xfrm>
              </p:grpSpPr>
              <p:grpSp>
                <p:nvGrpSpPr>
                  <p:cNvPr id="425" name="Grupa 91"/>
                  <p:cNvGrpSpPr/>
                  <p:nvPr/>
                </p:nvGrpSpPr>
                <p:grpSpPr>
                  <a:xfrm>
                    <a:off x="1497600" y="126876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491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524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541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2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3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4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5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6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7" name="Sześcian 16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8" name="Sześcian 17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9" name="Sześcian 18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50" name="Sześcian 19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51" name="Sześcian 20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52" name="Sześcian 21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53" name="Sześcian 22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54" name="Sześcian 23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525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526" name="Sześcian 40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7" name="Sześcian 526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8" name="Sześcian 527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9" name="Sześcian 528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0" name="Sześcian 529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1" name="Sześcian 530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2" name="Sześcian 531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3" name="Sześcian 532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4" name="Sześcian 533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5" name="Sześcian 534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6" name="Sześcian 535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7" name="Sześcian 536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8" name="Sześcian 537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39" name="Sześcian 538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40" name="Sześcian 539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492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493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510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1" name="Sześcian 510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2" name="Sześcian 511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3" name="Sześcian 512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4" name="Sześcian 513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5" name="Sześcian 514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6" name="Sześcian 515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7" name="Sześcian 516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8" name="Sześcian 517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19" name="Sześcian 518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0" name="Sześcian 519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1" name="Sześcian 520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2" name="Sześcian 521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23" name="Sześcian 522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494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495" name="Sześcian 494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96" name="Sześcian 495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97" name="Sześcian 496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98" name="Sześcian 497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99" name="Sześcian 498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0" name="Sześcian 499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1" name="Sześcian 500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2" name="Sześcian 501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3" name="Sześcian 70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4" name="Sześcian 71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5" name="Sześcian 72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6" name="Sześcian 73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7" name="Sześcian 506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8" name="Sześcian 507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509" name="Sześcian 508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  <p:grpSp>
                <p:nvGrpSpPr>
                  <p:cNvPr id="426" name="Grupa 92"/>
                  <p:cNvGrpSpPr/>
                  <p:nvPr/>
                </p:nvGrpSpPr>
                <p:grpSpPr>
                  <a:xfrm>
                    <a:off x="1238400" y="153720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427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460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477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8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9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0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1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2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3" name="Sześcian 482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4" name="Sześcian 483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5" name="Sześcian 484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6" name="Sześcian 485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7" name="Sześcian 486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8" name="Sześcian 487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89" name="Sześcian 488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90" name="Sześcian 489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461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462" name="Sześcian 461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3" name="Sześcian 462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4" name="Sześcian 463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5" name="Sześcian 464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6" name="Sześcian 465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7" name="Sześcian 466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8" name="Sześcian 134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69" name="Sześcian 135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0" name="Sześcian 136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1" name="Sześcian 137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2" name="Sześcian 138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3" name="Sześcian 139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4" name="Sześcian 473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5" name="Sześcian 474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76" name="Sześcian 475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428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429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446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7" name="Sześcian 446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8" name="Sześcian 447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9" name="Sześcian 448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0" name="Sześcian 449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1" name="Sześcian 450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2" name="Sześcian 451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3" name="Sześcian 452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4" name="Sześcian 453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5" name="Sześcian 454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6" name="Sześcian 455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7" name="Sześcian 456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8" name="Sześcian 457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59" name="Sześcian 458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430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431" name="Sześcian 430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2" name="Sześcian 431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3" name="Sześcian 432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4" name="Sześcian 433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5" name="Sześcian 434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6" name="Sześcian 435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7" name="Sześcian 103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8" name="Sześcian 104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39" name="Sześcian 438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0" name="Sześcian 439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1" name="Sześcian 440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2" name="Sześcian 441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3" name="Sześcian 442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4" name="Sześcian 443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45" name="Sześcian 444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94" name="Grupa 159"/>
                <p:cNvGrpSpPr/>
                <p:nvPr/>
              </p:nvGrpSpPr>
              <p:grpSpPr>
                <a:xfrm>
                  <a:off x="720000" y="1803600"/>
                  <a:ext cx="2685280" cy="2697128"/>
                  <a:chOff x="1238400" y="1268760"/>
                  <a:chExt cx="2685280" cy="2697128"/>
                </a:xfrm>
              </p:grpSpPr>
              <p:grpSp>
                <p:nvGrpSpPr>
                  <p:cNvPr id="295" name="Grupa 91"/>
                  <p:cNvGrpSpPr/>
                  <p:nvPr/>
                </p:nvGrpSpPr>
                <p:grpSpPr>
                  <a:xfrm>
                    <a:off x="1497600" y="126876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361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394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411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2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3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4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5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6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7" name="Sześcian 16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8" name="Sześcian 17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9" name="Sześcian 18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20" name="Sześcian 19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21" name="Sześcian 20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22" name="Sześcian 21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23" name="Sześcian 22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24" name="Sześcian 23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395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396" name="Sześcian 395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7" name="Sześcian 396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8" name="Sześcian 397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9" name="Sześcian 398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0" name="Sześcian 399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1" name="Sześcian 400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2" name="Sześcian 401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3" name="Sześcian 402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4" name="Sześcian 403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5" name="Sześcian 404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6" name="Sześcian 405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7" name="Sześcian 406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8" name="Sześcian 407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09" name="Sześcian 408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410" name="Sześcian 409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362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363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380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1" name="Sześcian 380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2" name="Sześcian 381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3" name="Sześcian 382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4" name="Sześcian 383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5" name="Sześcian 384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6" name="Sześcian 385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7" name="Sześcian 386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8" name="Sześcian 387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89" name="Sześcian 388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0" name="Sześcian 389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1" name="Sześcian 390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2" name="Sześcian 391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93" name="Sześcian 392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364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365" name="Sześcian 364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66" name="Sześcian 365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67" name="Sześcian 366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68" name="Sześcian 367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69" name="Sześcian 368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0" name="Sześcian 369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1" name="Sześcian 68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2" name="Sześcian 69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3" name="Sześcian 70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4" name="Sześcian 71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5" name="Sześcian 374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6" name="Sześcian 375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7" name="Sześcian 376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8" name="Sześcian 377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79" name="Sześcian 378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  <p:grpSp>
                <p:nvGrpSpPr>
                  <p:cNvPr id="296" name="Grupa 92"/>
                  <p:cNvGrpSpPr/>
                  <p:nvPr/>
                </p:nvGrpSpPr>
                <p:grpSpPr>
                  <a:xfrm>
                    <a:off x="1238400" y="1537200"/>
                    <a:ext cx="2426080" cy="2428688"/>
                    <a:chOff x="1497600" y="1268760"/>
                    <a:chExt cx="2426080" cy="2428688"/>
                  </a:xfrm>
                </p:grpSpPr>
                <p:grpSp>
                  <p:nvGrpSpPr>
                    <p:cNvPr id="297" name="Grupa 58"/>
                    <p:cNvGrpSpPr/>
                    <p:nvPr/>
                  </p:nvGrpSpPr>
                  <p:grpSpPr>
                    <a:xfrm>
                      <a:off x="1627200" y="126876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330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347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8" name="Sześcian 5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9" name="Sześcian 6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0" name="Sześcian 7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1" name="Sześcian 8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2" name="Sześcian 9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3" name="Sześcian 352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4" name="Sześcian 353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5" name="Sześcian 354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6" name="Sześcian 355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7" name="Sześcian 356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8" name="Sześcian 357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59" name="Sześcian 358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60" name="Sześcian 359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331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332" name="Sześcian 331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3" name="Sześcian 332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4" name="Sześcian 333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5" name="Sześcian 334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6" name="Sześcian 335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7" name="Sześcian 336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8" name="Sześcian 337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39" name="Sześcian 338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0" name="Sześcian 339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1" name="Sześcian 340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2" name="Sześcian 341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3" name="Sześcian 342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4" name="Sześcian 343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5" name="Sześcian 344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46" name="Sześcian 345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  <p:grpSp>
                  <p:nvGrpSpPr>
                    <p:cNvPr id="298" name="Grupa 59"/>
                    <p:cNvGrpSpPr/>
                    <p:nvPr/>
                  </p:nvGrpSpPr>
                  <p:grpSpPr>
                    <a:xfrm>
                      <a:off x="1497600" y="1400400"/>
                      <a:ext cx="2296480" cy="2297048"/>
                      <a:chOff x="1627200" y="1268760"/>
                      <a:chExt cx="2296480" cy="2297048"/>
                    </a:xfrm>
                  </p:grpSpPr>
                  <p:grpSp>
                    <p:nvGrpSpPr>
                      <p:cNvPr id="299" name="Grupa 57"/>
                      <p:cNvGrpSpPr/>
                      <p:nvPr/>
                    </p:nvGrpSpPr>
                    <p:grpSpPr>
                      <a:xfrm>
                        <a:off x="1691680" y="1268760"/>
                        <a:ext cx="2232000" cy="2232000"/>
                        <a:chOff x="1691680" y="1268760"/>
                        <a:chExt cx="2197224" cy="2160240"/>
                      </a:xfrm>
                    </p:grpSpPr>
                    <p:sp>
                      <p:nvSpPr>
                        <p:cNvPr id="316" name="Sześcian 2"/>
                        <p:cNvSpPr/>
                        <p:nvPr/>
                      </p:nvSpPr>
                      <p:spPr>
                        <a:xfrm>
                          <a:off x="1691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7" name="Sześcian 316"/>
                        <p:cNvSpPr/>
                        <p:nvPr/>
                      </p:nvSpPr>
                      <p:spPr>
                        <a:xfrm>
                          <a:off x="1844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8" name="Sześcian 317"/>
                        <p:cNvSpPr/>
                        <p:nvPr/>
                      </p:nvSpPr>
                      <p:spPr>
                        <a:xfrm>
                          <a:off x="1996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9" name="Sześcian 318"/>
                        <p:cNvSpPr/>
                        <p:nvPr/>
                      </p:nvSpPr>
                      <p:spPr>
                        <a:xfrm>
                          <a:off x="2148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0" name="Sześcian 319"/>
                        <p:cNvSpPr/>
                        <p:nvPr/>
                      </p:nvSpPr>
                      <p:spPr>
                        <a:xfrm>
                          <a:off x="2301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1" name="Sześcian 320"/>
                        <p:cNvSpPr/>
                        <p:nvPr/>
                      </p:nvSpPr>
                      <p:spPr>
                        <a:xfrm>
                          <a:off x="2453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2" name="Sześcian 321"/>
                        <p:cNvSpPr/>
                        <p:nvPr/>
                      </p:nvSpPr>
                      <p:spPr>
                        <a:xfrm>
                          <a:off x="2606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3" name="Sześcian 322"/>
                        <p:cNvSpPr/>
                        <p:nvPr/>
                      </p:nvSpPr>
                      <p:spPr>
                        <a:xfrm>
                          <a:off x="2758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4" name="Sześcian 323"/>
                        <p:cNvSpPr/>
                        <p:nvPr/>
                      </p:nvSpPr>
                      <p:spPr>
                        <a:xfrm>
                          <a:off x="2910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5" name="Sześcian 324"/>
                        <p:cNvSpPr/>
                        <p:nvPr/>
                      </p:nvSpPr>
                      <p:spPr>
                        <a:xfrm>
                          <a:off x="30632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6" name="Sześcian 325"/>
                        <p:cNvSpPr/>
                        <p:nvPr/>
                      </p:nvSpPr>
                      <p:spPr>
                        <a:xfrm>
                          <a:off x="32156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7" name="Sześcian 326"/>
                        <p:cNvSpPr/>
                        <p:nvPr/>
                      </p:nvSpPr>
                      <p:spPr>
                        <a:xfrm>
                          <a:off x="33680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8" name="Sześcian 327"/>
                        <p:cNvSpPr/>
                        <p:nvPr/>
                      </p:nvSpPr>
                      <p:spPr>
                        <a:xfrm>
                          <a:off x="35204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29" name="Sześcian 328"/>
                        <p:cNvSpPr/>
                        <p:nvPr/>
                      </p:nvSpPr>
                      <p:spPr>
                        <a:xfrm>
                          <a:off x="3672880" y="1268760"/>
                          <a:ext cx="216024" cy="2160240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  <p:grpSp>
                    <p:nvGrpSpPr>
                      <p:cNvPr id="300" name="Grupa 56"/>
                      <p:cNvGrpSpPr/>
                      <p:nvPr/>
                    </p:nvGrpSpPr>
                    <p:grpSpPr>
                      <a:xfrm>
                        <a:off x="1627200" y="1335600"/>
                        <a:ext cx="2232000" cy="2230208"/>
                        <a:chOff x="1627200" y="1270800"/>
                        <a:chExt cx="2196000" cy="2230208"/>
                      </a:xfrm>
                    </p:grpSpPr>
                    <p:sp>
                      <p:nvSpPr>
                        <p:cNvPr id="301" name="Sześcian 300"/>
                        <p:cNvSpPr/>
                        <p:nvPr/>
                      </p:nvSpPr>
                      <p:spPr>
                        <a:xfrm>
                          <a:off x="1627200" y="328498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2" name="Sześcian 301"/>
                        <p:cNvSpPr/>
                        <p:nvPr/>
                      </p:nvSpPr>
                      <p:spPr>
                        <a:xfrm>
                          <a:off x="1627200" y="314096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3" name="Sześcian 302"/>
                        <p:cNvSpPr/>
                        <p:nvPr/>
                      </p:nvSpPr>
                      <p:spPr>
                        <a:xfrm>
                          <a:off x="1627200" y="299695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4" name="Sześcian 303"/>
                        <p:cNvSpPr/>
                        <p:nvPr/>
                      </p:nvSpPr>
                      <p:spPr>
                        <a:xfrm>
                          <a:off x="1627200" y="285293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5" name="Sześcian 304"/>
                        <p:cNvSpPr/>
                        <p:nvPr/>
                      </p:nvSpPr>
                      <p:spPr>
                        <a:xfrm>
                          <a:off x="1627200" y="270892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6" name="Sześcian 305"/>
                        <p:cNvSpPr/>
                        <p:nvPr/>
                      </p:nvSpPr>
                      <p:spPr>
                        <a:xfrm>
                          <a:off x="1627200" y="256490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7" name="Sześcian 306"/>
                        <p:cNvSpPr/>
                        <p:nvPr/>
                      </p:nvSpPr>
                      <p:spPr>
                        <a:xfrm>
                          <a:off x="1627200" y="2420888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8" name="Sześcian 307"/>
                        <p:cNvSpPr/>
                        <p:nvPr/>
                      </p:nvSpPr>
                      <p:spPr>
                        <a:xfrm>
                          <a:off x="1627200" y="2276872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09" name="Sześcian 308"/>
                        <p:cNvSpPr/>
                        <p:nvPr/>
                      </p:nvSpPr>
                      <p:spPr>
                        <a:xfrm>
                          <a:off x="1627200" y="2132856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0" name="Sześcian 309"/>
                        <p:cNvSpPr/>
                        <p:nvPr/>
                      </p:nvSpPr>
                      <p:spPr>
                        <a:xfrm>
                          <a:off x="1627200" y="198884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1" name="Sześcian 310"/>
                        <p:cNvSpPr/>
                        <p:nvPr/>
                      </p:nvSpPr>
                      <p:spPr>
                        <a:xfrm>
                          <a:off x="1627200" y="1844824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2" name="Sześcian 311"/>
                        <p:cNvSpPr/>
                        <p:nvPr/>
                      </p:nvSpPr>
                      <p:spPr>
                        <a:xfrm>
                          <a:off x="1627200" y="1702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3" name="Sześcian 312"/>
                        <p:cNvSpPr/>
                        <p:nvPr/>
                      </p:nvSpPr>
                      <p:spPr>
                        <a:xfrm>
                          <a:off x="1627200" y="1558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4" name="Sześcian 313"/>
                        <p:cNvSpPr/>
                        <p:nvPr/>
                      </p:nvSpPr>
                      <p:spPr>
                        <a:xfrm>
                          <a:off x="1627200" y="1414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  <p:sp>
                      <p:nvSpPr>
                        <p:cNvPr id="315" name="Sześcian 314"/>
                        <p:cNvSpPr/>
                        <p:nvPr/>
                      </p:nvSpPr>
                      <p:spPr>
                        <a:xfrm>
                          <a:off x="1627200" y="1270800"/>
                          <a:ext cx="2196000" cy="216024"/>
                        </a:xfrm>
                        <a:prstGeom prst="cube">
                          <a:avLst>
                            <a:gd name="adj" fmla="val 30746"/>
                          </a:avLst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31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l-PL"/>
                        </a:p>
                      </p:txBody>
                    </p:sp>
                  </p:grpSp>
                </p:grpSp>
              </p:grpSp>
            </p:grpSp>
          </p:grpSp>
          <p:cxnSp>
            <p:nvCxnSpPr>
              <p:cNvPr id="560" name="Łącznik prosty 559"/>
              <p:cNvCxnSpPr>
                <a:stCxn id="381" idx="1"/>
                <a:endCxn id="544" idx="0"/>
              </p:cNvCxnSpPr>
              <p:nvPr/>
            </p:nvCxnSpPr>
            <p:spPr>
              <a:xfrm flipV="1">
                <a:off x="1958127" y="3437392"/>
                <a:ext cx="1025093" cy="73395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Łącznik prosty 564"/>
              <p:cNvCxnSpPr>
                <a:stCxn id="367" idx="5"/>
                <a:endCxn id="530" idx="5"/>
              </p:cNvCxnSpPr>
              <p:nvPr/>
            </p:nvCxnSpPr>
            <p:spPr>
              <a:xfrm flipV="1">
                <a:off x="3894848" y="5017155"/>
                <a:ext cx="648000" cy="95451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Łącznik prosty 566"/>
              <p:cNvCxnSpPr/>
              <p:nvPr/>
            </p:nvCxnSpPr>
            <p:spPr>
              <a:xfrm>
                <a:off x="5868144" y="400680"/>
                <a:ext cx="367209" cy="292016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Łącznik prosty 568"/>
              <p:cNvCxnSpPr/>
              <p:nvPr/>
            </p:nvCxnSpPr>
            <p:spPr>
              <a:xfrm flipH="1">
                <a:off x="7164288" y="620688"/>
                <a:ext cx="387233" cy="79208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Łącznik prosty 572"/>
              <p:cNvCxnSpPr/>
              <p:nvPr/>
            </p:nvCxnSpPr>
            <p:spPr>
              <a:xfrm flipV="1">
                <a:off x="5724128" y="1556792"/>
                <a:ext cx="504056" cy="576064"/>
              </a:xfrm>
              <a:prstGeom prst="line">
                <a:avLst/>
              </a:prstGeom>
              <a:ln w="57150">
                <a:solidFill>
                  <a:srgbClr val="009900"/>
                </a:solidFill>
                <a:prstDash val="sysDot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Łącznik prosty 574"/>
              <p:cNvCxnSpPr/>
              <p:nvPr/>
            </p:nvCxnSpPr>
            <p:spPr>
              <a:xfrm flipH="1" flipV="1">
                <a:off x="5868146" y="548680"/>
                <a:ext cx="360038" cy="1008112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Łącznik prosty 580"/>
              <p:cNvCxnSpPr/>
              <p:nvPr/>
            </p:nvCxnSpPr>
            <p:spPr>
              <a:xfrm>
                <a:off x="6228185" y="1556792"/>
                <a:ext cx="1512167" cy="0"/>
              </a:xfrm>
              <a:prstGeom prst="line">
                <a:avLst/>
              </a:prstGeom>
              <a:ln w="57150">
                <a:solidFill>
                  <a:srgbClr val="0099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Łącznik prosty 582"/>
              <p:cNvCxnSpPr/>
              <p:nvPr/>
            </p:nvCxnSpPr>
            <p:spPr>
              <a:xfrm flipH="1">
                <a:off x="4644008" y="2132856"/>
                <a:ext cx="1080120" cy="1080120"/>
              </a:xfrm>
              <a:prstGeom prst="line">
                <a:avLst/>
              </a:prstGeom>
              <a:ln w="57150">
                <a:solidFill>
                  <a:srgbClr val="0099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Łącznik prosty 589"/>
              <p:cNvCxnSpPr/>
              <p:nvPr/>
            </p:nvCxnSpPr>
            <p:spPr>
              <a:xfrm>
                <a:off x="7668345" y="1556792"/>
                <a:ext cx="792087" cy="0"/>
              </a:xfrm>
              <a:prstGeom prst="line">
                <a:avLst/>
              </a:prstGeom>
              <a:ln w="57150">
                <a:solidFill>
                  <a:srgbClr val="009900"/>
                </a:solidFill>
                <a:prstDash val="solid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Łącznik prosty 596"/>
              <p:cNvCxnSpPr/>
              <p:nvPr/>
            </p:nvCxnSpPr>
            <p:spPr>
              <a:xfrm flipH="1">
                <a:off x="4427984" y="3140968"/>
                <a:ext cx="288032" cy="288032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Łącznik prosty 598"/>
              <p:cNvCxnSpPr/>
              <p:nvPr/>
            </p:nvCxnSpPr>
            <p:spPr>
              <a:xfrm flipH="1">
                <a:off x="1907705" y="3501008"/>
                <a:ext cx="2448271" cy="252028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pole tekstowe 606"/>
              <p:cNvSpPr txBox="1"/>
              <p:nvPr/>
            </p:nvSpPr>
            <p:spPr>
              <a:xfrm>
                <a:off x="4932040" y="1988840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baseline="30000" dirty="0" smtClean="0">
                    <a:solidFill>
                      <a:srgbClr val="009900"/>
                    </a:solidFill>
                  </a:rPr>
                  <a:t>2</a:t>
                </a:r>
                <a:r>
                  <a:rPr lang="pl-PL" sz="2400" b="1" i="1" dirty="0" smtClean="0">
                    <a:solidFill>
                      <a:srgbClr val="009900"/>
                    </a:solidFill>
                  </a:rPr>
                  <a:t>n</a:t>
                </a:r>
                <a:endParaRPr lang="pl-PL" sz="2400" b="1" i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608" name="pole tekstowe 607"/>
              <p:cNvSpPr txBox="1"/>
              <p:nvPr/>
            </p:nvSpPr>
            <p:spPr>
              <a:xfrm>
                <a:off x="1835696" y="5343599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FF0000"/>
                    </a:solidFill>
                  </a:rPr>
                  <a:t>p</a:t>
                </a:r>
                <a:endParaRPr lang="pl-PL" sz="24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9" name="Wybuch 1 608"/>
              <p:cNvSpPr/>
              <p:nvPr/>
            </p:nvSpPr>
            <p:spPr>
              <a:xfrm>
                <a:off x="4572000" y="2924944"/>
                <a:ext cx="288032" cy="432048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10" name="pole tekstowe 609"/>
              <p:cNvSpPr txBox="1"/>
              <p:nvPr/>
            </p:nvSpPr>
            <p:spPr>
              <a:xfrm>
                <a:off x="5508104" y="548680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FF0000"/>
                    </a:solidFill>
                  </a:rPr>
                  <a:t>p</a:t>
                </a:r>
                <a:endParaRPr lang="pl-PL" sz="2400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17" name="Łącznik prosty 616"/>
              <p:cNvCxnSpPr/>
              <p:nvPr/>
            </p:nvCxnSpPr>
            <p:spPr>
              <a:xfrm flipV="1">
                <a:off x="6228184" y="476672"/>
                <a:ext cx="1008112" cy="108012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8" name="Łuk 617"/>
              <p:cNvSpPr/>
              <p:nvPr/>
            </p:nvSpPr>
            <p:spPr>
              <a:xfrm>
                <a:off x="5508104" y="980728"/>
                <a:ext cx="1152128" cy="432048"/>
              </a:xfrm>
              <a:prstGeom prst="arc">
                <a:avLst>
                  <a:gd name="adj1" fmla="val 15275955"/>
                  <a:gd name="adj2" fmla="val 21135891"/>
                </a:avLst>
              </a:prstGeom>
              <a:ln w="19050">
                <a:solidFill>
                  <a:schemeClr val="tx1"/>
                </a:solidFill>
                <a:headEnd type="stealth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19" name="pole tekstowe 618"/>
              <p:cNvSpPr txBox="1"/>
              <p:nvPr/>
            </p:nvSpPr>
            <p:spPr>
              <a:xfrm>
                <a:off x="6084168" y="980728"/>
                <a:ext cx="455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b="1" i="1" dirty="0" err="1" smtClean="0">
                    <a:latin typeface="Symbol" pitchFamily="18" charset="2"/>
                    <a:sym typeface="Symbol"/>
                  </a:rPr>
                  <a:t></a:t>
                </a:r>
                <a:r>
                  <a:rPr lang="pl-PL" sz="2400" b="1" baseline="-25000" dirty="0" err="1" smtClean="0">
                    <a:latin typeface="+mj-lt"/>
                    <a:sym typeface="Symbol"/>
                  </a:rPr>
                  <a:t>p</a:t>
                </a:r>
                <a:endParaRPr lang="pl-PL" sz="2400" b="1" baseline="-25000" dirty="0">
                  <a:latin typeface="+mj-lt"/>
                </a:endParaRPr>
              </a:p>
            </p:txBody>
          </p:sp>
        </p:grpSp>
        <p:grpSp>
          <p:nvGrpSpPr>
            <p:cNvPr id="559" name="Grupa 558"/>
            <p:cNvGrpSpPr/>
            <p:nvPr/>
          </p:nvGrpSpPr>
          <p:grpSpPr>
            <a:xfrm>
              <a:off x="2915816" y="2772217"/>
              <a:ext cx="2952328" cy="656783"/>
              <a:chOff x="2915816" y="2772217"/>
              <a:chExt cx="2952328" cy="656783"/>
            </a:xfrm>
          </p:grpSpPr>
          <p:cxnSp>
            <p:nvCxnSpPr>
              <p:cNvPr id="629" name="Łącznik prosty ze strzałką 628"/>
              <p:cNvCxnSpPr/>
              <p:nvPr/>
            </p:nvCxnSpPr>
            <p:spPr>
              <a:xfrm>
                <a:off x="3347864" y="3140968"/>
                <a:ext cx="936104" cy="0"/>
              </a:xfrm>
              <a:prstGeom prst="straightConnector1">
                <a:avLst/>
              </a:prstGeom>
              <a:ln w="76200"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" name="Elipsa 555"/>
              <p:cNvSpPr/>
              <p:nvPr/>
            </p:nvSpPr>
            <p:spPr>
              <a:xfrm>
                <a:off x="4139952" y="2852936"/>
                <a:ext cx="288032" cy="576064"/>
              </a:xfrm>
              <a:prstGeom prst="ellipse">
                <a:avLst/>
              </a:prstGeom>
              <a:noFill/>
              <a:ln w="1905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1" name="pole tekstowe 630"/>
              <p:cNvSpPr txBox="1"/>
              <p:nvPr/>
            </p:nvSpPr>
            <p:spPr>
              <a:xfrm>
                <a:off x="2915816" y="2772217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2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p</a:t>
                </a:r>
                <a:r>
                  <a:rPr lang="pl-PL" sz="32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-</a:t>
                </a:r>
                <a:endParaRPr lang="pl-PL" sz="3200" baseline="30000" dirty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endParaRPr>
              </a:p>
            </p:txBody>
          </p:sp>
          <p:sp>
            <p:nvSpPr>
              <p:cNvPr id="627" name="Puszka 626"/>
              <p:cNvSpPr/>
              <p:nvPr/>
            </p:nvSpPr>
            <p:spPr>
              <a:xfrm rot="5400000">
                <a:off x="4716016" y="2276872"/>
                <a:ext cx="576064" cy="1728192"/>
              </a:xfrm>
              <a:prstGeom prst="can">
                <a:avLst>
                  <a:gd name="adj" fmla="val 47943"/>
                </a:avLst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2" name="pole tekstowe 631"/>
              <p:cNvSpPr txBox="1"/>
              <p:nvPr/>
            </p:nvSpPr>
            <p:spPr>
              <a:xfrm>
                <a:off x="4940424" y="2905780"/>
                <a:ext cx="783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baseline="30000" dirty="0" smtClean="0">
                    <a:latin typeface="+mj-lt"/>
                  </a:rPr>
                  <a:t>3</a:t>
                </a:r>
                <a:r>
                  <a:rPr lang="pl-PL" sz="2800" dirty="0" smtClean="0">
                    <a:latin typeface="+mj-lt"/>
                  </a:rPr>
                  <a:t>He</a:t>
                </a:r>
                <a:endParaRPr lang="pl-PL" sz="2800" baseline="30000" dirty="0">
                  <a:latin typeface="+mj-lt"/>
                </a:endParaRPr>
              </a:p>
            </p:txBody>
          </p:sp>
        </p:grpSp>
      </p:grpSp>
      <p:sp>
        <p:nvSpPr>
          <p:cNvPr id="558" name="Tytuł 1"/>
          <p:cNvSpPr txBox="1">
            <a:spLocks/>
          </p:cNvSpPr>
          <p:nvPr/>
        </p:nvSpPr>
        <p:spPr>
          <a:xfrm>
            <a:off x="251520" y="260648"/>
            <a:ext cx="417646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Detecting system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3" name="Symbol zastępczy zawartości 46"/>
          <p:cNvSpPr txBox="1">
            <a:spLocks/>
          </p:cNvSpPr>
          <p:nvPr/>
        </p:nvSpPr>
        <p:spPr>
          <a:xfrm>
            <a:off x="179512" y="1196752"/>
            <a:ext cx="388843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blocks of highly segmented plastic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scintillator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(scintillating fibers)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Trigger</a:t>
            </a:r>
            <a:r>
              <a:rPr lang="en-US" sz="2000" dirty="0" smtClean="0"/>
              <a:t>: detected proton of         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= 85.8 </a:t>
            </a:r>
            <a:r>
              <a:rPr lang="en-US" sz="2000" dirty="0" err="1" smtClean="0"/>
              <a:t>MeV</a:t>
            </a:r>
            <a:r>
              <a:rPr lang="en-US" sz="2000" dirty="0" smtClean="0"/>
              <a:t> (range,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4" name="Symbol zastępczy zawartości 46"/>
          <p:cNvSpPr txBox="1">
            <a:spLocks/>
          </p:cNvSpPr>
          <p:nvPr/>
        </p:nvSpPr>
        <p:spPr>
          <a:xfrm>
            <a:off x="5004048" y="3645024"/>
            <a:ext cx="4032448" cy="3068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search for charged recoils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 neutral particle with energy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44.8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collinear to the tagging proton and interacting with protons in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scintillator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via: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arenR"/>
            </a:pPr>
            <a:r>
              <a:rPr lang="pt-BR" dirty="0" smtClean="0"/>
              <a:t>2n+p</a:t>
            </a:r>
            <a:r>
              <a:rPr lang="pt-BR" dirty="0" smtClean="0">
                <a:latin typeface="Symbol" pitchFamily="18" charset="2"/>
              </a:rPr>
              <a:t>  </a:t>
            </a:r>
            <a:r>
              <a:rPr lang="pt-BR" dirty="0" smtClean="0"/>
              <a:t>p+2n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arenR"/>
            </a:pPr>
            <a:r>
              <a:rPr lang="pt-BR" dirty="0" smtClean="0"/>
              <a:t>2n+p</a:t>
            </a:r>
            <a:r>
              <a:rPr lang="pt-BR" dirty="0" smtClean="0">
                <a:latin typeface="Symbol" pitchFamily="18" charset="2"/>
              </a:rPr>
              <a:t>  </a:t>
            </a:r>
            <a:r>
              <a:rPr lang="pt-BR" dirty="0" smtClean="0"/>
              <a:t>d+n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arenR"/>
            </a:pPr>
            <a:r>
              <a:rPr lang="pt-BR" dirty="0" smtClean="0"/>
              <a:t>2n+p </a:t>
            </a:r>
            <a:r>
              <a:rPr lang="pt-BR" dirty="0" smtClean="0">
                <a:latin typeface="Symbol" pitchFamily="18" charset="2"/>
              </a:rPr>
              <a:t></a:t>
            </a:r>
            <a:r>
              <a:rPr lang="pt-BR" dirty="0" smtClean="0"/>
              <a:t> p+n+n</a:t>
            </a:r>
          </a:p>
        </p:txBody>
      </p:sp>
      <p:sp>
        <p:nvSpPr>
          <p:cNvPr id="566" name="Symbol zastępczy numeru slajdu 5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68" name="Symbol zastępczy stopki 5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a 593"/>
          <p:cNvGrpSpPr/>
          <p:nvPr/>
        </p:nvGrpSpPr>
        <p:grpSpPr>
          <a:xfrm>
            <a:off x="323528" y="2627620"/>
            <a:ext cx="6724650" cy="4041740"/>
            <a:chOff x="323528" y="2627620"/>
            <a:chExt cx="6724650" cy="404174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107010"/>
              <a:ext cx="6724650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" name="pole tekstowe 592"/>
            <p:cNvSpPr txBox="1"/>
            <p:nvPr/>
          </p:nvSpPr>
          <p:spPr>
            <a:xfrm>
              <a:off x="395536" y="2627620"/>
              <a:ext cx="4030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D. </a:t>
              </a:r>
              <a:r>
                <a:rPr lang="en-US" dirty="0" err="1" smtClean="0"/>
                <a:t>Gotta</a:t>
              </a:r>
              <a:r>
                <a:rPr lang="en-US" dirty="0" smtClean="0"/>
                <a:t> et al., Phys. Rev. C 5, 409 (1995)</a:t>
              </a:r>
              <a:endParaRPr lang="pl-PL" dirty="0"/>
            </a:p>
          </p:txBody>
        </p:sp>
      </p:grpSp>
      <p:grpSp>
        <p:nvGrpSpPr>
          <p:cNvPr id="566" name="Grupa 565"/>
          <p:cNvGrpSpPr/>
          <p:nvPr/>
        </p:nvGrpSpPr>
        <p:grpSpPr>
          <a:xfrm>
            <a:off x="251520" y="260648"/>
            <a:ext cx="6912768" cy="2232248"/>
            <a:chOff x="251520" y="260648"/>
            <a:chExt cx="6912768" cy="2232248"/>
          </a:xfrm>
        </p:grpSpPr>
        <p:sp>
          <p:nvSpPr>
            <p:cNvPr id="558" name="Tytuł 1"/>
            <p:cNvSpPr txBox="1">
              <a:spLocks/>
            </p:cNvSpPr>
            <p:nvPr/>
          </p:nvSpPr>
          <p:spPr>
            <a:xfrm>
              <a:off x="251520" y="260648"/>
              <a:ext cx="4176464" cy="648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lvl="0">
                <a:spcBef>
                  <a:spcPct val="0"/>
                </a:spcBef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+mj-cs"/>
                  <a:sym typeface="Symbol"/>
                </a:rPr>
                <a:t></a:t>
              </a:r>
              <a:r>
                <a:rPr kumimoji="0" lang="en-US" sz="2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+mj-cs"/>
                  <a:sym typeface="Symbol"/>
                </a:rPr>
                <a:t>-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Symbol"/>
                </a:rPr>
                <a:t>+</a:t>
              </a:r>
              <a:r>
                <a:rPr kumimoji="0" lang="en-US" sz="2800" b="1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Symbol"/>
                </a:rPr>
                <a:t>3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Symbol"/>
                </a:rPr>
                <a:t>He 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Symbol"/>
                </a:rPr>
                <a:t>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  <a:sym typeface="Symbol"/>
                </a:rPr>
                <a:t>+</a:t>
              </a:r>
              <a:r>
                <a:rPr lang="en-US" sz="2800" b="1" baseline="30000" dirty="0" smtClean="0">
                  <a:solidFill>
                    <a:srgbClr val="009900"/>
                  </a:solidFill>
                  <a:sym typeface="Symbol"/>
                </a:rPr>
                <a:t>2</a:t>
              </a:r>
              <a:r>
                <a:rPr lang="en-US" sz="2800" b="1" dirty="0" smtClean="0">
                  <a:solidFill>
                    <a:srgbClr val="009900"/>
                  </a:solidFill>
                  <a:sym typeface="Symbol"/>
                </a:rPr>
                <a:t>n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57" name="Tytuł 1"/>
            <p:cNvSpPr txBox="1">
              <a:spLocks/>
            </p:cNvSpPr>
            <p:nvPr/>
          </p:nvSpPr>
          <p:spPr>
            <a:xfrm>
              <a:off x="2483768" y="692696"/>
              <a:ext cx="4680520" cy="18002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lvl="0">
                <a:spcBef>
                  <a:spcPct val="0"/>
                </a:spcBef>
              </a:pPr>
              <a:r>
                <a:rPr lang="en-US" sz="2800" b="1" baseline="30000" dirty="0" smtClean="0">
                  <a:solidFill>
                    <a:srgbClr val="009900"/>
                  </a:solidFill>
                  <a:sym typeface="Symbol"/>
                </a:rPr>
                <a:t> </a:t>
              </a:r>
              <a:r>
                <a:rPr lang="en-US" sz="2800" b="1" dirty="0" smtClean="0">
                  <a:solidFill>
                    <a:srgbClr val="009900"/>
                  </a:solidFill>
                  <a:sym typeface="Symbol"/>
                </a:rPr>
                <a:t>   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+p  </a:t>
              </a:r>
              <a:r>
                <a:rPr lang="en-US" sz="2800" b="1" dirty="0" smtClean="0">
                  <a:solidFill>
                    <a:srgbClr val="FF0000"/>
                  </a:solidFill>
                  <a:sym typeface="Symbol"/>
                </a:rPr>
                <a:t>p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</a:t>
              </a:r>
              <a:r>
                <a:rPr lang="en-US" sz="28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2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n</a:t>
              </a:r>
            </a:p>
            <a:p>
              <a:pPr lvl="0"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        </a:t>
              </a:r>
              <a:r>
                <a:rPr lang="en-US" sz="28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 </a:t>
              </a:r>
              <a:r>
                <a:rPr lang="en-US" sz="2800" b="1" dirty="0" err="1" smtClean="0">
                  <a:solidFill>
                    <a:srgbClr val="9933FF"/>
                  </a:solidFill>
                  <a:sym typeface="Symbol"/>
                </a:rPr>
                <a:t>d</a:t>
              </a:r>
              <a:r>
                <a:rPr lang="en-US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+n</a:t>
              </a:r>
              <a:endPara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endParaRPr>
            </a:p>
            <a:p>
              <a:pPr lvl="0"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        </a:t>
              </a:r>
              <a:r>
                <a:rPr lang="en-US" sz="28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 </a:t>
              </a:r>
              <a:r>
                <a:rPr lang="en-US" sz="2800" b="1" dirty="0" err="1" smtClean="0">
                  <a:solidFill>
                    <a:srgbClr val="FF0000"/>
                  </a:solidFill>
                  <a:sym typeface="Symbol"/>
                </a:rPr>
                <a:t>p</a:t>
              </a:r>
              <a:r>
                <a:rPr lang="en-US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</a:t>
              </a:r>
              <a:r>
                <a:rPr lang="en-US" sz="2800" b="1" dirty="0" err="1" smtClean="0">
                  <a:solidFill>
                    <a:srgbClr val="0000FF"/>
                  </a:solidFill>
                  <a:sym typeface="Symbol"/>
                </a:rPr>
                <a:t>n</a:t>
              </a:r>
              <a:r>
                <a:rPr lang="en-US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+n</a:t>
              </a:r>
              <a:endPara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endParaRPr>
            </a:p>
            <a:p>
              <a:pPr lvl="0"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                   </a:t>
              </a:r>
              <a:r>
                <a:rPr lang="en-US" sz="2800" b="1" dirty="0" smtClean="0">
                  <a:solidFill>
                    <a:srgbClr val="0000FF"/>
                  </a:solidFill>
                  <a:sym typeface="Symbol"/>
                </a:rPr>
                <a:t>      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+p  </a:t>
              </a:r>
              <a:r>
                <a:rPr lang="en-US" sz="2800" b="1" dirty="0" err="1" smtClean="0">
                  <a:solidFill>
                    <a:srgbClr val="FF0000"/>
                  </a:solidFill>
                  <a:sym typeface="Symbol"/>
                </a:rPr>
                <a:t>p</a:t>
              </a:r>
              <a:r>
                <a:rPr lang="en-US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+n</a:t>
              </a:r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/>
                </a:rPr>
                <a:t> </a:t>
              </a:r>
            </a:p>
            <a:p>
              <a:pPr lvl="0" algn="ctr">
                <a:spcBef>
                  <a:spcPct val="0"/>
                </a:spcBef>
              </a:pPr>
              <a:r>
                <a:rPr lang="en-US" sz="3600" b="1" dirty="0" smtClean="0">
                  <a:sym typeface="Symbol"/>
                </a:rPr>
                <a:t> 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63" name="Strzałka wygięta w górę 562"/>
            <p:cNvSpPr/>
            <p:nvPr/>
          </p:nvSpPr>
          <p:spPr>
            <a:xfrm rot="5340000">
              <a:off x="2501454" y="674699"/>
              <a:ext cx="288000" cy="324000"/>
            </a:xfrm>
            <a:prstGeom prst="bentUpArrow">
              <a:avLst>
                <a:gd name="adj1" fmla="val 0"/>
                <a:gd name="adj2" fmla="val 8993"/>
                <a:gd name="adj3" fmla="val 25000"/>
              </a:avLst>
            </a:prstGeom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4" name="Strzałka wygięta w górę 563"/>
            <p:cNvSpPr/>
            <p:nvPr/>
          </p:nvSpPr>
          <p:spPr>
            <a:xfrm rot="5400000">
              <a:off x="4284000" y="1988840"/>
              <a:ext cx="288000" cy="288000"/>
            </a:xfrm>
            <a:prstGeom prst="bentUpArrow">
              <a:avLst>
                <a:gd name="adj1" fmla="val 0"/>
                <a:gd name="adj2" fmla="val 8993"/>
                <a:gd name="adj3" fmla="val 25000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92" name="Grupa 591"/>
          <p:cNvGrpSpPr/>
          <p:nvPr/>
        </p:nvGrpSpPr>
        <p:grpSpPr>
          <a:xfrm>
            <a:off x="4427984" y="2924944"/>
            <a:ext cx="4306714" cy="3600400"/>
            <a:chOff x="4427984" y="2924944"/>
            <a:chExt cx="4306714" cy="3600400"/>
          </a:xfrm>
        </p:grpSpPr>
        <p:sp>
          <p:nvSpPr>
            <p:cNvPr id="568" name="Prostokąt 567"/>
            <p:cNvSpPr/>
            <p:nvPr/>
          </p:nvSpPr>
          <p:spPr>
            <a:xfrm>
              <a:off x="4549949" y="3140968"/>
              <a:ext cx="1152128" cy="11521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0" name="Prostokąt 569"/>
            <p:cNvSpPr/>
            <p:nvPr/>
          </p:nvSpPr>
          <p:spPr>
            <a:xfrm>
              <a:off x="4549949" y="4869160"/>
              <a:ext cx="1152128" cy="11521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1" name="pole tekstowe 570"/>
            <p:cNvSpPr txBox="1"/>
            <p:nvPr/>
          </p:nvSpPr>
          <p:spPr>
            <a:xfrm>
              <a:off x="5868144" y="3172906"/>
              <a:ext cx="286655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Scintillating fiber block #1</a:t>
              </a:r>
              <a:endParaRPr lang="pl-PL" sz="2000" dirty="0">
                <a:solidFill>
                  <a:srgbClr val="0000FF"/>
                </a:solidFill>
              </a:endParaRPr>
            </a:p>
          </p:txBody>
        </p:sp>
        <p:sp>
          <p:nvSpPr>
            <p:cNvPr id="572" name="pole tekstowe 571"/>
            <p:cNvSpPr txBox="1"/>
            <p:nvPr/>
          </p:nvSpPr>
          <p:spPr>
            <a:xfrm>
              <a:off x="5868144" y="5589240"/>
              <a:ext cx="286655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Scintillating fiber block #2</a:t>
              </a:r>
              <a:endParaRPr lang="pl-PL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579" name="Łącznik prosty ze strzałką 578"/>
            <p:cNvCxnSpPr/>
            <p:nvPr/>
          </p:nvCxnSpPr>
          <p:spPr>
            <a:xfrm>
              <a:off x="4932040" y="5229200"/>
              <a:ext cx="288032" cy="360040"/>
            </a:xfrm>
            <a:prstGeom prst="straightConnector1">
              <a:avLst/>
            </a:prstGeom>
            <a:ln w="38100">
              <a:solidFill>
                <a:srgbClr val="9933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Łącznik prosty 585"/>
            <p:cNvCxnSpPr/>
            <p:nvPr/>
          </p:nvCxnSpPr>
          <p:spPr>
            <a:xfrm flipH="1">
              <a:off x="4427984" y="2924944"/>
              <a:ext cx="1368152" cy="36004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Łącznik prosty ze strzałką 579"/>
            <p:cNvCxnSpPr/>
            <p:nvPr/>
          </p:nvCxnSpPr>
          <p:spPr>
            <a:xfrm flipV="1">
              <a:off x="5292080" y="3717032"/>
              <a:ext cx="216024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5" name="Tytuł 1"/>
          <p:cNvSpPr txBox="1">
            <a:spLocks/>
          </p:cNvSpPr>
          <p:nvPr/>
        </p:nvSpPr>
        <p:spPr>
          <a:xfrm>
            <a:off x="5580112" y="404664"/>
            <a:ext cx="324036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Experimental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setup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08112"/>
          </a:xfrm>
        </p:spPr>
        <p:txBody>
          <a:bodyPr>
            <a:noAutofit/>
          </a:bodyPr>
          <a:lstStyle/>
          <a:p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2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 and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3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 production in 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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absorption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at rest on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4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He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251520" y="1600201"/>
            <a:ext cx="5184576" cy="8926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 can be repeated with 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He target</a:t>
            </a:r>
          </a:p>
          <a:p>
            <a:endParaRPr lang="en-US" dirty="0"/>
          </a:p>
        </p:txBody>
      </p:sp>
      <p:sp>
        <p:nvSpPr>
          <p:cNvPr id="8" name="Symbol zastępczy zawartości 32"/>
          <p:cNvSpPr txBox="1">
            <a:spLocks/>
          </p:cNvSpPr>
          <p:nvPr/>
        </p:nvSpPr>
        <p:spPr>
          <a:xfrm>
            <a:off x="251520" y="2348880"/>
            <a:ext cx="496855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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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absorption at rest by 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leads to 2- 3- and </a:t>
            </a:r>
            <a:r>
              <a:rPr lang="en-US" sz="2400" dirty="0" smtClean="0"/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-body final states: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+ 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 + n + 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+ 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p + n + n + 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32"/>
          <p:cNvSpPr txBox="1">
            <a:spLocks/>
          </p:cNvSpPr>
          <p:nvPr/>
        </p:nvSpPr>
        <p:spPr>
          <a:xfrm>
            <a:off x="251520" y="4941168"/>
            <a:ext cx="432048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calculation of production cross section as well as detection of 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and 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– more problematic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pi4Hed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33056"/>
            <a:ext cx="4427984" cy="2880320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5436096" y="1412776"/>
            <a:ext cx="3600400" cy="2592288"/>
            <a:chOff x="5436096" y="1412776"/>
            <a:chExt cx="3600400" cy="259228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1412776"/>
              <a:ext cx="360040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ole tekstowe 11"/>
            <p:cNvSpPr txBox="1"/>
            <p:nvPr/>
          </p:nvSpPr>
          <p:spPr>
            <a:xfrm>
              <a:off x="8028332" y="2267580"/>
              <a:ext cx="792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nn</a:t>
              </a:r>
              <a:r>
                <a:rPr lang="en-US" b="1" dirty="0" smtClean="0">
                  <a:solidFill>
                    <a:srgbClr val="0000FF"/>
                  </a:solidFill>
                </a:rPr>
                <a:t>-FSI</a:t>
              </a:r>
              <a:endParaRPr lang="pl-PL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Łącznik prosty ze strzałką 13"/>
            <p:cNvCxnSpPr>
              <a:stCxn id="12" idx="1"/>
            </p:cNvCxnSpPr>
            <p:nvPr/>
          </p:nvCxnSpPr>
          <p:spPr>
            <a:xfrm flipH="1" flipV="1">
              <a:off x="7596336" y="2420888"/>
              <a:ext cx="431996" cy="3135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Abstract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8965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dirty="0" smtClean="0"/>
              <a:t>A recent announcement of a discovery of bound </a:t>
            </a:r>
            <a:r>
              <a:rPr lang="en-US" sz="5600" dirty="0" err="1" smtClean="0"/>
              <a:t>di</a:t>
            </a:r>
            <a:r>
              <a:rPr lang="en-US" sz="5600" dirty="0" smtClean="0"/>
              <a:t>-neutrons existing in loosely bound nuclei [1] revived interest to these hypothetical</a:t>
            </a:r>
            <a:r>
              <a:rPr lang="pl-PL" sz="5600" dirty="0" smtClean="0"/>
              <a:t>,</a:t>
            </a:r>
            <a:r>
              <a:rPr lang="en-US" sz="5600" dirty="0" smtClean="0"/>
              <a:t> electrically neutral light nuclei despite it was clear that the observed effect is, probably, due to emission of a correlated pair of neutrons originating from an anti-bound singlet spin state: negative value of the scattering length </a:t>
            </a:r>
            <a:r>
              <a:rPr lang="en-US" sz="5600" baseline="30000" dirty="0" smtClean="0"/>
              <a:t>1</a:t>
            </a:r>
            <a:r>
              <a:rPr lang="en-US" sz="5600" dirty="0" smtClean="0"/>
              <a:t>a</a:t>
            </a:r>
            <a:r>
              <a:rPr lang="en-US" sz="5600" baseline="-25000" dirty="0" smtClean="0"/>
              <a:t>nn</a:t>
            </a:r>
            <a:r>
              <a:rPr lang="en-US" sz="5600" dirty="0" smtClean="0"/>
              <a:t> =  18</a:t>
            </a:r>
            <a:r>
              <a:rPr lang="pl-PL" sz="5600" dirty="0" smtClean="0"/>
              <a:t>.</a:t>
            </a:r>
            <a:r>
              <a:rPr lang="en-US" sz="5600" dirty="0" smtClean="0"/>
              <a:t>7 fm was used to interpret the measured data. The phenomenon is very similar to the so called </a:t>
            </a:r>
            <a:r>
              <a:rPr lang="en-US" sz="5600" dirty="0" err="1" smtClean="0"/>
              <a:t>nn</a:t>
            </a:r>
            <a:r>
              <a:rPr lang="en-US" sz="5600" dirty="0" smtClean="0"/>
              <a:t> final state interaction (</a:t>
            </a:r>
            <a:r>
              <a:rPr lang="en-US" sz="5600" dirty="0" err="1" smtClean="0"/>
              <a:t>nn</a:t>
            </a:r>
            <a:r>
              <a:rPr lang="en-US" sz="5600" dirty="0" smtClean="0"/>
              <a:t>-FSI) peak observed frequently in many nuclear reactions in a specific kinematical configuration where the neutron pair with low relative momentum is emitted back-to-back with the recoiling system. Among them are neutron induced breakup reactions on deuterium and other light nuclei, </a:t>
            </a:r>
            <a:r>
              <a:rPr lang="en-US" sz="5600" dirty="0" err="1" smtClean="0"/>
              <a:t>radiative</a:t>
            </a:r>
            <a:r>
              <a:rPr lang="en-US" sz="5600" dirty="0" smtClean="0"/>
              <a:t> </a:t>
            </a:r>
            <a:r>
              <a:rPr lang="en-US" sz="5600" dirty="0" smtClean="0">
                <a:sym typeface="Symbol"/>
              </a:rPr>
              <a:t></a:t>
            </a:r>
            <a:r>
              <a:rPr lang="en-US" sz="5600" baseline="30000" dirty="0" smtClean="0">
                <a:sym typeface="Symbol"/>
              </a:rPr>
              <a:t></a:t>
            </a:r>
            <a:r>
              <a:rPr lang="en-US" sz="5600" dirty="0" smtClean="0"/>
              <a:t> capture on deuterium and ordinary </a:t>
            </a:r>
            <a:r>
              <a:rPr lang="en-US" sz="5600" dirty="0" smtClean="0">
                <a:sym typeface="Symbol"/>
              </a:rPr>
              <a:t></a:t>
            </a:r>
            <a:r>
              <a:rPr lang="en-US" sz="5600" baseline="30000" dirty="0" smtClean="0">
                <a:sym typeface="Symbol"/>
              </a:rPr>
              <a:t></a:t>
            </a:r>
            <a:r>
              <a:rPr lang="en-US" sz="5600" dirty="0" smtClean="0"/>
              <a:t> absorption on helium isotopes. The shape of the FSI peak was astonishingly well modeled by K.M. Watson and A.B. </a:t>
            </a:r>
            <a:r>
              <a:rPr lang="en-US" sz="5600" dirty="0" err="1" smtClean="0"/>
              <a:t>Migdal</a:t>
            </a:r>
            <a:r>
              <a:rPr lang="en-US" sz="5600" dirty="0" smtClean="0"/>
              <a:t> already in 1952 [2] and is dependent on </a:t>
            </a:r>
            <a:r>
              <a:rPr lang="en-US" sz="5600" baseline="30000" dirty="0" smtClean="0"/>
              <a:t>1</a:t>
            </a:r>
            <a:r>
              <a:rPr lang="en-US" sz="5600" dirty="0" smtClean="0"/>
              <a:t>a</a:t>
            </a:r>
            <a:r>
              <a:rPr lang="en-US" sz="5600" baseline="-25000" dirty="0" smtClean="0"/>
              <a:t>nn</a:t>
            </a:r>
            <a:r>
              <a:rPr lang="en-US" sz="5600" dirty="0" smtClean="0"/>
              <a:t>. The sign of </a:t>
            </a:r>
            <a:r>
              <a:rPr lang="en-US" sz="5600" baseline="30000" dirty="0" smtClean="0"/>
              <a:t>1</a:t>
            </a:r>
            <a:r>
              <a:rPr lang="en-US" sz="5600" dirty="0" smtClean="0"/>
              <a:t>a</a:t>
            </a:r>
            <a:r>
              <a:rPr lang="en-US" sz="5600" baseline="-25000" dirty="0" smtClean="0"/>
              <a:t>nn</a:t>
            </a:r>
            <a:r>
              <a:rPr lang="pl-PL" sz="5600" dirty="0" smtClean="0"/>
              <a:t>, </a:t>
            </a:r>
            <a:r>
              <a:rPr lang="en-US" sz="5600" dirty="0" smtClean="0"/>
              <a:t>which is decisive for the existence or non-existence of a bound state</a:t>
            </a:r>
            <a:r>
              <a:rPr lang="pl-PL" sz="5600" dirty="0" smtClean="0"/>
              <a:t>,</a:t>
            </a:r>
            <a:r>
              <a:rPr lang="en-US" sz="5600" dirty="0" smtClean="0"/>
              <a:t> must be established from a coherent neutron-neutron scattering. Since such an experiment has not been done yet, the negative sign of </a:t>
            </a:r>
            <a:r>
              <a:rPr lang="en-US" sz="5600" baseline="30000" dirty="0" smtClean="0"/>
              <a:t>1</a:t>
            </a:r>
            <a:r>
              <a:rPr lang="en-US" sz="5600" dirty="0" smtClean="0"/>
              <a:t>a</a:t>
            </a:r>
            <a:r>
              <a:rPr lang="en-US" sz="5600" baseline="-25000" dirty="0" smtClean="0"/>
              <a:t>nn</a:t>
            </a:r>
            <a:r>
              <a:rPr lang="en-US" sz="5600" dirty="0" smtClean="0"/>
              <a:t> is mainly motivated by lack of observation of bound multi-neutron systems, consistency in the description of the experimental data by the model nucleon-nucleon forces and </a:t>
            </a:r>
            <a:r>
              <a:rPr lang="en-US" sz="5600" dirty="0" err="1" smtClean="0"/>
              <a:t>isospin</a:t>
            </a:r>
            <a:r>
              <a:rPr lang="en-US" sz="5600" dirty="0" smtClean="0"/>
              <a:t> conservation in strong interactions. As all these arguments give only limited confidence (see e.g. [3]), the nonexistence of bound </a:t>
            </a:r>
            <a:r>
              <a:rPr lang="en-US" sz="5600" dirty="0" err="1" smtClean="0"/>
              <a:t>di</a:t>
            </a:r>
            <a:r>
              <a:rPr lang="pl-PL" sz="5600" dirty="0" smtClean="0"/>
              <a:t>-</a:t>
            </a:r>
            <a:r>
              <a:rPr lang="en-US" sz="5600" dirty="0" smtClean="0"/>
              <a:t>neutrons is still an open question.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600" dirty="0" smtClean="0"/>
              <a:t>In the presentation, we will propose an experiment aiming at an unambiguous detection of mass A = 2 neutral particles via elastic scattering and neutron exchange reaction on protons in a plastic scintillating </a:t>
            </a:r>
            <a:r>
              <a:rPr lang="pl-PL" sz="5600" dirty="0" err="1" smtClean="0"/>
              <a:t>fibre</a:t>
            </a:r>
            <a:r>
              <a:rPr lang="pl-PL" sz="5600" dirty="0" smtClean="0"/>
              <a:t> </a:t>
            </a:r>
            <a:r>
              <a:rPr lang="en-US" sz="5600" dirty="0" smtClean="0"/>
              <a:t>detector. Di-neutrons would be produced in an ordinary </a:t>
            </a:r>
            <a:r>
              <a:rPr lang="en-US" sz="5600" dirty="0" smtClean="0">
                <a:sym typeface="Symbol"/>
              </a:rPr>
              <a:t></a:t>
            </a:r>
            <a:r>
              <a:rPr lang="en-US" sz="5600" baseline="30000" dirty="0" smtClean="0">
                <a:sym typeface="Symbol"/>
              </a:rPr>
              <a:t></a:t>
            </a:r>
            <a:r>
              <a:rPr lang="en-US" sz="5600" dirty="0" smtClean="0"/>
              <a:t> absorption on </a:t>
            </a:r>
            <a:r>
              <a:rPr lang="en-US" sz="5600" baseline="30000" dirty="0" smtClean="0"/>
              <a:t>3</a:t>
            </a:r>
            <a:r>
              <a:rPr lang="en-US" sz="5600" dirty="0" smtClean="0"/>
              <a:t>He and </a:t>
            </a:r>
            <a:r>
              <a:rPr lang="en-US" sz="5600" baseline="30000" dirty="0" smtClean="0"/>
              <a:t>4</a:t>
            </a:r>
            <a:r>
              <a:rPr lang="en-US" sz="5600" dirty="0" smtClean="0"/>
              <a:t>He isotopes together with tagging charged particles (p and d, respectively). The basic advantages of the proposed process are the strict </a:t>
            </a:r>
            <a:r>
              <a:rPr lang="en-US" sz="5600" dirty="0" err="1" smtClean="0"/>
              <a:t>collinearity</a:t>
            </a:r>
            <a:r>
              <a:rPr lang="en-US" sz="5600" dirty="0" smtClean="0"/>
              <a:t> and opposite, and constant </a:t>
            </a:r>
            <a:r>
              <a:rPr lang="en-US" sz="5600" dirty="0" err="1" smtClean="0"/>
              <a:t>momenta</a:t>
            </a:r>
            <a:r>
              <a:rPr lang="en-US" sz="5600" dirty="0" smtClean="0"/>
              <a:t> of </a:t>
            </a:r>
            <a:r>
              <a:rPr lang="en-US" sz="5600" dirty="0" err="1" smtClean="0"/>
              <a:t>di</a:t>
            </a:r>
            <a:r>
              <a:rPr lang="en-US" sz="5600" dirty="0" smtClean="0"/>
              <a:t>-neutrons and recoiling particles in LAB reference system. Moreover, the detection cross sections (</a:t>
            </a:r>
            <a:r>
              <a:rPr lang="en-US" sz="5600" baseline="30000" dirty="0" smtClean="0"/>
              <a:t>2</a:t>
            </a:r>
            <a:r>
              <a:rPr lang="en-US" sz="5600" dirty="0" smtClean="0"/>
              <a:t>n + p </a:t>
            </a:r>
            <a:r>
              <a:rPr lang="en-US" sz="5600" dirty="0" smtClean="0">
                <a:sym typeface="Symbol"/>
              </a:rPr>
              <a:t></a:t>
            </a:r>
            <a:r>
              <a:rPr lang="en-US" sz="5600" dirty="0" smtClean="0"/>
              <a:t> p + n; </a:t>
            </a:r>
            <a:r>
              <a:rPr lang="en-US" sz="5600" baseline="30000" dirty="0" smtClean="0"/>
              <a:t>2</a:t>
            </a:r>
            <a:r>
              <a:rPr lang="en-US" sz="5600" dirty="0" smtClean="0"/>
              <a:t>n + p </a:t>
            </a:r>
            <a:r>
              <a:rPr lang="en-US" sz="5600" dirty="0" smtClean="0">
                <a:sym typeface="Symbol"/>
              </a:rPr>
              <a:t></a:t>
            </a:r>
            <a:r>
              <a:rPr lang="en-US" sz="5600" dirty="0" smtClean="0"/>
              <a:t> d + n) are calculable with three-nucleon codes based on </a:t>
            </a:r>
            <a:r>
              <a:rPr lang="en-US" sz="5600" baseline="30000" dirty="0" smtClean="0"/>
              <a:t>1</a:t>
            </a:r>
            <a:r>
              <a:rPr lang="en-US" sz="5600" dirty="0" smtClean="0"/>
              <a:t>a</a:t>
            </a:r>
            <a:r>
              <a:rPr lang="en-US" sz="5600" baseline="-25000" dirty="0" smtClean="0"/>
              <a:t>nn</a:t>
            </a:r>
            <a:r>
              <a:rPr lang="en-US" sz="5600" dirty="0" smtClean="0"/>
              <a:t> dependent </a:t>
            </a:r>
            <a:r>
              <a:rPr lang="en-US" sz="5600" dirty="0" err="1" smtClean="0"/>
              <a:t>nn</a:t>
            </a:r>
            <a:r>
              <a:rPr lang="en-US" sz="5600" dirty="0" smtClean="0"/>
              <a:t> interactions.</a:t>
            </a:r>
          </a:p>
          <a:p>
            <a:pPr>
              <a:buNone/>
            </a:pPr>
            <a:r>
              <a:rPr lang="en-US" sz="4800" dirty="0" smtClean="0"/>
              <a:t>[1] A. </a:t>
            </a:r>
            <a:r>
              <a:rPr lang="en-US" sz="4800" dirty="0" err="1" smtClean="0"/>
              <a:t>Spyrou</a:t>
            </a:r>
            <a:r>
              <a:rPr lang="en-US" sz="4800" dirty="0" smtClean="0"/>
              <a:t> et al., Phys. Rev. </a:t>
            </a:r>
            <a:r>
              <a:rPr lang="en-US" sz="4800" dirty="0" err="1" smtClean="0"/>
              <a:t>Lett</a:t>
            </a:r>
            <a:r>
              <a:rPr lang="en-US" sz="4800" dirty="0" smtClean="0"/>
              <a:t>. 108, 102501 (2012).</a:t>
            </a:r>
          </a:p>
          <a:p>
            <a:pPr>
              <a:buNone/>
            </a:pPr>
            <a:r>
              <a:rPr lang="en-US" sz="4800" dirty="0" smtClean="0"/>
              <a:t>[2] K.M. Watson, Phys. Rev. 88, 1163 (1952), A.B. </a:t>
            </a:r>
            <a:r>
              <a:rPr lang="en-US" sz="4800" dirty="0" err="1" smtClean="0"/>
              <a:t>Migdal</a:t>
            </a:r>
            <a:r>
              <a:rPr lang="en-US" sz="4800" dirty="0" smtClean="0"/>
              <a:t>, JETP (</a:t>
            </a:r>
            <a:r>
              <a:rPr lang="en-US" sz="4800" dirty="0" err="1" smtClean="0"/>
              <a:t>Sov</a:t>
            </a:r>
            <a:r>
              <a:rPr lang="en-US" sz="4800" dirty="0" smtClean="0"/>
              <a:t>. Phys.) 1 (1955) 2.</a:t>
            </a:r>
          </a:p>
          <a:p>
            <a:pPr>
              <a:buNone/>
            </a:pPr>
            <a:r>
              <a:rPr lang="en-US" sz="4800" dirty="0" smtClean="0"/>
              <a:t>[3] H. </a:t>
            </a:r>
            <a:r>
              <a:rPr lang="en-US" sz="4800" dirty="0" err="1" smtClean="0"/>
              <a:t>Witala</a:t>
            </a:r>
            <a:r>
              <a:rPr lang="en-US" sz="4800" dirty="0" smtClean="0"/>
              <a:t> and W. </a:t>
            </a:r>
            <a:r>
              <a:rPr lang="en-US" sz="4800" dirty="0" err="1" smtClean="0"/>
              <a:t>Gloeckle</a:t>
            </a:r>
            <a:r>
              <a:rPr lang="en-US" sz="4800" dirty="0" smtClean="0"/>
              <a:t>, Phys. Rev. C 85, 064003 (2012).</a:t>
            </a:r>
            <a:endParaRPr lang="en-US" sz="4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36104"/>
          </a:xfrm>
        </p:spPr>
        <p:txBody>
          <a:bodyPr>
            <a:noAutofit/>
          </a:bodyPr>
          <a:lstStyle/>
          <a:p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2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n,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3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 and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4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n production in 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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absorption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at rest on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6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Li and </a:t>
            </a:r>
            <a:r>
              <a:rPr lang="en-US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7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Li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251520" y="1600201"/>
            <a:ext cx="7344816" cy="8206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Experiment can be setup also</a:t>
            </a:r>
            <a:r>
              <a:rPr lang="pl-PL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Li and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targets      – access to </a:t>
            </a:r>
            <a:r>
              <a:rPr lang="en-US" sz="2400" b="1" baseline="30000" dirty="0" smtClean="0">
                <a:solidFill>
                  <a:srgbClr val="009900"/>
                </a:solidFill>
              </a:rPr>
              <a:t>2</a:t>
            </a:r>
            <a:r>
              <a:rPr lang="en-US" sz="2400" b="1" dirty="0" smtClean="0">
                <a:solidFill>
                  <a:srgbClr val="009900"/>
                </a:solidFill>
              </a:rPr>
              <a:t>n</a:t>
            </a:r>
            <a:r>
              <a:rPr lang="en-US" sz="2400" dirty="0" smtClean="0"/>
              <a:t>, </a:t>
            </a:r>
            <a:r>
              <a:rPr lang="en-US" sz="2400" b="1" baseline="30000" dirty="0" smtClean="0">
                <a:solidFill>
                  <a:srgbClr val="CC0099"/>
                </a:solidFill>
              </a:rPr>
              <a:t>3</a:t>
            </a:r>
            <a:r>
              <a:rPr lang="en-US" sz="2400" b="1" dirty="0" smtClean="0">
                <a:solidFill>
                  <a:srgbClr val="CC0099"/>
                </a:solidFill>
              </a:rPr>
              <a:t>n</a:t>
            </a:r>
            <a:r>
              <a:rPr lang="en-US" sz="2400" dirty="0" smtClean="0"/>
              <a:t>, 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</a:rPr>
              <a:t>n</a:t>
            </a:r>
          </a:p>
          <a:p>
            <a:endParaRPr lang="en-US" dirty="0"/>
          </a:p>
        </p:txBody>
      </p:sp>
      <p:sp>
        <p:nvSpPr>
          <p:cNvPr id="8" name="Symbol zastępczy zawartości 32"/>
          <p:cNvSpPr txBox="1">
            <a:spLocks/>
          </p:cNvSpPr>
          <p:nvPr/>
        </p:nvSpPr>
        <p:spPr>
          <a:xfrm>
            <a:off x="251520" y="2348881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assembly more difficult but feasible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32"/>
          <p:cNvSpPr txBox="1">
            <a:spLocks/>
          </p:cNvSpPr>
          <p:nvPr/>
        </p:nvSpPr>
        <p:spPr>
          <a:xfrm>
            <a:off x="251520" y="2852936"/>
            <a:ext cx="324036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initio</a:t>
            </a:r>
            <a:r>
              <a:rPr lang="en-US" sz="2300" dirty="0" smtClean="0"/>
              <a:t> calculation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US" sz="2300" dirty="0" smtClean="0"/>
              <a:t>multi-nucleon production cross section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realistic </a:t>
            </a:r>
            <a:r>
              <a:rPr lang="en-US" sz="2300" dirty="0" smtClean="0">
                <a:sym typeface="Symbol"/>
              </a:rPr>
              <a:t></a:t>
            </a:r>
            <a:r>
              <a:rPr lang="en-US" sz="2300" baseline="30000" dirty="0" smtClean="0">
                <a:sym typeface="Symbol"/>
              </a:rPr>
              <a:t>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 2N and 3N potentials –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difficult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/>
              <a:t>Theoretical d</a:t>
            </a:r>
            <a:r>
              <a:rPr lang="en-US" sz="2300" baseline="0" dirty="0" smtClean="0"/>
              <a:t>etection cross</a:t>
            </a:r>
            <a:r>
              <a:rPr lang="en-US" sz="2300" dirty="0" smtClean="0"/>
              <a:t> sections for </a:t>
            </a:r>
            <a:r>
              <a:rPr lang="en-US" sz="2300" b="1" baseline="30000" dirty="0" smtClean="0">
                <a:solidFill>
                  <a:srgbClr val="CC0099"/>
                </a:solidFill>
              </a:rPr>
              <a:t>3</a:t>
            </a:r>
            <a:r>
              <a:rPr lang="en-US" sz="2300" b="1" dirty="0" smtClean="0">
                <a:solidFill>
                  <a:srgbClr val="CC0099"/>
                </a:solidFill>
              </a:rPr>
              <a:t>n</a:t>
            </a:r>
            <a:r>
              <a:rPr lang="en-US" sz="2300" dirty="0" smtClean="0"/>
              <a:t> and </a:t>
            </a:r>
            <a:r>
              <a:rPr lang="en-US" sz="2300" b="1" baseline="30000" dirty="0" smtClean="0">
                <a:solidFill>
                  <a:srgbClr val="0000FF"/>
                </a:solidFill>
              </a:rPr>
              <a:t>4</a:t>
            </a:r>
            <a:r>
              <a:rPr lang="en-US" sz="2300" b="1" dirty="0" smtClean="0">
                <a:solidFill>
                  <a:srgbClr val="0000FF"/>
                </a:solidFill>
              </a:rPr>
              <a:t>n</a:t>
            </a:r>
            <a:r>
              <a:rPr lang="en-US" sz="2300" dirty="0" smtClean="0"/>
              <a:t> – more problematic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" name="Obraz 49" descr="pi7Lid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26526"/>
            <a:ext cx="5508103" cy="369881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2008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Conclusions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96855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 method of kinematical identification of multi-neutron bound states emitted after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</a:rPr>
              <a:t> absorption at rest on light nuclei is proposed.</a:t>
            </a:r>
          </a:p>
          <a:p>
            <a:r>
              <a:rPr lang="en-US" sz="2400" b="1" dirty="0" smtClean="0">
                <a:solidFill>
                  <a:srgbClr val="9933FF"/>
                </a:solidFill>
              </a:rPr>
              <a:t>For </a:t>
            </a:r>
            <a:r>
              <a:rPr lang="en-US" sz="2400" b="1" baseline="30000" dirty="0" smtClean="0">
                <a:solidFill>
                  <a:srgbClr val="9933FF"/>
                </a:solidFill>
              </a:rPr>
              <a:t>3</a:t>
            </a:r>
            <a:r>
              <a:rPr lang="en-US" sz="2400" b="1" dirty="0" smtClean="0">
                <a:solidFill>
                  <a:srgbClr val="9933FF"/>
                </a:solidFill>
              </a:rPr>
              <a:t>He and </a:t>
            </a:r>
            <a:r>
              <a:rPr lang="en-US" sz="2400" b="1" baseline="30000" dirty="0" smtClean="0">
                <a:solidFill>
                  <a:srgbClr val="9933FF"/>
                </a:solidFill>
              </a:rPr>
              <a:t>4</a:t>
            </a:r>
            <a:r>
              <a:rPr lang="en-US" sz="2400" b="1" dirty="0" smtClean="0">
                <a:solidFill>
                  <a:srgbClr val="9933FF"/>
                </a:solidFill>
              </a:rPr>
              <a:t>He, both the production and the detection cross sections can be calculated </a:t>
            </a:r>
            <a:r>
              <a:rPr lang="en-US" sz="2400" b="1" i="1" dirty="0" err="1" smtClean="0">
                <a:solidFill>
                  <a:srgbClr val="9933FF"/>
                </a:solidFill>
              </a:rPr>
              <a:t>ab</a:t>
            </a:r>
            <a:r>
              <a:rPr lang="en-US" sz="2400" b="1" i="1" dirty="0" smtClean="0">
                <a:solidFill>
                  <a:srgbClr val="9933FF"/>
                </a:solidFill>
              </a:rPr>
              <a:t> initio </a:t>
            </a:r>
            <a:r>
              <a:rPr lang="en-US" sz="2400" b="1" dirty="0" smtClean="0">
                <a:solidFill>
                  <a:srgbClr val="9933FF"/>
                </a:solidFill>
              </a:rPr>
              <a:t>with model interactions.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Measurement of charged recoil particles is accomplished by stacks of scintillating fibers.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Simple topology of events and </a:t>
            </a:r>
            <a:r>
              <a:rPr lang="en-US" sz="2400" b="1" dirty="0" err="1" smtClean="0">
                <a:solidFill>
                  <a:srgbClr val="FF0000"/>
                </a:solidFill>
              </a:rPr>
              <a:t>dE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dx</a:t>
            </a:r>
            <a:r>
              <a:rPr lang="en-US" sz="2400" b="1" dirty="0" smtClean="0">
                <a:solidFill>
                  <a:srgbClr val="FF0000"/>
                </a:solidFill>
              </a:rPr>
              <a:t> particle identification promise high selectivity and </a:t>
            </a:r>
            <a:r>
              <a:rPr lang="en-US" sz="2400" b="1" dirty="0" err="1" smtClean="0">
                <a:solidFill>
                  <a:srgbClr val="FF0000"/>
                </a:solidFill>
              </a:rPr>
              <a:t>unprecedenced</a:t>
            </a:r>
            <a:r>
              <a:rPr lang="en-US" sz="2400" b="1" dirty="0" smtClean="0">
                <a:solidFill>
                  <a:srgbClr val="FF0000"/>
                </a:solidFill>
              </a:rPr>
              <a:t> sensitivity of measurements (</a:t>
            </a:r>
            <a:r>
              <a:rPr lang="en-US" sz="2400" b="1" dirty="0" err="1" smtClean="0">
                <a:solidFill>
                  <a:srgbClr val="FF0000"/>
                </a:solidFill>
              </a:rPr>
              <a:t>pbarn</a:t>
            </a:r>
            <a:r>
              <a:rPr lang="en-US" sz="2400" b="1" dirty="0" smtClean="0">
                <a:solidFill>
                  <a:srgbClr val="FF0000"/>
                </a:solidFill>
              </a:rPr>
              <a:t> regime).</a:t>
            </a:r>
          </a:p>
          <a:p>
            <a:r>
              <a:rPr lang="en-US" sz="2400" b="1" dirty="0" smtClean="0">
                <a:solidFill>
                  <a:srgbClr val="009900"/>
                </a:solidFill>
              </a:rPr>
              <a:t>The proposed method is an alternative to searches in nucleon-, photon-induced and DPE reactions as well as in decays of neutron-halo nuclei.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Application of the method to lithium isotopes seems to be feasible as well.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67544" y="3010942"/>
            <a:ext cx="8208912" cy="8501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Backup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slides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336704" cy="425031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860032" y="5589240"/>
            <a:ext cx="392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S.R. </a:t>
            </a:r>
            <a:r>
              <a:rPr lang="en-US" sz="1400" dirty="0" err="1" smtClean="0"/>
              <a:t>Beane</a:t>
            </a:r>
            <a:r>
              <a:rPr lang="en-US" sz="1400" dirty="0" smtClean="0"/>
              <a:t>, et al.,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97, 012001 (2006) </a:t>
            </a:r>
            <a:endParaRPr lang="pl-P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19" y="4941168"/>
            <a:ext cx="4016581" cy="1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67" y="1199623"/>
            <a:ext cx="7164933" cy="4173593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504950"/>
            <a:ext cx="8458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684332"/>
            <a:ext cx="3635896" cy="2974326"/>
          </a:xfrm>
          <a:prstGeom prst="rect">
            <a:avLst/>
          </a:prstGeom>
        </p:spPr>
      </p:pic>
      <p:pic>
        <p:nvPicPr>
          <p:cNvPr id="5" name="Obraz 4" descr="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807" y="332656"/>
            <a:ext cx="6098529" cy="3214835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4810421" y="188640"/>
            <a:ext cx="4154067" cy="3312368"/>
            <a:chOff x="4810421" y="476672"/>
            <a:chExt cx="4154067" cy="280831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421" y="476672"/>
              <a:ext cx="4154067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ole tekstowe 5"/>
            <p:cNvSpPr txBox="1"/>
            <p:nvPr/>
          </p:nvSpPr>
          <p:spPr>
            <a:xfrm>
              <a:off x="8172400" y="2060848"/>
              <a:ext cx="774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nn</a:t>
              </a:r>
              <a:r>
                <a:rPr lang="en-US" b="1" dirty="0" smtClean="0">
                  <a:solidFill>
                    <a:srgbClr val="0000FF"/>
                  </a:solidFill>
                </a:rPr>
                <a:t>-FSI</a:t>
              </a:r>
              <a:endParaRPr lang="pl-PL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4331580" y="3660496"/>
            <a:ext cx="4704916" cy="2864848"/>
            <a:chOff x="4190268" y="3660496"/>
            <a:chExt cx="4704916" cy="2864848"/>
          </a:xfrm>
        </p:grpSpPr>
        <p:pic>
          <p:nvPicPr>
            <p:cNvPr id="5" name="Obraz 4" descr="0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268" y="3904822"/>
              <a:ext cx="3190044" cy="2620522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3660496"/>
              <a:ext cx="2522984" cy="236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ipsa 6"/>
            <p:cNvSpPr/>
            <p:nvPr/>
          </p:nvSpPr>
          <p:spPr>
            <a:xfrm>
              <a:off x="7668344" y="4797152"/>
              <a:ext cx="720080" cy="3600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Elipsa 7"/>
            <p:cNvSpPr/>
            <p:nvPr/>
          </p:nvSpPr>
          <p:spPr>
            <a:xfrm>
              <a:off x="5652120" y="5373216"/>
              <a:ext cx="720080" cy="3600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95536" y="4005064"/>
            <a:ext cx="3600400" cy="2736304"/>
            <a:chOff x="5436096" y="1412776"/>
            <a:chExt cx="3600400" cy="259228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412776"/>
              <a:ext cx="360040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8028332" y="2267580"/>
              <a:ext cx="792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nn</a:t>
              </a:r>
              <a:r>
                <a:rPr lang="en-US" b="1" dirty="0" smtClean="0">
                  <a:solidFill>
                    <a:srgbClr val="0000FF"/>
                  </a:solidFill>
                </a:rPr>
                <a:t>-FSI</a:t>
              </a:r>
              <a:endParaRPr lang="pl-PL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Łącznik prosty ze strzałką 11"/>
            <p:cNvCxnSpPr>
              <a:stCxn id="11" idx="1"/>
            </p:cNvCxnSpPr>
            <p:nvPr/>
          </p:nvCxnSpPr>
          <p:spPr>
            <a:xfrm flipH="1" flipV="1">
              <a:off x="7596336" y="2420888"/>
              <a:ext cx="431996" cy="3135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624"/>
            <a:ext cx="421709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033" y="620688"/>
            <a:ext cx="6780343" cy="511256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596336" cy="4800825"/>
          </a:xfrm>
          <a:prstGeom prst="rect">
            <a:avLst/>
          </a:prstGeom>
        </p:spPr>
      </p:pic>
      <p:pic>
        <p:nvPicPr>
          <p:cNvPr id="3" name="Obraz 2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4562475" cy="40386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about multi-neutron systems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they exist?</a:t>
            </a:r>
          </a:p>
          <a:p>
            <a:r>
              <a:rPr lang="en-US" dirty="0" smtClean="0"/>
              <a:t>If so – what is their nature?</a:t>
            </a:r>
          </a:p>
          <a:p>
            <a:r>
              <a:rPr lang="en-US" dirty="0" smtClean="0"/>
              <a:t>What are the consequences – does theory need (tolerate) such creatures?</a:t>
            </a:r>
          </a:p>
          <a:p>
            <a:r>
              <a:rPr lang="en-US" dirty="0" smtClean="0"/>
              <a:t>What are the empirical evidences pro/contra multi-neutrons?</a:t>
            </a:r>
          </a:p>
          <a:p>
            <a:r>
              <a:rPr lang="en-US" dirty="0" smtClean="0"/>
              <a:t>How can we improve experimental searches for multi-neutron bound states?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b="1" dirty="0" smtClean="0"/>
              <a:t>Yeti – Abominable Snowman</a:t>
            </a:r>
            <a:endParaRPr lang="en-US" b="1" dirty="0"/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997151"/>
          </a:xfrm>
        </p:spPr>
        <p:txBody>
          <a:bodyPr>
            <a:normAutofit/>
          </a:bodyPr>
          <a:lstStyle/>
          <a:p>
            <a:r>
              <a:rPr lang="en-US" dirty="0" smtClean="0"/>
              <a:t>Does it exist?</a:t>
            </a:r>
            <a:endParaRPr lang="pl-PL" dirty="0"/>
          </a:p>
        </p:txBody>
      </p:sp>
      <p:pic>
        <p:nvPicPr>
          <p:cNvPr id="15" name="Obraz 1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037639" cy="3744416"/>
          </a:xfrm>
          <a:prstGeom prst="rect">
            <a:avLst/>
          </a:prstGeom>
        </p:spPr>
      </p:pic>
      <p:pic>
        <p:nvPicPr>
          <p:cNvPr id="17" name="Obraz 16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1895475" cy="241935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b="1" dirty="0" smtClean="0"/>
              <a:t>Yeti – Abominable Snowman</a:t>
            </a:r>
            <a:endParaRPr lang="en-US" b="1" dirty="0"/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457200" y="1816224"/>
            <a:ext cx="5770984" cy="604664"/>
          </a:xfrm>
        </p:spPr>
        <p:txBody>
          <a:bodyPr>
            <a:normAutofit/>
          </a:bodyPr>
          <a:lstStyle/>
          <a:p>
            <a:r>
              <a:rPr lang="en-US" dirty="0" smtClean="0"/>
              <a:t>If so – what is its nature?</a:t>
            </a:r>
            <a:endParaRPr lang="en-US" dirty="0"/>
          </a:p>
        </p:txBody>
      </p:sp>
      <p:pic>
        <p:nvPicPr>
          <p:cNvPr id="19" name="Obraz 18" descr="pobran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176" y="1484784"/>
            <a:ext cx="2676190" cy="2664296"/>
          </a:xfrm>
          <a:prstGeom prst="rect">
            <a:avLst/>
          </a:prstGeom>
        </p:spPr>
      </p:pic>
      <p:pic>
        <p:nvPicPr>
          <p:cNvPr id="24" name="Obraz 23" descr="pobran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94695"/>
            <a:ext cx="2413323" cy="2626593"/>
          </a:xfrm>
          <a:prstGeom prst="rect">
            <a:avLst/>
          </a:prstGeom>
        </p:spPr>
      </p:pic>
      <p:pic>
        <p:nvPicPr>
          <p:cNvPr id="25" name="Obraz 24" descr="pobran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49080"/>
            <a:ext cx="3111776" cy="2251323"/>
          </a:xfrm>
          <a:prstGeom prst="rect">
            <a:avLst/>
          </a:prstGeom>
        </p:spPr>
      </p:pic>
      <p:pic>
        <p:nvPicPr>
          <p:cNvPr id="26" name="Obraz 25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8628" y="3429000"/>
            <a:ext cx="2253384" cy="258314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b="1" dirty="0" smtClean="0"/>
              <a:t>Yeti – Abominable Snowman</a:t>
            </a:r>
            <a:endParaRPr lang="en-US" b="1" dirty="0"/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457200" y="2132856"/>
            <a:ext cx="3970784" cy="2692895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consequences – does theory need (tolerate) such creatures?</a:t>
            </a:r>
            <a:endParaRPr lang="en-US" dirty="0"/>
          </a:p>
        </p:txBody>
      </p:sp>
      <p:pic>
        <p:nvPicPr>
          <p:cNvPr id="5" name="Obraz 4" descr="yeti_bait___the_right_stuff_by_faile35-d3i6c4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841232" cy="4940334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b="1" dirty="0" smtClean="0"/>
              <a:t>Yeti – Abominable Snowman</a:t>
            </a:r>
            <a:endParaRPr lang="en-US" b="1" dirty="0"/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empirical evidences pro/contra yeti?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251520" y="1484784"/>
            <a:ext cx="8784976" cy="5040560"/>
            <a:chOff x="251520" y="1484784"/>
            <a:chExt cx="8784976" cy="5040560"/>
          </a:xfrm>
        </p:grpSpPr>
        <p:pic>
          <p:nvPicPr>
            <p:cNvPr id="26" name="Obraz 25" descr="pobran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3924535"/>
              <a:ext cx="4320480" cy="2507816"/>
            </a:xfrm>
            <a:prstGeom prst="rect">
              <a:avLst/>
            </a:prstGeom>
          </p:spPr>
        </p:pic>
        <p:pic>
          <p:nvPicPr>
            <p:cNvPr id="19" name="Obraz 18" descr="images (6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2240" y="1556793"/>
              <a:ext cx="2160240" cy="2376264"/>
            </a:xfrm>
            <a:prstGeom prst="rect">
              <a:avLst/>
            </a:prstGeom>
          </p:spPr>
        </p:pic>
        <p:pic>
          <p:nvPicPr>
            <p:cNvPr id="24" name="Obraz 23" descr="images (7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3933057"/>
              <a:ext cx="2088232" cy="2520280"/>
            </a:xfrm>
            <a:prstGeom prst="rect">
              <a:avLst/>
            </a:prstGeom>
          </p:spPr>
        </p:pic>
        <p:pic>
          <p:nvPicPr>
            <p:cNvPr id="25" name="Obraz 24" descr="images (8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2036" y="3912071"/>
              <a:ext cx="2372212" cy="2541265"/>
            </a:xfrm>
            <a:prstGeom prst="rect">
              <a:avLst/>
            </a:prstGeom>
          </p:spPr>
        </p:pic>
        <p:pic>
          <p:nvPicPr>
            <p:cNvPr id="27" name="Obraz 26" descr="gatesDM0212_468x70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4048" y="1556792"/>
              <a:ext cx="1640818" cy="2389219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283968" y="3140968"/>
              <a:ext cx="144016" cy="3312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660232" y="1484784"/>
              <a:ext cx="144016" cy="504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436368" y="3789040"/>
              <a:ext cx="460012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Yeti – Abominable Snowman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3923928" y="1412776"/>
            <a:ext cx="5112568" cy="158417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respectable people reported to have seen him – nobody locked him in a cage!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R.Mess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013689"/>
            <a:ext cx="2339466" cy="3439647"/>
          </a:xfrm>
          <a:prstGeom prst="rect">
            <a:avLst/>
          </a:prstGeom>
        </p:spPr>
      </p:pic>
      <p:sp>
        <p:nvSpPr>
          <p:cNvPr id="5" name="Symbol zastępczy zawartości 48"/>
          <p:cNvSpPr txBox="1">
            <a:spLocks/>
          </p:cNvSpPr>
          <p:nvPr/>
        </p:nvSpPr>
        <p:spPr>
          <a:xfrm>
            <a:off x="107504" y="4509120"/>
            <a:ext cx="53285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Reports contain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mainly footprints, dilute photographs and possible remnants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5949280"/>
            <a:ext cx="18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Reinhold Messner</a:t>
            </a:r>
            <a:endParaRPr lang="pl-PL" dirty="0"/>
          </a:p>
        </p:txBody>
      </p:sp>
      <p:pic>
        <p:nvPicPr>
          <p:cNvPr id="12" name="Obraz 11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515128" cy="2520280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EFB22, Cracow, Poland, 2013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Empirical evidences (?)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Symbol zastępczy zawartości 48"/>
          <p:cNvSpPr>
            <a:spLocks noGrp="1"/>
          </p:cNvSpPr>
          <p:nvPr>
            <p:ph idx="1"/>
          </p:nvPr>
        </p:nvSpPr>
        <p:spPr>
          <a:xfrm>
            <a:off x="457200" y="2536304"/>
            <a:ext cx="4402832" cy="1756792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improve experimental searches for “yeti”?</a:t>
            </a:r>
            <a:endParaRPr lang="pl-PL" dirty="0"/>
          </a:p>
        </p:txBody>
      </p:sp>
      <p:pic>
        <p:nvPicPr>
          <p:cNvPr id="6" name="Obraz 5" descr="2443282_d2cdde811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3881134" cy="507116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Nomenclature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5050904" cy="331236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Bound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state of two neutrons in vacuum, respectively strong interactions</a:t>
            </a:r>
          </a:p>
          <a:p>
            <a:pPr lvl="1"/>
            <a:r>
              <a:rPr lang="en-US" b="1" dirty="0" smtClean="0">
                <a:solidFill>
                  <a:srgbClr val="009900"/>
                </a:solidFill>
              </a:rPr>
              <a:t>Resonance</a:t>
            </a:r>
            <a:r>
              <a:rPr lang="en-US" dirty="0" smtClean="0"/>
              <a:t> in two-neutron system in vacuum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Virtual (anti-bound)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state in two-neutron system in vacuum </a:t>
            </a:r>
          </a:p>
          <a:p>
            <a:pPr lvl="1"/>
            <a:r>
              <a:rPr lang="en-US" dirty="0" smtClean="0"/>
              <a:t>Correlated neutron pair emitted from loosely bound nuclei</a:t>
            </a:r>
          </a:p>
          <a:p>
            <a:pPr lvl="1"/>
            <a:r>
              <a:rPr lang="en-US" dirty="0" smtClean="0"/>
              <a:t>Correlated neutron pair (cluster) in nuclear matter (nuclei)</a:t>
            </a:r>
            <a:endParaRPr lang="en-US" sz="3400" b="1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46856" y="4941168"/>
            <a:ext cx="84456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Analytical properties of </a:t>
            </a:r>
            <a:r>
              <a:rPr lang="en-US" sz="2800" i="1" dirty="0" smtClean="0"/>
              <a:t>S</a:t>
            </a:r>
            <a:r>
              <a:rPr lang="en-US" sz="2800" dirty="0" smtClean="0"/>
              <a:t>-matrix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Symbol zastępczy zawartości 2"/>
          <p:cNvSpPr txBox="1">
            <a:spLocks/>
          </p:cNvSpPr>
          <p:nvPr/>
        </p:nvSpPr>
        <p:spPr>
          <a:xfrm>
            <a:off x="467544" y="1124744"/>
            <a:ext cx="813690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What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-neutron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 – no unique definition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5652120" y="1916832"/>
            <a:ext cx="3162113" cy="3096344"/>
            <a:chOff x="5652120" y="1916832"/>
            <a:chExt cx="3162113" cy="3096344"/>
          </a:xfrm>
        </p:grpSpPr>
        <p:grpSp>
          <p:nvGrpSpPr>
            <p:cNvPr id="5" name="Grupa 39"/>
            <p:cNvGrpSpPr/>
            <p:nvPr/>
          </p:nvGrpSpPr>
          <p:grpSpPr>
            <a:xfrm>
              <a:off x="5652120" y="1916832"/>
              <a:ext cx="3162113" cy="3096344"/>
              <a:chOff x="5868144" y="1052736"/>
              <a:chExt cx="3162113" cy="3096344"/>
            </a:xfrm>
          </p:grpSpPr>
          <p:grpSp>
            <p:nvGrpSpPr>
              <p:cNvPr id="8" name="Grupa 9"/>
              <p:cNvGrpSpPr/>
              <p:nvPr/>
            </p:nvGrpSpPr>
            <p:grpSpPr>
              <a:xfrm>
                <a:off x="6012160" y="1268760"/>
                <a:ext cx="2880320" cy="2880320"/>
                <a:chOff x="5292080" y="1268760"/>
                <a:chExt cx="2880320" cy="2880320"/>
              </a:xfrm>
            </p:grpSpPr>
            <p:cxnSp>
              <p:nvCxnSpPr>
                <p:cNvPr id="6" name="Łącznik prosty ze strzałką 5"/>
                <p:cNvCxnSpPr/>
                <p:nvPr/>
              </p:nvCxnSpPr>
              <p:spPr>
                <a:xfrm flipV="1">
                  <a:off x="6732240" y="1268760"/>
                  <a:ext cx="0" cy="2880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Łącznik prosty ze strzałką 6"/>
                <p:cNvCxnSpPr/>
                <p:nvPr/>
              </p:nvCxnSpPr>
              <p:spPr>
                <a:xfrm>
                  <a:off x="5292080" y="2708920"/>
                  <a:ext cx="288032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Mnożenie 12"/>
              <p:cNvSpPr/>
              <p:nvPr/>
            </p:nvSpPr>
            <p:spPr>
              <a:xfrm>
                <a:off x="7308304" y="1484784"/>
                <a:ext cx="288032" cy="288032"/>
              </a:xfrm>
              <a:prstGeom prst="mathMultiply">
                <a:avLst/>
              </a:pr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Mnożenie 13"/>
              <p:cNvSpPr/>
              <p:nvPr/>
            </p:nvSpPr>
            <p:spPr>
              <a:xfrm>
                <a:off x="7308304" y="2060848"/>
                <a:ext cx="288032" cy="288032"/>
              </a:xfrm>
              <a:prstGeom prst="mathMultiply">
                <a:avLst/>
              </a:pr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Mnożenie 14"/>
              <p:cNvSpPr/>
              <p:nvPr/>
            </p:nvSpPr>
            <p:spPr>
              <a:xfrm>
                <a:off x="7308304" y="2780928"/>
                <a:ext cx="288032" cy="288032"/>
              </a:xfrm>
              <a:prstGeom prst="mathMultiply">
                <a:avLst/>
              </a:prstGeom>
              <a:solidFill>
                <a:srgbClr val="0000FF"/>
              </a:solidFill>
              <a:ln w="63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Mnożenie 15"/>
              <p:cNvSpPr/>
              <p:nvPr/>
            </p:nvSpPr>
            <p:spPr>
              <a:xfrm>
                <a:off x="7308304" y="3284984"/>
                <a:ext cx="288032" cy="288032"/>
              </a:xfrm>
              <a:prstGeom prst="mathMultiply">
                <a:avLst/>
              </a:prstGeom>
              <a:solidFill>
                <a:srgbClr val="0000FF"/>
              </a:solidFill>
              <a:ln w="63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Schemat blokowy: łącznik 16"/>
              <p:cNvSpPr/>
              <p:nvPr/>
            </p:nvSpPr>
            <p:spPr>
              <a:xfrm>
                <a:off x="7884368" y="2924944"/>
                <a:ext cx="144016" cy="144016"/>
              </a:xfrm>
              <a:prstGeom prst="flowChartConnector">
                <a:avLst/>
              </a:prstGeom>
              <a:solidFill>
                <a:srgbClr val="009900"/>
              </a:solidFill>
              <a:ln w="635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Schemat blokowy: łącznik 17"/>
              <p:cNvSpPr/>
              <p:nvPr/>
            </p:nvSpPr>
            <p:spPr>
              <a:xfrm>
                <a:off x="8388424" y="2780928"/>
                <a:ext cx="144016" cy="144016"/>
              </a:xfrm>
              <a:prstGeom prst="flowChartConnector">
                <a:avLst/>
              </a:prstGeom>
              <a:solidFill>
                <a:srgbClr val="009900"/>
              </a:solidFill>
              <a:ln w="635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Schemat blokowy: łącznik 19"/>
              <p:cNvSpPr/>
              <p:nvPr/>
            </p:nvSpPr>
            <p:spPr>
              <a:xfrm>
                <a:off x="6372200" y="2780928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 w="635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Schemat blokowy: łącznik 20"/>
              <p:cNvSpPr/>
              <p:nvPr/>
            </p:nvSpPr>
            <p:spPr>
              <a:xfrm>
                <a:off x="6876256" y="2924944"/>
                <a:ext cx="144016" cy="144016"/>
              </a:xfrm>
              <a:prstGeom prst="flowChartConnector">
                <a:avLst/>
              </a:prstGeom>
              <a:solidFill>
                <a:schemeClr val="bg1"/>
              </a:solidFill>
              <a:ln w="635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7452320" y="1052736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err="1" smtClean="0">
                    <a:latin typeface="Times New Roman" pitchFamily="18" charset="0"/>
                    <a:cs typeface="Times New Roman" pitchFamily="18" charset="0"/>
                  </a:rPr>
                  <a:t>Im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 k</a:t>
                </a:r>
                <a:endParaRPr lang="pl-PL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375865" y="2348880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 k</a:t>
                </a:r>
                <a:endParaRPr lang="pl-PL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5868144" y="1835532"/>
                <a:ext cx="797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Bound</a:t>
                </a:r>
                <a:endParaRPr lang="pl-PL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5940152" y="3491716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Virtual</a:t>
                </a:r>
                <a:endParaRPr lang="pl-P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7740352" y="3491716"/>
                <a:ext cx="1289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Resonances</a:t>
                </a:r>
                <a:endParaRPr lang="pl-PL" dirty="0">
                  <a:solidFill>
                    <a:srgbClr val="009900"/>
                  </a:solidFill>
                </a:endParaRPr>
              </a:p>
            </p:txBody>
          </p:sp>
          <p:cxnSp>
            <p:nvCxnSpPr>
              <p:cNvPr id="28" name="Łącznik prosty ze strzałką 27"/>
              <p:cNvCxnSpPr>
                <a:stCxn id="25" idx="3"/>
                <a:endCxn id="15" idx="3"/>
              </p:cNvCxnSpPr>
              <p:nvPr/>
            </p:nvCxnSpPr>
            <p:spPr>
              <a:xfrm flipV="1">
                <a:off x="6751593" y="2999782"/>
                <a:ext cx="625889" cy="67660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ze strzałką 29"/>
              <p:cNvCxnSpPr>
                <a:stCxn id="25" idx="3"/>
                <a:endCxn id="16" idx="3"/>
              </p:cNvCxnSpPr>
              <p:nvPr/>
            </p:nvCxnSpPr>
            <p:spPr>
              <a:xfrm flipV="1">
                <a:off x="6751593" y="3503838"/>
                <a:ext cx="625889" cy="172544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ze strzałką 31"/>
              <p:cNvCxnSpPr>
                <a:stCxn id="26" idx="0"/>
                <a:endCxn id="17" idx="5"/>
              </p:cNvCxnSpPr>
              <p:nvPr/>
            </p:nvCxnSpPr>
            <p:spPr>
              <a:xfrm flipH="1" flipV="1">
                <a:off x="8007293" y="3047869"/>
                <a:ext cx="378012" cy="443847"/>
              </a:xfrm>
              <a:prstGeom prst="straightConnector1">
                <a:avLst/>
              </a:prstGeom>
              <a:ln w="127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ze strzałką 33"/>
              <p:cNvCxnSpPr>
                <a:stCxn id="26" idx="0"/>
              </p:cNvCxnSpPr>
              <p:nvPr/>
            </p:nvCxnSpPr>
            <p:spPr>
              <a:xfrm flipV="1">
                <a:off x="8385305" y="2996952"/>
                <a:ext cx="75127" cy="494764"/>
              </a:xfrm>
              <a:prstGeom prst="straightConnector1">
                <a:avLst/>
              </a:prstGeom>
              <a:ln w="127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ze strzałką 35"/>
              <p:cNvCxnSpPr>
                <a:stCxn id="24" idx="3"/>
                <a:endCxn id="13" idx="3"/>
              </p:cNvCxnSpPr>
              <p:nvPr/>
            </p:nvCxnSpPr>
            <p:spPr>
              <a:xfrm flipV="1">
                <a:off x="6665157" y="1703638"/>
                <a:ext cx="712325" cy="31656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ze strzałką 37"/>
              <p:cNvCxnSpPr>
                <a:stCxn id="24" idx="3"/>
                <a:endCxn id="14" idx="0"/>
              </p:cNvCxnSpPr>
              <p:nvPr/>
            </p:nvCxnSpPr>
            <p:spPr>
              <a:xfrm>
                <a:off x="6665157" y="2020198"/>
                <a:ext cx="712325" cy="109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Łącznik prosty 42"/>
            <p:cNvCxnSpPr/>
            <p:nvPr/>
          </p:nvCxnSpPr>
          <p:spPr>
            <a:xfrm>
              <a:off x="7236296" y="3573016"/>
              <a:ext cx="1512168" cy="0"/>
            </a:xfrm>
            <a:prstGeom prst="line">
              <a:avLst/>
            </a:prstGeom>
            <a:ln w="38100"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ymbol zastępczy zawartości 2"/>
          <p:cNvSpPr txBox="1">
            <a:spLocks/>
          </p:cNvSpPr>
          <p:nvPr/>
        </p:nvSpPr>
        <p:spPr>
          <a:xfrm>
            <a:off x="446856" y="5373216"/>
            <a:ext cx="779755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applies to multi-neutron systems:               tri-neutron, tetra-neutron, …</a:t>
            </a:r>
          </a:p>
        </p:txBody>
      </p:sp>
      <p:sp>
        <p:nvSpPr>
          <p:cNvPr id="33" name="Symbol zastępczy numeru slajdu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35" name="Symbol zastępczy stopki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Hints from theory (?)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ymbol zastępczy zawartości 3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Generally, theory is reluctant to the existence of bound, neutral nuclei – see e.g. </a:t>
            </a:r>
            <a:r>
              <a:rPr lang="en-US" dirty="0" smtClean="0">
                <a:solidFill>
                  <a:srgbClr val="0000FF"/>
                </a:solidFill>
              </a:rPr>
              <a:t>N.K. </a:t>
            </a:r>
            <a:r>
              <a:rPr lang="en-US" dirty="0" err="1" smtClean="0">
                <a:solidFill>
                  <a:srgbClr val="0000FF"/>
                </a:solidFill>
              </a:rPr>
              <a:t>Timofeyuk</a:t>
            </a:r>
            <a:r>
              <a:rPr lang="en-US" dirty="0" smtClean="0">
                <a:solidFill>
                  <a:srgbClr val="0000FF"/>
                </a:solidFill>
              </a:rPr>
              <a:t>, J. Phys. G: </a:t>
            </a:r>
            <a:r>
              <a:rPr lang="en-US" dirty="0" err="1" smtClean="0">
                <a:solidFill>
                  <a:srgbClr val="0000FF"/>
                </a:solidFill>
              </a:rPr>
              <a:t>Nucl</a:t>
            </a:r>
            <a:r>
              <a:rPr lang="en-US" dirty="0" smtClean="0">
                <a:solidFill>
                  <a:srgbClr val="0000FF"/>
                </a:solidFill>
              </a:rPr>
              <a:t>. Part. Phys. 29 (2003) L9–L14</a:t>
            </a:r>
            <a:endParaRPr lang="en-US" dirty="0" smtClean="0"/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Low energy model n-n interactions are biased by… </a:t>
            </a:r>
            <a:r>
              <a:rPr lang="en-US" dirty="0" err="1" smtClean="0"/>
              <a:t>nonobservation</a:t>
            </a:r>
            <a:r>
              <a:rPr lang="en-US" dirty="0" smtClean="0"/>
              <a:t> of multi-neutron bound states</a:t>
            </a:r>
          </a:p>
          <a:p>
            <a:pPr lvl="1"/>
            <a:r>
              <a:rPr lang="en-US" dirty="0" smtClean="0"/>
              <a:t>Structure calculations of neutron rich (neutron-halo) nuclei are limited by model space</a:t>
            </a:r>
          </a:p>
          <a:p>
            <a:pPr lvl="1"/>
            <a:r>
              <a:rPr lang="en-US" dirty="0" smtClean="0"/>
              <a:t>Persistent inconsistencies in description of low energy </a:t>
            </a:r>
            <a:r>
              <a:rPr lang="en-US" dirty="0" err="1" smtClean="0"/>
              <a:t>nnp</a:t>
            </a:r>
            <a:r>
              <a:rPr lang="en-US" dirty="0" smtClean="0"/>
              <a:t> observables – </a:t>
            </a:r>
            <a:r>
              <a:rPr lang="en-US" dirty="0" smtClean="0">
                <a:solidFill>
                  <a:srgbClr val="FF0000"/>
                </a:solidFill>
              </a:rPr>
              <a:t>H. </a:t>
            </a:r>
            <a:r>
              <a:rPr lang="en-US" dirty="0" err="1" smtClean="0">
                <a:solidFill>
                  <a:srgbClr val="FF0000"/>
                </a:solidFill>
              </a:rPr>
              <a:t>Witala</a:t>
            </a:r>
            <a:r>
              <a:rPr lang="en-US" dirty="0" smtClean="0">
                <a:solidFill>
                  <a:srgbClr val="FF0000"/>
                </a:solidFill>
              </a:rPr>
              <a:t>, W. </a:t>
            </a:r>
            <a:r>
              <a:rPr lang="en-US" dirty="0" err="1" smtClean="0">
                <a:solidFill>
                  <a:srgbClr val="FF0000"/>
                </a:solidFill>
              </a:rPr>
              <a:t>Gloeckle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Phys.Rev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pl-PL" dirty="0" smtClean="0">
                <a:solidFill>
                  <a:srgbClr val="FF0000"/>
                </a:solidFill>
              </a:rPr>
              <a:t> 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85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pl-PL" dirty="0" smtClean="0">
                <a:solidFill>
                  <a:srgbClr val="FF0000"/>
                </a:solidFill>
              </a:rPr>
              <a:t> 064003</a:t>
            </a:r>
            <a:r>
              <a:rPr lang="en-US" dirty="0" smtClean="0">
                <a:solidFill>
                  <a:srgbClr val="FF0000"/>
                </a:solidFill>
              </a:rPr>
              <a:t> (2012)</a:t>
            </a:r>
            <a:endParaRPr lang="en-US" dirty="0" smtClean="0"/>
          </a:p>
          <a:p>
            <a:pPr lvl="1"/>
            <a:r>
              <a:rPr lang="en-US" dirty="0" smtClean="0"/>
              <a:t>Lattice QCD calculations suggest bound </a:t>
            </a:r>
            <a:r>
              <a:rPr lang="en-US" baseline="30000" dirty="0" smtClean="0"/>
              <a:t>2</a:t>
            </a:r>
            <a:r>
              <a:rPr lang="en-US" dirty="0" smtClean="0"/>
              <a:t>n system – </a:t>
            </a:r>
            <a:r>
              <a:rPr lang="en-US" dirty="0" smtClean="0">
                <a:solidFill>
                  <a:srgbClr val="009900"/>
                </a:solidFill>
              </a:rPr>
              <a:t>T. Yamazaki et al., Phys. Rev. D 86, 074514 (2012)</a:t>
            </a:r>
            <a:r>
              <a:rPr lang="en-US" dirty="0" smtClean="0"/>
              <a:t>  (</a:t>
            </a:r>
            <a:r>
              <a:rPr lang="en-US" i="1" dirty="0" smtClean="0"/>
              <a:t>m</a:t>
            </a:r>
            <a:r>
              <a:rPr lang="en-US" baseline="-25000" dirty="0" smtClean="0">
                <a:sym typeface="Symbol"/>
              </a:rPr>
              <a:t></a:t>
            </a:r>
            <a:r>
              <a:rPr lang="en-US" dirty="0" smtClean="0"/>
              <a:t> = 0.51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Effect of bound </a:t>
            </a:r>
            <a:r>
              <a:rPr lang="en-US" dirty="0" err="1" smtClean="0"/>
              <a:t>di</a:t>
            </a:r>
            <a:r>
              <a:rPr lang="en-US" dirty="0" smtClean="0"/>
              <a:t>-neutrons on big bang </a:t>
            </a:r>
            <a:r>
              <a:rPr lang="en-US" dirty="0" err="1" smtClean="0"/>
              <a:t>nucleosynthesis</a:t>
            </a:r>
            <a:r>
              <a:rPr lang="en-US" dirty="0" smtClean="0"/>
              <a:t> –                    </a:t>
            </a:r>
            <a:r>
              <a:rPr lang="en-US" dirty="0" smtClean="0">
                <a:solidFill>
                  <a:srgbClr val="CC0099"/>
                </a:solidFill>
              </a:rPr>
              <a:t>J.P. Kneller, G.C. McLaughlin, Phys. Rev. D 70, 043512 (2004) </a:t>
            </a:r>
            <a:r>
              <a:rPr lang="en-US" dirty="0" smtClean="0"/>
              <a:t>– important only if </a:t>
            </a:r>
            <a:r>
              <a:rPr lang="en-US" baseline="30000" dirty="0" smtClean="0"/>
              <a:t>2</a:t>
            </a:r>
            <a:r>
              <a:rPr lang="en-US" dirty="0" smtClean="0"/>
              <a:t>n binding &gt; 3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Dependence of nuclear binding on </a:t>
            </a:r>
            <a:r>
              <a:rPr lang="en-US" dirty="0" err="1" smtClean="0"/>
              <a:t>hadronic</a:t>
            </a:r>
            <a:r>
              <a:rPr lang="en-US" dirty="0" smtClean="0"/>
              <a:t> mass variation – 	            </a:t>
            </a:r>
            <a:r>
              <a:rPr lang="en-US" dirty="0" smtClean="0">
                <a:solidFill>
                  <a:srgbClr val="0000FF"/>
                </a:solidFill>
              </a:rPr>
              <a:t>V.V. </a:t>
            </a:r>
            <a:r>
              <a:rPr lang="en-US" dirty="0" err="1" smtClean="0">
                <a:solidFill>
                  <a:srgbClr val="0000FF"/>
                </a:solidFill>
              </a:rPr>
              <a:t>Flambaum</a:t>
            </a:r>
            <a:r>
              <a:rPr lang="en-US" dirty="0" smtClean="0">
                <a:solidFill>
                  <a:srgbClr val="0000FF"/>
                </a:solidFill>
              </a:rPr>
              <a:t> and R.B. </a:t>
            </a:r>
            <a:r>
              <a:rPr lang="en-US" dirty="0" err="1" smtClean="0">
                <a:solidFill>
                  <a:srgbClr val="0000FF"/>
                </a:solidFill>
              </a:rPr>
              <a:t>Wiringa</a:t>
            </a:r>
            <a:r>
              <a:rPr lang="en-US" dirty="0" smtClean="0">
                <a:solidFill>
                  <a:srgbClr val="0000FF"/>
                </a:solidFill>
              </a:rPr>
              <a:t>, Phys. Rev. C 76, 054002 (2007)</a:t>
            </a:r>
            <a:r>
              <a:rPr lang="en-US" dirty="0" smtClean="0"/>
              <a:t>;</a:t>
            </a:r>
            <a:r>
              <a:rPr lang="en-US" dirty="0" smtClean="0">
                <a:solidFill>
                  <a:srgbClr val="0000FF"/>
                </a:solidFill>
              </a:rPr>
              <a:t>         </a:t>
            </a:r>
            <a:r>
              <a:rPr lang="en-US" dirty="0" smtClean="0">
                <a:solidFill>
                  <a:srgbClr val="9933FF"/>
                </a:solidFill>
              </a:rPr>
              <a:t>S.R. </a:t>
            </a:r>
            <a:r>
              <a:rPr lang="en-US" dirty="0" err="1" smtClean="0">
                <a:solidFill>
                  <a:srgbClr val="9933FF"/>
                </a:solidFill>
              </a:rPr>
              <a:t>Beane</a:t>
            </a:r>
            <a:r>
              <a:rPr lang="en-US" dirty="0" smtClean="0">
                <a:solidFill>
                  <a:srgbClr val="9933FF"/>
                </a:solidFill>
              </a:rPr>
              <a:t>, et al., Phys. Rev. </a:t>
            </a:r>
            <a:r>
              <a:rPr lang="en-US" dirty="0" err="1" smtClean="0">
                <a:solidFill>
                  <a:srgbClr val="9933FF"/>
                </a:solidFill>
              </a:rPr>
              <a:t>Lett</a:t>
            </a:r>
            <a:r>
              <a:rPr lang="en-US" dirty="0" smtClean="0">
                <a:solidFill>
                  <a:srgbClr val="9933FF"/>
                </a:solidFill>
              </a:rPr>
              <a:t>. 97, 012001 (2006) </a:t>
            </a:r>
            <a:r>
              <a:rPr lang="en-US" dirty="0" smtClean="0"/>
              <a:t>– partially contradictory conclusions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Conclusion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2492896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Theory analyses and predictions are not encouraging but sufficiently incomplete and inconsistent to leave enough room for serious searches for bound multi-neutron systems</a:t>
            </a:r>
            <a:endParaRPr lang="pl-PL" sz="3200" dirty="0">
              <a:solidFill>
                <a:srgbClr val="00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5010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Search for multi-neutrons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Symbol zastępczy zawartości 46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79208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Double </a:t>
            </a:r>
            <a:r>
              <a:rPr lang="en-US" dirty="0" err="1" smtClean="0"/>
              <a:t>pion</a:t>
            </a:r>
            <a:r>
              <a:rPr lang="en-US" dirty="0" smtClean="0"/>
              <a:t> exchange (DPE) reactions (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,</a:t>
            </a:r>
            <a:r>
              <a:rPr lang="en-US" baseline="30000" dirty="0" smtClean="0">
                <a:sym typeface="Symbol"/>
              </a:rPr>
              <a:t>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Neutron rich light nuclei close to n-drip line (n-halo)</a:t>
            </a: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Event rate = production rate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 detection probability</a:t>
            </a:r>
            <a:endParaRPr lang="pl-PL" sz="3200" b="1" dirty="0">
              <a:solidFill>
                <a:srgbClr val="0000FF"/>
              </a:solidFill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5004048" y="3131676"/>
            <a:ext cx="30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Phys. Rev. C 65, 044006 (2002)</a:t>
            </a:r>
            <a:endParaRPr lang="pl-PL" dirty="0">
              <a:solidFill>
                <a:srgbClr val="0000FF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5004048" cy="31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pole tekstowe 57"/>
          <p:cNvSpPr txBox="1"/>
          <p:nvPr/>
        </p:nvSpPr>
        <p:spPr>
          <a:xfrm rot="-1800000">
            <a:off x="4281643" y="4408683"/>
            <a:ext cx="46143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Questioned by B.M. Sherrill and C.A. </a:t>
            </a:r>
            <a:r>
              <a:rPr lang="en-US" dirty="0" err="1" smtClean="0">
                <a:solidFill>
                  <a:srgbClr val="FF0000"/>
                </a:solidFill>
              </a:rPr>
              <a:t>Bertulani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Phys. Rev. C 6, 027601 (2004)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Symbol zastępczy zawartości 46"/>
          <p:cNvSpPr txBox="1">
            <a:spLocks/>
          </p:cNvSpPr>
          <p:nvPr/>
        </p:nvSpPr>
        <p:spPr>
          <a:xfrm>
            <a:off x="251520" y="1781200"/>
            <a:ext cx="8640960" cy="4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processes concentrated on: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106562" y="3275692"/>
            <a:ext cx="4321422" cy="3307396"/>
            <a:chOff x="34554" y="3275692"/>
            <a:chExt cx="4393430" cy="3307396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54" y="3645024"/>
              <a:ext cx="4393430" cy="293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pole tekstowe 51"/>
            <p:cNvSpPr txBox="1"/>
            <p:nvPr/>
          </p:nvSpPr>
          <p:spPr>
            <a:xfrm>
              <a:off x="701694" y="3275692"/>
              <a:ext cx="286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Phys. Rev. C 40, 2390 (1989)</a:t>
              </a:r>
              <a:endParaRPr lang="pl-PL" dirty="0">
                <a:solidFill>
                  <a:srgbClr val="009900"/>
                </a:solidFill>
              </a:endParaRPr>
            </a:p>
          </p:txBody>
        </p:sp>
      </p:grp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0AA2-4C15-47C3-B869-344E18114BB3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EFB22, Cracow, Poland, 2013</a:t>
            </a: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8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2179</Words>
  <Application>Microsoft Office PowerPoint</Application>
  <PresentationFormat>Pokaz na ekranie (4:3)</PresentationFormat>
  <Paragraphs>265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A METHOD FOR AN UNAMBIGUOUS DETECTION OF A HYPOTHETICAL  BOUND TWO-NEUTRON SYSTEM</vt:lpstr>
      <vt:lpstr>Abstract</vt:lpstr>
      <vt:lpstr>Questions about multi-neutron systems </vt:lpstr>
      <vt:lpstr>Yeti – Abominable Snowman</vt:lpstr>
      <vt:lpstr>Empirical evidences (?)</vt:lpstr>
      <vt:lpstr>Nomenclature</vt:lpstr>
      <vt:lpstr>Hints from theory (?)</vt:lpstr>
      <vt:lpstr>Conclusion</vt:lpstr>
      <vt:lpstr>Search for multi-neutrons</vt:lpstr>
      <vt:lpstr>Search for multi-neutrons</vt:lpstr>
      <vt:lpstr>Search for multi-neutrons</vt:lpstr>
      <vt:lpstr>Search for multi-neutrons</vt:lpstr>
      <vt:lpstr>Di-neutron production in  absorption  at rest on 3He</vt:lpstr>
      <vt:lpstr>Slajd 14</vt:lpstr>
      <vt:lpstr>Di-neutron detection</vt:lpstr>
      <vt:lpstr>Di-neutron detection</vt:lpstr>
      <vt:lpstr>Slajd 17</vt:lpstr>
      <vt:lpstr>Slajd 18</vt:lpstr>
      <vt:lpstr>2n and 3n production in  absorption  at rest on 4He</vt:lpstr>
      <vt:lpstr>2n, 3n and 4n production in  absorption  at rest on 6Li and 7Li</vt:lpstr>
      <vt:lpstr>Conclusions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Yeti – Abominable Snowman</vt:lpstr>
      <vt:lpstr>Yeti – Abominable Snowman</vt:lpstr>
      <vt:lpstr>Yeti – Abominable Snowman</vt:lpstr>
      <vt:lpstr>Yeti – Abominable Snowman</vt:lpstr>
    </vt:vector>
  </TitlesOfParts>
  <Company>IF UJ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Bodek</dc:creator>
  <cp:lastModifiedBy>bodek</cp:lastModifiedBy>
  <cp:revision>993</cp:revision>
  <dcterms:created xsi:type="dcterms:W3CDTF">2013-08-27T16:43:37Z</dcterms:created>
  <dcterms:modified xsi:type="dcterms:W3CDTF">2013-09-08T20:32:53Z</dcterms:modified>
</cp:coreProperties>
</file>