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85" r:id="rId4"/>
    <p:sldId id="262" r:id="rId5"/>
    <p:sldId id="289" r:id="rId6"/>
    <p:sldId id="258" r:id="rId7"/>
    <p:sldId id="267" r:id="rId8"/>
    <p:sldId id="259" r:id="rId9"/>
    <p:sldId id="268" r:id="rId10"/>
    <p:sldId id="260" r:id="rId11"/>
    <p:sldId id="283" r:id="rId12"/>
    <p:sldId id="271" r:id="rId13"/>
    <p:sldId id="284" r:id="rId14"/>
    <p:sldId id="275" r:id="rId15"/>
    <p:sldId id="278" r:id="rId16"/>
    <p:sldId id="287" r:id="rId17"/>
    <p:sldId id="276" r:id="rId18"/>
    <p:sldId id="286" r:id="rId19"/>
    <p:sldId id="288" r:id="rId20"/>
    <p:sldId id="282" r:id="rId21"/>
    <p:sldId id="264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3300"/>
    <a:srgbClr val="000066"/>
    <a:srgbClr val="336600"/>
    <a:srgbClr val="993300"/>
    <a:srgbClr val="669900"/>
    <a:srgbClr val="FFFF99"/>
    <a:srgbClr val="000099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 autoAdjust="0"/>
  </p:normalViewPr>
  <p:slideViewPr>
    <p:cSldViewPr snapToGrid="0">
      <p:cViewPr>
        <p:scale>
          <a:sx n="51" d="100"/>
          <a:sy n="51" d="100"/>
        </p:scale>
        <p:origin x="-1692" y="-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344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CC1F7FF-1BE9-4F1F-A1A5-A7A0073C7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146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D78AE150-9547-4BED-A330-A82E693A32D8}" type="slidenum">
              <a:rPr lang="en-US" sz="1200" smtClean="0"/>
              <a:pPr eaLnBrk="1" hangingPunct="1"/>
              <a:t>1</a:t>
            </a:fld>
            <a:endParaRPr lang="en-US" sz="1200" dirty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A9CFB587-1240-466E-9724-4B4E9734F3B8}" type="slidenum">
              <a:rPr lang="en-US" sz="1200" smtClean="0"/>
              <a:pPr eaLnBrk="1" hangingPunct="1"/>
              <a:t>10</a:t>
            </a:fld>
            <a:endParaRPr 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C1F7FF-1BE9-4F1F-A1A5-A7A0073C7BF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829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73BA81A6-5BCC-49F6-9B7F-048DBB621E98}" type="slidenum">
              <a:rPr lang="en-US" sz="1200" smtClean="0"/>
              <a:pPr eaLnBrk="1" hangingPunct="1"/>
              <a:t>12</a:t>
            </a:fld>
            <a:endParaRPr lang="en-US" sz="1200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C1F7FF-1BE9-4F1F-A1A5-A7A0073C7BF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5853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4D9A3043-85BF-447A-BCC0-01223AC16D1D}" type="slidenum">
              <a:rPr lang="en-US" sz="1200" smtClean="0"/>
              <a:pPr eaLnBrk="1" hangingPunct="1"/>
              <a:t>14</a:t>
            </a:fld>
            <a:endParaRPr lang="en-US" sz="120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07FAFCE8-B232-4272-94BF-D197DFDFE7D4}" type="slidenum">
              <a:rPr lang="en-US" sz="1200" smtClean="0"/>
              <a:pPr eaLnBrk="1" hangingPunct="1"/>
              <a:t>15</a:t>
            </a:fld>
            <a:endParaRPr lang="en-US" sz="120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43AE524C-8FB0-40BC-A1E5-1F3173953655}" type="slidenum">
              <a:rPr lang="en-US" sz="1200" smtClean="0"/>
              <a:pPr eaLnBrk="1" hangingPunct="1"/>
              <a:t>16</a:t>
            </a:fld>
            <a:endParaRPr lang="en-US" sz="12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43AE524C-8FB0-40BC-A1E5-1F3173953655}" type="slidenum">
              <a:rPr lang="en-US" sz="1200" smtClean="0"/>
              <a:pPr eaLnBrk="1" hangingPunct="1"/>
              <a:t>17</a:t>
            </a:fld>
            <a:endParaRPr lang="en-US" sz="12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43AE524C-8FB0-40BC-A1E5-1F3173953655}" type="slidenum">
              <a:rPr lang="en-US" sz="1200" smtClean="0"/>
              <a:pPr eaLnBrk="1" hangingPunct="1"/>
              <a:t>18</a:t>
            </a:fld>
            <a:endParaRPr lang="en-US" sz="12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43AE524C-8FB0-40BC-A1E5-1F3173953655}" type="slidenum">
              <a:rPr lang="en-US" sz="1200" smtClean="0"/>
              <a:pPr eaLnBrk="1" hangingPunct="1"/>
              <a:t>19</a:t>
            </a:fld>
            <a:endParaRPr lang="en-US" sz="12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7908DBFD-441B-403F-833F-4B065C5BAE7F}" type="slidenum">
              <a:rPr lang="en-US" sz="1200" smtClean="0"/>
              <a:pPr eaLnBrk="1" hangingPunct="1"/>
              <a:t>2</a:t>
            </a:fld>
            <a:endParaRPr lang="en-US" sz="1200" dirty="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8A81DCEE-E31C-4073-95B2-6EB732BF67F6}" type="slidenum">
              <a:rPr lang="en-US" sz="1200" smtClean="0"/>
              <a:pPr eaLnBrk="1" hangingPunct="1"/>
              <a:t>20</a:t>
            </a:fld>
            <a:endParaRPr lang="en-US" sz="120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981F80D6-2745-4627-8596-6B13E8AB1BFB}" type="slidenum">
              <a:rPr lang="en-US" sz="1200" smtClean="0"/>
              <a:pPr eaLnBrk="1" hangingPunct="1"/>
              <a:t>21</a:t>
            </a:fld>
            <a:endParaRPr lang="en-US" sz="1200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AABAC85A-74D5-48FD-8424-A8DC7BFA2469}" type="slidenum">
              <a:rPr lang="en-US" sz="1200" smtClean="0"/>
              <a:pPr eaLnBrk="1" hangingPunct="1"/>
              <a:t>3</a:t>
            </a:fld>
            <a:endParaRPr lang="en-US" sz="1200" dirty="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AABAC85A-74D5-48FD-8424-A8DC7BFA2469}" type="slidenum">
              <a:rPr lang="en-US" sz="1200" smtClean="0"/>
              <a:pPr eaLnBrk="1" hangingPunct="1"/>
              <a:t>4</a:t>
            </a:fld>
            <a:endParaRPr lang="en-US" sz="120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AABAC85A-74D5-48FD-8424-A8DC7BFA2469}" type="slidenum">
              <a:rPr lang="en-US" sz="1200" smtClean="0"/>
              <a:pPr eaLnBrk="1" hangingPunct="1"/>
              <a:t>5</a:t>
            </a:fld>
            <a:endParaRPr lang="en-US" sz="120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35AA6AD4-4BAC-449E-9FB2-F8E859936303}" type="slidenum">
              <a:rPr lang="en-US" sz="1200" smtClean="0"/>
              <a:pPr eaLnBrk="1" hangingPunct="1"/>
              <a:t>6</a:t>
            </a:fld>
            <a:endParaRPr lang="en-US" sz="120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D7A702BC-D5E7-4440-8423-92FB8213F104}" type="slidenum">
              <a:rPr lang="en-US" sz="1200" smtClean="0"/>
              <a:pPr eaLnBrk="1" hangingPunct="1"/>
              <a:t>7</a:t>
            </a:fld>
            <a:endParaRPr lang="en-US" sz="120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144323B0-8043-4CE8-AB0B-379CEFCFE1CA}" type="slidenum">
              <a:rPr lang="en-US" sz="1200" smtClean="0"/>
              <a:pPr eaLnBrk="1" hangingPunct="1"/>
              <a:t>8</a:t>
            </a:fld>
            <a:endParaRPr lang="en-US" sz="12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C9E477F9-1F5A-404E-A0BD-1F274B7361D7}" type="slidenum">
              <a:rPr lang="en-US" sz="1200" smtClean="0"/>
              <a:pPr eaLnBrk="1" hangingPunct="1"/>
              <a:t>9</a:t>
            </a:fld>
            <a:endParaRPr lang="en-US" sz="120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9A82D-58C4-4489-BBD5-F8621EAF8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979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E5179-F68C-4361-8682-D80729E7A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19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7BA63-BD3D-44E5-B1FE-6A200E6D88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0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35C67-6656-477A-9286-885350001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457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F4BA0-90AD-4116-99BE-4E1A8E808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35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97EB8-C2AA-482D-B3B9-AC4F8E39A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3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22DF1-BCE6-4C54-8B4D-BC82FA08D6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97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F8A22-2835-4765-B411-9A7ABECAE5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27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55465-AF33-40D0-8538-E60A786EF6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8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E4427-D9F8-4604-8188-0A6AEB81FA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918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2A237-67CE-42CB-B1EC-9E46659564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581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91F6E-B4F1-4FB8-9831-2B7C67D4A1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710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BCA31-1C1B-4062-ABE8-1630B9C07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529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23576FA-D288-4EBF-8289-946320BC14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7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20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2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2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b.ac.uk/ICPEAC2011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73225"/>
            <a:ext cx="9144000" cy="2537926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9933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Physics of Small Recoil Momenta in One photon – Two electron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ionization of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Heium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sz="4800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en-US" sz="48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0025" y="3030538"/>
            <a:ext cx="8743950" cy="3198812"/>
          </a:xfrm>
          <a:ln>
            <a:noFill/>
          </a:ln>
        </p:spPr>
        <p:txBody>
          <a:bodyPr/>
          <a:lstStyle/>
          <a:p>
            <a:pPr eaLnBrk="1" hangingPunct="1">
              <a:defRPr/>
            </a:pPr>
            <a:r>
              <a:rPr lang="en-US" sz="4000" b="1" dirty="0" smtClean="0">
                <a:solidFill>
                  <a:srgbClr val="006600"/>
                </a:solidFill>
              </a:rPr>
              <a:t>M. Ya. Amusia</a:t>
            </a:r>
            <a:r>
              <a:rPr lang="en-US" b="1" baseline="30000" dirty="0" smtClean="0">
                <a:solidFill>
                  <a:srgbClr val="FF0000"/>
                </a:solidFill>
              </a:rPr>
              <a:t>1</a:t>
            </a:r>
            <a:r>
              <a:rPr lang="en-US" b="1" baseline="30000" dirty="0" smtClean="0"/>
              <a:t>, </a:t>
            </a:r>
            <a:r>
              <a:rPr lang="en-US" b="1" baseline="30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/>
              <a:t> , E. G. Drukarev </a:t>
            </a:r>
            <a:r>
              <a:rPr lang="en-US" b="1" baseline="30000" dirty="0" smtClean="0">
                <a:solidFill>
                  <a:srgbClr val="FF0000"/>
                </a:solidFill>
              </a:rPr>
              <a:t>1,3</a:t>
            </a:r>
            <a:r>
              <a:rPr lang="en-US" b="1" dirty="0" smtClean="0"/>
              <a:t> , E. Z. Liverts </a:t>
            </a:r>
            <a:r>
              <a:rPr lang="en-US" b="1" baseline="30000" dirty="0" smtClean="0">
                <a:solidFill>
                  <a:srgbClr val="FF0000"/>
                </a:solidFill>
              </a:rPr>
              <a:t>1</a:t>
            </a:r>
            <a:endParaRPr lang="ru-RU" dirty="0" smtClean="0">
              <a:solidFill>
                <a:srgbClr val="FF0000"/>
              </a:solidFill>
            </a:endParaRPr>
          </a:p>
          <a:p>
            <a:pPr algn="just"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rgbClr val="7030A0"/>
                </a:solidFill>
              </a:rPr>
              <a:t>)</a:t>
            </a:r>
            <a:r>
              <a:rPr lang="en-US" b="1" dirty="0" smtClean="0">
                <a:solidFill>
                  <a:srgbClr val="7030A0"/>
                </a:solidFill>
              </a:rPr>
              <a:t> Racah</a:t>
            </a:r>
            <a:r>
              <a:rPr lang="en-US" b="1" i="1" dirty="0" smtClean="0">
                <a:solidFill>
                  <a:srgbClr val="7030A0"/>
                </a:solidFill>
              </a:rPr>
              <a:t> Institute, Hebrew University, Jerusalem</a:t>
            </a:r>
          </a:p>
          <a:p>
            <a:pPr algn="just" eaLnBrk="1" hangingPunct="1">
              <a:defRPr/>
            </a:pPr>
            <a:r>
              <a:rPr lang="en-US" sz="3600" dirty="0" smtClean="0">
                <a:solidFill>
                  <a:srgbClr val="FF0000"/>
                </a:solidFill>
              </a:rPr>
              <a:t>2</a:t>
            </a:r>
            <a:r>
              <a:rPr lang="en-US" sz="3600" dirty="0" smtClean="0">
                <a:solidFill>
                  <a:srgbClr val="7030A0"/>
                </a:solidFill>
              </a:rPr>
              <a:t>)</a:t>
            </a:r>
            <a:r>
              <a:rPr lang="en-US" sz="3600" b="1" i="1" dirty="0" smtClean="0">
                <a:solidFill>
                  <a:srgbClr val="7030A0"/>
                </a:solidFill>
              </a:rPr>
              <a:t> Physical-Technical</a:t>
            </a:r>
            <a:r>
              <a:rPr lang="en-US" b="1" i="1" dirty="0" smtClean="0">
                <a:solidFill>
                  <a:srgbClr val="7030A0"/>
                </a:solidFill>
              </a:rPr>
              <a:t> Institute, St. Petersburg</a:t>
            </a:r>
          </a:p>
          <a:p>
            <a:pPr algn="just"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3</a:t>
            </a:r>
            <a:r>
              <a:rPr lang="en-US" dirty="0" smtClean="0">
                <a:solidFill>
                  <a:srgbClr val="7030A0"/>
                </a:solidFill>
              </a:rPr>
              <a:t>)</a:t>
            </a:r>
            <a:r>
              <a:rPr lang="en-US" b="1" i="1" dirty="0" smtClean="0">
                <a:solidFill>
                  <a:srgbClr val="7030A0"/>
                </a:solidFill>
              </a:rPr>
              <a:t> Petersburg Nuclear Physics Institute, Gatchina</a:t>
            </a:r>
          </a:p>
          <a:p>
            <a:pPr eaLnBrk="1" hangingPunct="1">
              <a:defRPr/>
            </a:pPr>
            <a:endParaRPr lang="en-US" b="1" i="1" dirty="0" smtClean="0">
              <a:solidFill>
                <a:srgbClr val="00B0F0"/>
              </a:solidFill>
            </a:endParaRPr>
          </a:p>
          <a:p>
            <a:pPr marL="514350" indent="-514350" algn="l" eaLnBrk="1" hangingPunct="1">
              <a:buFontTx/>
              <a:buAutoNum type="arabicParenR"/>
              <a:defRPr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50" y="271754"/>
            <a:ext cx="7429500" cy="156928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VI.</a:t>
            </a:r>
            <a:r>
              <a:rPr lang="en-US" dirty="0" smtClean="0">
                <a:solidFill>
                  <a:srgbClr val="006600"/>
                </a:solidFill>
              </a:rPr>
              <a:t>  </a:t>
            </a:r>
            <a:r>
              <a:rPr lang="en-US" b="1" dirty="0" smtClean="0">
                <a:solidFill>
                  <a:srgbClr val="336600"/>
                </a:solidFill>
              </a:rPr>
              <a:t>Experimental</a:t>
            </a:r>
            <a:r>
              <a:rPr lang="en-US" b="1" dirty="0" smtClean="0">
                <a:solidFill>
                  <a:srgbClr val="006600"/>
                </a:solidFill>
              </a:rPr>
              <a:t> results prior 2011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188029"/>
            <a:ext cx="9144000" cy="4007498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FontTx/>
              <a:buAutoNum type="arabicPeriod"/>
            </a:pPr>
            <a:r>
              <a:rPr lang="en-US" b="1" dirty="0" smtClean="0">
                <a:solidFill>
                  <a:srgbClr val="000066"/>
                </a:solidFill>
              </a:rPr>
              <a:t>Methods:</a:t>
            </a:r>
            <a:r>
              <a:rPr lang="en-US" dirty="0" smtClean="0">
                <a:solidFill>
                  <a:srgbClr val="000066"/>
                </a:solidFill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66"/>
                </a:solidFill>
              </a:rPr>
              <a:t> a) Count of doubly charged ions. Photon energy up to 20 </a:t>
            </a:r>
            <a:r>
              <a:rPr lang="en-US" dirty="0" err="1" smtClean="0">
                <a:solidFill>
                  <a:srgbClr val="000066"/>
                </a:solidFill>
              </a:rPr>
              <a:t>keV</a:t>
            </a:r>
            <a:endParaRPr lang="en-US" dirty="0" smtClean="0">
              <a:solidFill>
                <a:srgbClr val="000066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66"/>
                </a:solidFill>
              </a:rPr>
              <a:t>b) Two-electron coincidence, the same energy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rgbClr val="336600"/>
                </a:solidFill>
              </a:rPr>
              <a:t>2. </a:t>
            </a:r>
            <a:r>
              <a:rPr lang="en-US" b="1" dirty="0" smtClean="0">
                <a:solidFill>
                  <a:srgbClr val="336600"/>
                </a:solidFill>
              </a:rPr>
              <a:t>Results: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lphaLcParenR"/>
            </a:pPr>
            <a:r>
              <a:rPr lang="en-US" dirty="0" smtClean="0">
                <a:solidFill>
                  <a:srgbClr val="000066"/>
                </a:solidFill>
              </a:rPr>
              <a:t>Non-relativistic limit as in shake-off – 1.64%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lphaLcParenR"/>
            </a:pPr>
            <a:r>
              <a:rPr lang="en-US" dirty="0" smtClean="0">
                <a:solidFill>
                  <a:srgbClr val="000066"/>
                </a:solidFill>
              </a:rPr>
              <a:t>So-called U-shape of electron distribution in energy                         </a:t>
            </a:r>
          </a:p>
        </p:txBody>
      </p:sp>
      <p:graphicFrame>
        <p:nvGraphicFramePr>
          <p:cNvPr id="16388" name="Object 8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096000" y="28638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13" name="Equation" r:id="rId4" imgW="391303" imgH="739129" progId="Equation.3">
                  <p:embed/>
                </p:oleObj>
              </mc:Choice>
              <mc:Fallback>
                <p:oleObj name="Equation" r:id="rId4" imgW="391303" imgH="7391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863850"/>
                        <a:ext cx="914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14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2" name="Rectangle 19"/>
          <p:cNvSpPr>
            <a:spLocks noChangeArrowheads="1"/>
          </p:cNvSpPr>
          <p:nvPr/>
        </p:nvSpPr>
        <p:spPr bwMode="auto">
          <a:xfrm>
            <a:off x="0" y="29067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4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9757"/>
            <a:ext cx="77724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VII.</a:t>
            </a:r>
            <a:r>
              <a:rPr lang="en-US" sz="3200" b="1" dirty="0" smtClean="0">
                <a:solidFill>
                  <a:srgbClr val="FF0000"/>
                </a:solidFill>
              </a:rPr>
              <a:t>1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336600"/>
                </a:solidFill>
              </a:rPr>
              <a:t>“B</a:t>
            </a:r>
            <a:r>
              <a:rPr lang="en-US" b="1" dirty="0" smtClean="0">
                <a:solidFill>
                  <a:srgbClr val="006600"/>
                </a:solidFill>
              </a:rPr>
              <a:t>ack-to-back” discovery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4852" y="1693889"/>
            <a:ext cx="8739266" cy="4837540"/>
          </a:xfrm>
        </p:spPr>
        <p:txBody>
          <a:bodyPr/>
          <a:lstStyle/>
          <a:p>
            <a:r>
              <a:rPr lang="en-US" dirty="0" smtClean="0"/>
              <a:t>Found using recoil momentum spectroscopy.</a:t>
            </a:r>
          </a:p>
          <a:p>
            <a:r>
              <a:rPr lang="en-US" dirty="0" smtClean="0"/>
              <a:t>Strange at first glance that measuring recoil momentum – heavy particle motion would be sensitive enough to detect a small contribution</a:t>
            </a:r>
          </a:p>
          <a:p>
            <a:r>
              <a:rPr lang="en-US" dirty="0" smtClean="0"/>
              <a:t>Geometry was chosen that </a:t>
            </a:r>
            <a:r>
              <a:rPr lang="en-US" dirty="0" smtClean="0">
                <a:solidFill>
                  <a:srgbClr val="FF0000"/>
                </a:solidFill>
              </a:rPr>
              <a:t>exclude </a:t>
            </a:r>
            <a:r>
              <a:rPr lang="en-US" b="1" dirty="0" smtClean="0">
                <a:solidFill>
                  <a:srgbClr val="FF0000"/>
                </a:solidFill>
              </a:rPr>
              <a:t>dipole contribution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– 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orthogonal to photon polarization</a:t>
            </a:r>
          </a:p>
          <a:p>
            <a:r>
              <a:rPr lang="en-US" dirty="0" smtClean="0"/>
              <a:t>Photon energy – less than 1 </a:t>
            </a:r>
            <a:r>
              <a:rPr lang="en-US" dirty="0" err="1" smtClean="0"/>
              <a:t>keV</a:t>
            </a:r>
            <a:endParaRPr lang="en-US" dirty="0" smtClean="0"/>
          </a:p>
          <a:p>
            <a:r>
              <a:rPr lang="en-US" dirty="0" smtClean="0"/>
              <a:t>Positive </a:t>
            </a:r>
            <a:r>
              <a:rPr lang="en-US" b="1" dirty="0" smtClean="0">
                <a:solidFill>
                  <a:srgbClr val="FF0000"/>
                </a:solidFill>
              </a:rPr>
              <a:t>yes</a:t>
            </a:r>
            <a:r>
              <a:rPr lang="en-US" dirty="0" smtClean="0"/>
              <a:t> to non-dipole contribution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018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12738"/>
            <a:ext cx="7772400" cy="833437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VII.</a:t>
            </a:r>
            <a:r>
              <a:rPr lang="en-US" sz="3200" b="1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336600"/>
                </a:solidFill>
              </a:rPr>
              <a:t>“B</a:t>
            </a:r>
            <a:r>
              <a:rPr lang="en-US" b="1" dirty="0" smtClean="0">
                <a:solidFill>
                  <a:srgbClr val="006600"/>
                </a:solidFill>
              </a:rPr>
              <a:t>ack-to-back” discovery</a:t>
            </a:r>
          </a:p>
        </p:txBody>
      </p:sp>
      <p:graphicFrame>
        <p:nvGraphicFramePr>
          <p:cNvPr id="18435" name="Object 1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6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13"/>
          <p:cNvGraphicFramePr>
            <a:graphicFrameLocks noChangeAspect="1"/>
          </p:cNvGraphicFramePr>
          <p:nvPr/>
        </p:nvGraphicFramePr>
        <p:xfrm>
          <a:off x="4289425" y="3359150"/>
          <a:ext cx="339725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9425" y="3359150"/>
                        <a:ext cx="339725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8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9" name="Rectangle 23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0" name="Rectangle 25"/>
          <p:cNvSpPr>
            <a:spLocks noChangeArrowheads="1"/>
          </p:cNvSpPr>
          <p:nvPr/>
        </p:nvSpPr>
        <p:spPr bwMode="auto">
          <a:xfrm>
            <a:off x="396875" y="3771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8441" name="Picture 34" descr="C:\Documents and Settings\Amusia.IMAGE-2005\Desktop\scan0001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3" y="1181100"/>
            <a:ext cx="6691312" cy="566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4688"/>
            <a:ext cx="7903564" cy="124918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VIII.</a:t>
            </a:r>
            <a:r>
              <a:rPr lang="en-US" sz="3200" b="1" dirty="0">
                <a:solidFill>
                  <a:srgbClr val="FF0000"/>
                </a:solidFill>
              </a:rPr>
              <a:t>1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006600"/>
                </a:solidFill>
              </a:rPr>
              <a:t>Dependences on recoil momentum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9824" y="1861277"/>
            <a:ext cx="8679304" cy="4644453"/>
          </a:xfrm>
        </p:spPr>
        <p:txBody>
          <a:bodyPr/>
          <a:lstStyle/>
          <a:p>
            <a:r>
              <a:rPr lang="en-US" dirty="0" smtClean="0"/>
              <a:t>Calculations were performed for non-dipole term at </a:t>
            </a:r>
          </a:p>
          <a:p>
            <a:r>
              <a:rPr lang="en-US" dirty="0"/>
              <a:t>Very accurate initial state wave function </a:t>
            </a:r>
            <a:r>
              <a:rPr lang="en-US" dirty="0" smtClean="0"/>
              <a:t>used</a:t>
            </a:r>
          </a:p>
          <a:p>
            <a:r>
              <a:rPr lang="en-US" dirty="0" smtClean="0"/>
              <a:t>Outgoing electrons – Coulomb functions</a:t>
            </a:r>
          </a:p>
          <a:p>
            <a:r>
              <a:rPr lang="en-US" dirty="0" smtClean="0"/>
              <a:t>Demonstrated that at the center of distribution  quadrupole absolutely dominates.</a:t>
            </a:r>
          </a:p>
          <a:p>
            <a:r>
              <a:rPr lang="en-US" dirty="0" smtClean="0"/>
              <a:t>Next figure gives back-to back cross-section as a function of  </a:t>
            </a:r>
          </a:p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096626"/>
              </p:ext>
            </p:extLst>
          </p:nvPr>
        </p:nvGraphicFramePr>
        <p:xfrm>
          <a:off x="2601913" y="2411413"/>
          <a:ext cx="173037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3" name="Equation" r:id="rId4" imgW="660240" imgH="241200" progId="Equation.DSMT4">
                  <p:embed/>
                </p:oleObj>
              </mc:Choice>
              <mc:Fallback>
                <p:oleObj name="Equation" r:id="rId4" imgW="660240" imgH="241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1913" y="2411413"/>
                        <a:ext cx="1730375" cy="631825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5244081"/>
              </p:ext>
            </p:extLst>
          </p:nvPr>
        </p:nvGraphicFramePr>
        <p:xfrm>
          <a:off x="2702003" y="5722858"/>
          <a:ext cx="3904515" cy="6219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4" name="Equation" r:id="rId6" imgW="1434960" imgH="228600" progId="Equation.DSMT4">
                  <p:embed/>
                </p:oleObj>
              </mc:Choice>
              <mc:Fallback>
                <p:oleObj name="Equation" r:id="rId6" imgW="143496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2003" y="5722858"/>
                        <a:ext cx="3904515" cy="621958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7270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49225"/>
            <a:ext cx="7904162" cy="1508125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VIII.</a:t>
            </a:r>
            <a:r>
              <a:rPr lang="en-US" sz="3200" b="1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006600"/>
                </a:solidFill>
              </a:rPr>
              <a:t>Dependences on recoil momentum</a:t>
            </a:r>
          </a:p>
        </p:txBody>
      </p:sp>
      <p:graphicFrame>
        <p:nvGraphicFramePr>
          <p:cNvPr id="19459" name="Object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9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8"/>
          <p:cNvGraphicFramePr>
            <a:graphicFrameLocks noChangeAspect="1"/>
          </p:cNvGraphicFramePr>
          <p:nvPr/>
        </p:nvGraphicFramePr>
        <p:xfrm>
          <a:off x="4289425" y="3359150"/>
          <a:ext cx="339725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0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9425" y="3359150"/>
                        <a:ext cx="339725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2" name="Rectangle 2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9463" name="Picture 14" descr="C:\Documents and Settings\Amusia.IMAGE-2005\Desktop\scan000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048" y="1540802"/>
            <a:ext cx="6684963" cy="423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44577" y="5738782"/>
            <a:ext cx="7704944" cy="872418"/>
          </a:xfrm>
          <a:prstGeom prst="rect">
            <a:avLst/>
          </a:prstGeom>
          <a:blipFill rotWithShape="1">
            <a:blip r:embed="rId8"/>
            <a:stretch>
              <a:fillRect l="-1266" t="-5556" r="-237" b="-14583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19088" y="258763"/>
            <a:ext cx="8259762" cy="1357312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VIII.</a:t>
            </a:r>
            <a:r>
              <a:rPr lang="en-US" sz="3200" dirty="0" smtClean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006600"/>
                </a:solidFill>
              </a:rPr>
              <a:t>Dependences on recoil momentum</a:t>
            </a:r>
          </a:p>
        </p:txBody>
      </p:sp>
      <p:sp>
        <p:nvSpPr>
          <p:cNvPr id="20483" name="Rectangle 3"/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sz="half" idx="1"/>
          </p:nvPr>
        </p:nvSpPr>
        <p:spPr>
          <a:xfrm>
            <a:off x="104931" y="5307794"/>
            <a:ext cx="8919148" cy="1287878"/>
          </a:xfrm>
          <a:blipFill rotWithShape="1">
            <a:blip r:embed="rId4"/>
            <a:stretch>
              <a:fillRect l="-1367" t="-4739" b="-19905"/>
            </a:stretch>
          </a:blipFill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r>
              <a:rPr lang="en-US" dirty="0">
                <a:noFill/>
              </a:rPr>
              <a:t> </a:t>
            </a:r>
          </a:p>
        </p:txBody>
      </p:sp>
      <p:graphicFrame>
        <p:nvGraphicFramePr>
          <p:cNvPr id="20484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4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6"/>
          <p:cNvGraphicFramePr>
            <a:graphicFrameLocks noChangeAspect="1"/>
          </p:cNvGraphicFramePr>
          <p:nvPr/>
        </p:nvGraphicFramePr>
        <p:xfrm>
          <a:off x="4289425" y="3359150"/>
          <a:ext cx="339725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5" name="Equation" r:id="rId7" imgW="114151" imgH="215619" progId="Equation.3">
                  <p:embed/>
                </p:oleObj>
              </mc:Choice>
              <mc:Fallback>
                <p:oleObj name="Equation" r:id="rId7" imgW="114151" imgH="21561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9425" y="3359150"/>
                        <a:ext cx="339725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Rectangle 1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0489" name="Picture 17" descr="C:\Documents and Settings\Amusia.IMAGE-2005\Desktop\scan0002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" y="1619250"/>
            <a:ext cx="5391150" cy="346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44488"/>
            <a:ext cx="7772400" cy="1508125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IX.</a:t>
            </a:r>
            <a:r>
              <a:rPr lang="en-US" sz="3200" b="1" dirty="0" smtClean="0">
                <a:solidFill>
                  <a:srgbClr val="FF0000"/>
                </a:solidFill>
              </a:rPr>
              <a:t>1 </a:t>
            </a:r>
            <a:r>
              <a:rPr lang="en-US" b="1" dirty="0" smtClean="0">
                <a:solidFill>
                  <a:srgbClr val="006600"/>
                </a:solidFill>
              </a:rPr>
              <a:t>Other ionization objects and processes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830615"/>
            <a:ext cx="9144000" cy="477545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33400" indent="-533400" eaLnBrk="1" hangingPunct="1">
              <a:buFontTx/>
              <a:buAutoNum type="arabicPeriod"/>
              <a:defRPr/>
            </a:pPr>
            <a:r>
              <a:rPr lang="en-US" dirty="0" smtClean="0">
                <a:solidFill>
                  <a:srgbClr val="000066"/>
                </a:solidFill>
              </a:rPr>
              <a:t>Compton ionization is a process of ionization accompanied by photon emission. Start to be comparable to photoionization at tens – hundreds </a:t>
            </a:r>
            <a:r>
              <a:rPr lang="en-US" dirty="0" err="1" smtClean="0">
                <a:solidFill>
                  <a:srgbClr val="000066"/>
                </a:solidFill>
              </a:rPr>
              <a:t>KeV</a:t>
            </a:r>
            <a:r>
              <a:rPr lang="en-US" dirty="0" smtClean="0">
                <a:solidFill>
                  <a:srgbClr val="000066"/>
                </a:solidFill>
              </a:rPr>
              <a:t>.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dirty="0" smtClean="0">
                <a:solidFill>
                  <a:srgbClr val="000066"/>
                </a:solidFill>
              </a:rPr>
              <a:t>Compton scattering has strong manifestation of back-to-back ionization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dirty="0" smtClean="0">
                <a:solidFill>
                  <a:srgbClr val="993300"/>
                </a:solidFill>
              </a:rPr>
              <a:t>Reason – angular momentum given to the target is either monopole or quadrupole, contrary to photoionizaion, that is predominantly dipole</a:t>
            </a:r>
            <a:endParaRPr lang="en-US" dirty="0" smtClean="0">
              <a:solidFill>
                <a:srgbClr val="000066"/>
              </a:solidFill>
            </a:endParaRPr>
          </a:p>
        </p:txBody>
      </p:sp>
      <p:graphicFrame>
        <p:nvGraphicFramePr>
          <p:cNvPr id="21508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0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6"/>
          <p:cNvGraphicFramePr>
            <a:graphicFrameLocks noChangeAspect="1"/>
          </p:cNvGraphicFramePr>
          <p:nvPr/>
        </p:nvGraphicFramePr>
        <p:xfrm>
          <a:off x="4289425" y="3359150"/>
          <a:ext cx="339725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1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9425" y="3359150"/>
                        <a:ext cx="339725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Rectangle 18"/>
          <p:cNvSpPr>
            <a:spLocks noChangeArrowheads="1"/>
          </p:cNvSpPr>
          <p:nvPr/>
        </p:nvSpPr>
        <p:spPr bwMode="auto">
          <a:xfrm>
            <a:off x="0" y="3173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1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076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44489"/>
            <a:ext cx="7772400" cy="1335022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IX.</a:t>
            </a:r>
            <a:r>
              <a:rPr lang="en-US" sz="3200" b="1" dirty="0" smtClean="0">
                <a:solidFill>
                  <a:srgbClr val="FF0000"/>
                </a:solidFill>
              </a:rPr>
              <a:t>2 </a:t>
            </a:r>
            <a:r>
              <a:rPr lang="en-US" b="1" dirty="0" smtClean="0">
                <a:solidFill>
                  <a:srgbClr val="006600"/>
                </a:solidFill>
              </a:rPr>
              <a:t>Other ionization objects and processes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978090"/>
            <a:ext cx="9144000" cy="4739951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33400" indent="-533400" eaLnBrk="1" hangingPunct="1">
              <a:buFontTx/>
              <a:buAutoNum type="arabicPeriod"/>
              <a:defRPr/>
            </a:pPr>
            <a:r>
              <a:rPr lang="en-US" dirty="0" smtClean="0">
                <a:solidFill>
                  <a:srgbClr val="000066"/>
                </a:solidFill>
              </a:rPr>
              <a:t>Back-to-back is efficient in double-ionization of atoms by fast electrons.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dirty="0" smtClean="0">
                <a:solidFill>
                  <a:srgbClr val="000066"/>
                </a:solidFill>
              </a:rPr>
              <a:t>Here the dominant transferred angular momentum is 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dipole</a:t>
            </a:r>
            <a:r>
              <a:rPr lang="en-US" dirty="0" smtClean="0">
                <a:solidFill>
                  <a:srgbClr val="000066"/>
                </a:solidFill>
              </a:rPr>
              <a:t>, </a:t>
            </a:r>
            <a:r>
              <a:rPr lang="en-US" dirty="0" smtClean="0">
                <a:solidFill>
                  <a:srgbClr val="002060"/>
                </a:solidFill>
              </a:rPr>
              <a:t>but the role of</a:t>
            </a:r>
            <a:r>
              <a:rPr lang="en-US" dirty="0" smtClean="0">
                <a:solidFill>
                  <a:srgbClr val="FF0000"/>
                </a:solidFill>
              </a:rPr>
              <a:t> monopole </a:t>
            </a:r>
            <a:r>
              <a:rPr lang="en-US" dirty="0" smtClean="0">
                <a:solidFill>
                  <a:srgbClr val="002060"/>
                </a:solidFill>
              </a:rPr>
              <a:t>is much bigger than in Compton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and the role of </a:t>
            </a:r>
            <a:r>
              <a:rPr lang="en-US" dirty="0" smtClean="0">
                <a:solidFill>
                  <a:srgbClr val="FF0000"/>
                </a:solidFill>
              </a:rPr>
              <a:t>quadrupole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c</a:t>
            </a:r>
            <a:r>
              <a:rPr lang="en-US" dirty="0" smtClean="0">
                <a:solidFill>
                  <a:srgbClr val="002060"/>
                </a:solidFill>
              </a:rPr>
              <a:t>an be greatly enhanced as compared to photoionization.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dirty="0" smtClean="0">
                <a:solidFill>
                  <a:srgbClr val="CC0000"/>
                </a:solidFill>
              </a:rPr>
              <a:t>Therefore the influence of quasi-free mechanism or back-to-back target electron emission could be easily amplified. </a:t>
            </a:r>
          </a:p>
          <a:p>
            <a:pPr marL="533400" indent="-533400" eaLnBrk="1" hangingPunct="1">
              <a:buFontTx/>
              <a:buAutoNum type="arabicPeriod"/>
              <a:defRPr/>
            </a:pPr>
            <a:endParaRPr lang="en-US" dirty="0" smtClean="0">
              <a:solidFill>
                <a:srgbClr val="002060"/>
              </a:solidFill>
            </a:endParaRPr>
          </a:p>
          <a:p>
            <a:pPr marL="533400" indent="-533400" eaLnBrk="1" hangingPunct="1">
              <a:buFontTx/>
              <a:buAutoNum type="arabicPeriod"/>
              <a:defRPr/>
            </a:pPr>
            <a:endParaRPr lang="en-US" dirty="0" smtClean="0">
              <a:solidFill>
                <a:srgbClr val="000066"/>
              </a:solidFill>
            </a:endParaRPr>
          </a:p>
          <a:p>
            <a:pPr marL="533400" indent="-533400" eaLnBrk="1" hangingPunct="1">
              <a:buFontTx/>
              <a:buNone/>
              <a:defRPr/>
            </a:pPr>
            <a:endParaRPr lang="en-US" dirty="0" smtClean="0">
              <a:solidFill>
                <a:srgbClr val="000066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en-US" dirty="0" smtClean="0">
              <a:solidFill>
                <a:srgbClr val="000066"/>
              </a:solidFill>
            </a:endParaRPr>
          </a:p>
        </p:txBody>
      </p:sp>
      <p:graphicFrame>
        <p:nvGraphicFramePr>
          <p:cNvPr id="21508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7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6"/>
          <p:cNvGraphicFramePr>
            <a:graphicFrameLocks noChangeAspect="1"/>
          </p:cNvGraphicFramePr>
          <p:nvPr/>
        </p:nvGraphicFramePr>
        <p:xfrm>
          <a:off x="4289425" y="3359150"/>
          <a:ext cx="339725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8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9425" y="3359150"/>
                        <a:ext cx="339725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Rectangle 18"/>
          <p:cNvSpPr>
            <a:spLocks noChangeArrowheads="1"/>
          </p:cNvSpPr>
          <p:nvPr/>
        </p:nvSpPr>
        <p:spPr bwMode="auto">
          <a:xfrm>
            <a:off x="0" y="3173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1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44489"/>
            <a:ext cx="7772400" cy="12977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IX.</a:t>
            </a:r>
            <a:r>
              <a:rPr lang="en-US" sz="3200" b="1" dirty="0" smtClean="0">
                <a:solidFill>
                  <a:srgbClr val="FF0000"/>
                </a:solidFill>
              </a:rPr>
              <a:t>3 </a:t>
            </a:r>
            <a:r>
              <a:rPr lang="en-US" b="1" dirty="0" smtClean="0">
                <a:solidFill>
                  <a:srgbClr val="006600"/>
                </a:solidFill>
              </a:rPr>
              <a:t>Other ionization objects and processes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754155"/>
            <a:ext cx="9144000" cy="4870579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33400" indent="-533400" eaLnBrk="1" hangingPunct="1">
              <a:buFontTx/>
              <a:buAutoNum type="arabicPeriod"/>
              <a:defRPr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Two-photon ionization is a process, where incoming particles together form quadrupole or monopole.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There is no dipole action at all.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As a result the role of quasi-free mechanism or emission of back-to-back electrons is considerably enhanced.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dirty="0" smtClean="0">
                <a:solidFill>
                  <a:srgbClr val="993300"/>
                </a:solidFill>
              </a:rPr>
              <a:t>This problem is more complex than single-electron one photon ionization, but treatable.</a:t>
            </a:r>
            <a:endParaRPr lang="en-US" dirty="0" smtClean="0">
              <a:solidFill>
                <a:srgbClr val="000066"/>
              </a:solidFill>
            </a:endParaRPr>
          </a:p>
          <a:p>
            <a:pPr marL="533400" indent="-533400" eaLnBrk="1" hangingPunct="1">
              <a:buFontTx/>
              <a:buNone/>
              <a:defRPr/>
            </a:pPr>
            <a:endParaRPr lang="en-US" dirty="0" smtClean="0">
              <a:solidFill>
                <a:srgbClr val="000066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en-US" dirty="0" smtClean="0">
              <a:solidFill>
                <a:srgbClr val="000066"/>
              </a:solidFill>
            </a:endParaRPr>
          </a:p>
        </p:txBody>
      </p:sp>
      <p:graphicFrame>
        <p:nvGraphicFramePr>
          <p:cNvPr id="21508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0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6"/>
          <p:cNvGraphicFramePr>
            <a:graphicFrameLocks noChangeAspect="1"/>
          </p:cNvGraphicFramePr>
          <p:nvPr/>
        </p:nvGraphicFramePr>
        <p:xfrm>
          <a:off x="4289425" y="3359150"/>
          <a:ext cx="339725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1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9425" y="3359150"/>
                        <a:ext cx="339725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Rectangle 18"/>
          <p:cNvSpPr>
            <a:spLocks noChangeArrowheads="1"/>
          </p:cNvSpPr>
          <p:nvPr/>
        </p:nvSpPr>
        <p:spPr bwMode="auto">
          <a:xfrm>
            <a:off x="0" y="3173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1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7906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44488"/>
            <a:ext cx="7772400" cy="1508125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IX.</a:t>
            </a:r>
            <a:r>
              <a:rPr lang="en-US" sz="3200" b="1" dirty="0" smtClean="0">
                <a:solidFill>
                  <a:srgbClr val="FF0000"/>
                </a:solidFill>
              </a:rPr>
              <a:t>4 </a:t>
            </a:r>
            <a:r>
              <a:rPr lang="en-US" b="1" dirty="0" smtClean="0">
                <a:solidFill>
                  <a:srgbClr val="006600"/>
                </a:solidFill>
              </a:rPr>
              <a:t>Other ionization objects and processes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222500"/>
            <a:ext cx="9144000" cy="432759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33400" indent="-533400" eaLnBrk="1" hangingPunct="1">
              <a:buFontTx/>
              <a:buAutoNum type="arabicPeriod"/>
              <a:defRPr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Almost non-investigated are promising objects: many-electron atoms, negative ions,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molecules, metallic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clusters, fullerenes and endohedrals.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In endohedrals the effect is reflection of slow outgoing electron and modification of the incoming field due to fullerenes polarization. 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dirty="0" smtClean="0">
                <a:solidFill>
                  <a:srgbClr val="CC0000"/>
                </a:solidFill>
              </a:rPr>
              <a:t>Back-to back is important only if both electrons has close velocities and are not too fast.</a:t>
            </a:r>
          </a:p>
          <a:p>
            <a:pPr marL="0" indent="0" eaLnBrk="1" hangingPunct="1">
              <a:buFontTx/>
              <a:buNone/>
              <a:defRPr/>
            </a:pPr>
            <a:endParaRPr lang="en-US" dirty="0" smtClean="0">
              <a:solidFill>
                <a:srgbClr val="000066"/>
              </a:solidFill>
            </a:endParaRPr>
          </a:p>
        </p:txBody>
      </p:sp>
      <p:graphicFrame>
        <p:nvGraphicFramePr>
          <p:cNvPr id="21508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6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6"/>
          <p:cNvGraphicFramePr>
            <a:graphicFrameLocks noChangeAspect="1"/>
          </p:cNvGraphicFramePr>
          <p:nvPr/>
        </p:nvGraphicFramePr>
        <p:xfrm>
          <a:off x="4289425" y="3359150"/>
          <a:ext cx="339725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7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9425" y="3359150"/>
                        <a:ext cx="339725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Rectangle 18"/>
          <p:cNvSpPr>
            <a:spLocks noChangeArrowheads="1"/>
          </p:cNvSpPr>
          <p:nvPr/>
        </p:nvSpPr>
        <p:spPr bwMode="auto">
          <a:xfrm>
            <a:off x="0" y="3173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1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27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917575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99"/>
                </a:solidFill>
              </a:rPr>
              <a:t>Contents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131888"/>
            <a:ext cx="8534400" cy="54117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I.</a:t>
            </a:r>
            <a:r>
              <a:rPr lang="en-US" dirty="0" smtClean="0">
                <a:solidFill>
                  <a:srgbClr val="006600"/>
                </a:solidFill>
              </a:rPr>
              <a:t>    </a:t>
            </a:r>
            <a:r>
              <a:rPr lang="en-US" b="1" dirty="0" smtClean="0">
                <a:solidFill>
                  <a:srgbClr val="006600"/>
                </a:solidFill>
              </a:rPr>
              <a:t>Two-electron photoionization by 1 photon</a:t>
            </a:r>
            <a:endParaRPr lang="en-US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II.    </a:t>
            </a:r>
            <a:r>
              <a:rPr lang="en-US" b="1" dirty="0" smtClean="0">
                <a:solidFill>
                  <a:srgbClr val="006600"/>
                </a:solidFill>
              </a:rPr>
              <a:t>Shake-off and direct knock-out</a:t>
            </a:r>
            <a:endParaRPr lang="en-US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III.</a:t>
            </a:r>
            <a:r>
              <a:rPr lang="en-US" dirty="0" smtClean="0">
                <a:solidFill>
                  <a:srgbClr val="006600"/>
                </a:solidFill>
              </a:rPr>
              <a:t>   </a:t>
            </a:r>
            <a:r>
              <a:rPr lang="en-US" b="1" dirty="0" smtClean="0">
                <a:solidFill>
                  <a:srgbClr val="006600"/>
                </a:solidFill>
              </a:rPr>
              <a:t>Quasi-free ionization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IV.</a:t>
            </a:r>
            <a:r>
              <a:rPr lang="en-US" dirty="0" smtClean="0">
                <a:solidFill>
                  <a:srgbClr val="006600"/>
                </a:solidFill>
              </a:rPr>
              <a:t>   </a:t>
            </a:r>
            <a:r>
              <a:rPr lang="en-US" b="1" dirty="0" smtClean="0">
                <a:solidFill>
                  <a:srgbClr val="336600"/>
                </a:solidFill>
              </a:rPr>
              <a:t>Energy</a:t>
            </a:r>
            <a:r>
              <a:rPr lang="en-US" b="1" dirty="0" smtClean="0">
                <a:solidFill>
                  <a:srgbClr val="006600"/>
                </a:solidFill>
              </a:rPr>
              <a:t> and angular distribution</a:t>
            </a:r>
            <a:endParaRPr lang="en-US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V.</a:t>
            </a:r>
            <a:r>
              <a:rPr lang="en-US" dirty="0" smtClean="0">
                <a:solidFill>
                  <a:srgbClr val="006600"/>
                </a:solidFill>
              </a:rPr>
              <a:t>     </a:t>
            </a:r>
            <a:r>
              <a:rPr lang="en-US" b="1" dirty="0" smtClean="0">
                <a:solidFill>
                  <a:srgbClr val="006600"/>
                </a:solidFill>
              </a:rPr>
              <a:t>Double-to-single ionization ratio</a:t>
            </a:r>
            <a:endParaRPr lang="en-US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VI.</a:t>
            </a:r>
            <a:r>
              <a:rPr lang="en-US" dirty="0" smtClean="0">
                <a:solidFill>
                  <a:srgbClr val="006600"/>
                </a:solidFill>
              </a:rPr>
              <a:t>   </a:t>
            </a:r>
            <a:r>
              <a:rPr lang="en-US" b="1" dirty="0" smtClean="0">
                <a:solidFill>
                  <a:srgbClr val="336600"/>
                </a:solidFill>
              </a:rPr>
              <a:t>Experimental</a:t>
            </a:r>
            <a:r>
              <a:rPr lang="en-US" b="1" dirty="0" smtClean="0">
                <a:solidFill>
                  <a:srgbClr val="006600"/>
                </a:solidFill>
              </a:rPr>
              <a:t> results prior 2011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VII.  </a:t>
            </a:r>
            <a:r>
              <a:rPr lang="en-US" b="1" dirty="0" smtClean="0">
                <a:solidFill>
                  <a:srgbClr val="336600"/>
                </a:solidFill>
              </a:rPr>
              <a:t>“B</a:t>
            </a:r>
            <a:r>
              <a:rPr lang="en-US" b="1" dirty="0" smtClean="0">
                <a:solidFill>
                  <a:srgbClr val="006600"/>
                </a:solidFill>
              </a:rPr>
              <a:t>ack-to-back” </a:t>
            </a:r>
            <a:r>
              <a:rPr lang="en-US" b="1" dirty="0" smtClean="0">
                <a:solidFill>
                  <a:srgbClr val="006600"/>
                </a:solidFill>
              </a:rPr>
              <a:t>discovery in 2011-2013</a:t>
            </a:r>
            <a:endParaRPr lang="en-US" b="1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VIII. </a:t>
            </a:r>
            <a:r>
              <a:rPr lang="en-US" b="1" dirty="0" smtClean="0">
                <a:solidFill>
                  <a:srgbClr val="006600"/>
                </a:solidFill>
              </a:rPr>
              <a:t>Dependences on recoil momentum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IX.</a:t>
            </a:r>
            <a:r>
              <a:rPr lang="en-US" dirty="0" smtClean="0"/>
              <a:t>    </a:t>
            </a:r>
            <a:r>
              <a:rPr lang="en-US" b="1" dirty="0" smtClean="0">
                <a:solidFill>
                  <a:srgbClr val="006600"/>
                </a:solidFill>
              </a:rPr>
              <a:t>Other ionization objects and processes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X.</a:t>
            </a:r>
            <a:r>
              <a:rPr lang="en-US" b="1" dirty="0" smtClean="0"/>
              <a:t>      </a:t>
            </a:r>
            <a:r>
              <a:rPr lang="en-US" b="1" dirty="0" smtClean="0">
                <a:solidFill>
                  <a:srgbClr val="336600"/>
                </a:solidFill>
              </a:rPr>
              <a:t>Expectations of the future</a:t>
            </a:r>
            <a:r>
              <a:rPr lang="en-US" b="1" dirty="0" smtClean="0">
                <a:solidFill>
                  <a:srgbClr val="006600"/>
                </a:solidFill>
              </a:rPr>
              <a:t> </a:t>
            </a:r>
            <a:r>
              <a:rPr lang="ru-RU" dirty="0" smtClean="0"/>
              <a:t>  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9862"/>
            <a:ext cx="7772400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X.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336600"/>
                </a:solidFill>
              </a:rPr>
              <a:t>Expectations of the future</a:t>
            </a:r>
            <a:r>
              <a:rPr lang="en-US" b="1" dirty="0" smtClean="0">
                <a:solidFill>
                  <a:srgbClr val="006600"/>
                </a:solidFill>
              </a:rPr>
              <a:t> </a:t>
            </a:r>
            <a:endParaRPr lang="en-US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392393"/>
            <a:ext cx="9144000" cy="514331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3600" dirty="0" smtClean="0">
                <a:solidFill>
                  <a:srgbClr val="000066"/>
                </a:solidFill>
              </a:rPr>
              <a:t>Relativistic domain, where Quasi-free mechanism absolutely dominates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3600" dirty="0" smtClean="0">
                <a:solidFill>
                  <a:srgbClr val="000066"/>
                </a:solidFill>
              </a:rPr>
              <a:t>This is interesting but experimentally very difficult because of increasing role of Compton and then even </a:t>
            </a:r>
            <a:r>
              <a:rPr lang="en-US" sz="3600" dirty="0" err="1" smtClean="0">
                <a:solidFill>
                  <a:srgbClr val="000066"/>
                </a:solidFill>
              </a:rPr>
              <a:t>e+e</a:t>
            </a:r>
            <a:r>
              <a:rPr lang="en-US" sz="3600" dirty="0" smtClean="0">
                <a:solidFill>
                  <a:srgbClr val="000066"/>
                </a:solidFill>
              </a:rPr>
              <a:t>- pair production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3600" dirty="0" smtClean="0">
                <a:solidFill>
                  <a:srgbClr val="000066"/>
                </a:solidFill>
              </a:rPr>
              <a:t>Study of other processes, like Compton and electron scattering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3600" dirty="0" smtClean="0">
                <a:solidFill>
                  <a:srgbClr val="000066"/>
                </a:solidFill>
              </a:rPr>
              <a:t>Study of other targets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4000" dirty="0" smtClean="0">
                <a:solidFill>
                  <a:srgbClr val="CC0000"/>
                </a:solidFill>
                <a:latin typeface="eurb10" pitchFamily="34" charset="0"/>
              </a:rPr>
              <a:t>Thank you very much for attention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55638" y="330200"/>
            <a:ext cx="7772400" cy="595313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rgbClr val="000066"/>
                </a:solidFill>
              </a:rPr>
              <a:t>References </a:t>
            </a:r>
            <a:endParaRPr lang="en-US" sz="4800" b="1" smtClean="0">
              <a:solidFill>
                <a:srgbClr val="006600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84300"/>
            <a:ext cx="9144000" cy="513556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dirty="0" smtClean="0"/>
              <a:t>A</a:t>
            </a:r>
            <a:r>
              <a:rPr lang="en-US" dirty="0"/>
              <a:t>. </a:t>
            </a:r>
            <a:r>
              <a:rPr lang="en-US" dirty="0" err="1"/>
              <a:t>Dalgarno</a:t>
            </a:r>
            <a:r>
              <a:rPr lang="en-US" dirty="0"/>
              <a:t>, A. </a:t>
            </a:r>
            <a:r>
              <a:rPr lang="en-US" dirty="0" err="1"/>
              <a:t>Sadeghpour</a:t>
            </a:r>
            <a:r>
              <a:rPr lang="en-US" dirty="0"/>
              <a:t>, Comm. At. Mol. Phys. </a:t>
            </a:r>
            <a:r>
              <a:rPr lang="en-US" b="1" dirty="0"/>
              <a:t>30</a:t>
            </a:r>
            <a:r>
              <a:rPr lang="en-US" dirty="0"/>
              <a:t>, 143 (1994</a:t>
            </a:r>
            <a:r>
              <a:rPr lang="en-US" dirty="0" smtClean="0"/>
              <a:t>) and references therein. 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dirty="0" smtClean="0"/>
              <a:t>M</a:t>
            </a:r>
            <a:r>
              <a:rPr lang="en-US" dirty="0"/>
              <a:t>. Ya. Amusia, E. G. Drukarev, V. G. </a:t>
            </a:r>
            <a:r>
              <a:rPr lang="en-US" dirty="0" err="1"/>
              <a:t>Gorshkov</a:t>
            </a:r>
            <a:r>
              <a:rPr lang="en-US" dirty="0"/>
              <a:t>, and M. P. </a:t>
            </a:r>
            <a:r>
              <a:rPr lang="en-US" dirty="0" err="1"/>
              <a:t>Kazachkov</a:t>
            </a:r>
            <a:r>
              <a:rPr lang="en-US" dirty="0"/>
              <a:t>, </a:t>
            </a:r>
            <a:r>
              <a:rPr lang="en-US" dirty="0" err="1"/>
              <a:t>J.Phys</a:t>
            </a:r>
            <a:r>
              <a:rPr lang="en-US" dirty="0"/>
              <a:t>. B </a:t>
            </a:r>
            <a:r>
              <a:rPr lang="en-US" b="1" dirty="0"/>
              <a:t>8</a:t>
            </a:r>
            <a:r>
              <a:rPr lang="en-US" dirty="0"/>
              <a:t>, </a:t>
            </a:r>
            <a:r>
              <a:rPr lang="en-US" dirty="0" smtClean="0"/>
              <a:t>1248 (1975).</a:t>
            </a:r>
            <a:endParaRPr lang="en-US" dirty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dirty="0"/>
              <a:t>M. Ya. Amusia, E. G. Drukarev, V.B. Mandelzweig, Phys. Scr. </a:t>
            </a:r>
            <a:r>
              <a:rPr lang="en-US" b="1" dirty="0"/>
              <a:t>72</a:t>
            </a:r>
            <a:r>
              <a:rPr lang="en-US" dirty="0"/>
              <a:t>, C22 (</a:t>
            </a:r>
            <a:r>
              <a:rPr lang="en-US" dirty="0" smtClean="0"/>
              <a:t>2005)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dirty="0" smtClean="0"/>
              <a:t>M</a:t>
            </a:r>
            <a:r>
              <a:rPr lang="en-US" dirty="0"/>
              <a:t>. S. </a:t>
            </a:r>
            <a:r>
              <a:rPr lang="en-US" dirty="0" err="1"/>
              <a:t>Schoeffler</a:t>
            </a:r>
            <a:r>
              <a:rPr lang="en-US" dirty="0"/>
              <a:t> </a:t>
            </a:r>
            <a:r>
              <a:rPr lang="en-US" i="1" dirty="0"/>
              <a:t>et al.</a:t>
            </a:r>
            <a:r>
              <a:rPr lang="en-US" dirty="0"/>
              <a:t>, ICPEAC </a:t>
            </a:r>
            <a:r>
              <a:rPr lang="en-US" dirty="0" smtClean="0"/>
              <a:t>2011, PRL 2013. (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hlinkClick r:id="rId3"/>
              </a:rPr>
              <a:t>http://www.qub.ac.uk/ICPEAC2011</a:t>
            </a:r>
            <a:r>
              <a:rPr lang="en-US" dirty="0" smtClean="0"/>
              <a:t>)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dirty="0" smtClean="0"/>
              <a:t>Th</a:t>
            </a:r>
            <a:r>
              <a:rPr lang="en-US" dirty="0"/>
              <a:t>. Weber </a:t>
            </a:r>
            <a:r>
              <a:rPr lang="en-US" i="1" dirty="0"/>
              <a:t>et al.</a:t>
            </a:r>
            <a:r>
              <a:rPr lang="en-US" dirty="0"/>
              <a:t>, Bull. Amer. Phys. Soc. </a:t>
            </a:r>
            <a:r>
              <a:rPr lang="en-US" b="1" dirty="0"/>
              <a:t>56</a:t>
            </a:r>
            <a:r>
              <a:rPr lang="en-US" dirty="0"/>
              <a:t>, n.5, 144(2011</a:t>
            </a:r>
            <a:r>
              <a:rPr lang="en-US" dirty="0" smtClean="0"/>
              <a:t>).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dirty="0" smtClean="0"/>
              <a:t>M</a:t>
            </a:r>
            <a:r>
              <a:rPr lang="en-US" dirty="0"/>
              <a:t>. Ya. </a:t>
            </a:r>
            <a:r>
              <a:rPr lang="en-US" dirty="0" smtClean="0"/>
              <a:t>Amusia </a:t>
            </a:r>
            <a:r>
              <a:rPr lang="en-US" dirty="0"/>
              <a:t>, E. G. </a:t>
            </a:r>
            <a:r>
              <a:rPr lang="en-US" dirty="0" smtClean="0"/>
              <a:t>Drukarev, and E</a:t>
            </a:r>
            <a:r>
              <a:rPr lang="en-US" dirty="0"/>
              <a:t>. Z. </a:t>
            </a:r>
            <a:r>
              <a:rPr lang="en-US" dirty="0" smtClean="0"/>
              <a:t>Liverts, Phys. Rev. </a:t>
            </a:r>
            <a:r>
              <a:rPr lang="en-US" dirty="0" err="1" smtClean="0"/>
              <a:t>Lett</a:t>
            </a:r>
            <a:r>
              <a:rPr lang="en-US" dirty="0" smtClean="0"/>
              <a:t>., submitted (2011).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baseline="30000" dirty="0" smtClean="0"/>
              <a:t>1</a:t>
            </a:r>
            <a:endParaRPr lang="en-US" dirty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9661" y="135651"/>
            <a:ext cx="8382000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I.</a:t>
            </a:r>
            <a:r>
              <a:rPr lang="en-US" sz="3200" b="1" dirty="0" smtClean="0">
                <a:solidFill>
                  <a:srgbClr val="FF0000"/>
                </a:solidFill>
              </a:rPr>
              <a:t>1</a:t>
            </a:r>
            <a:r>
              <a:rPr lang="en-US" sz="4800" dirty="0" smtClean="0">
                <a:solidFill>
                  <a:srgbClr val="006600"/>
                </a:solidFill>
              </a:rPr>
              <a:t> </a:t>
            </a:r>
            <a:r>
              <a:rPr lang="en-US" b="1" dirty="0" smtClean="0">
                <a:solidFill>
                  <a:srgbClr val="006600"/>
                </a:solidFill>
              </a:rPr>
              <a:t>Two-electron photoionization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458" y="1228140"/>
            <a:ext cx="7786688" cy="5396595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Font typeface="Times New Roman" pitchFamily="18" charset="0"/>
              <a:buAutoNum type="arabicParenR"/>
            </a:pPr>
            <a:r>
              <a:rPr lang="en-US" b="1" dirty="0" smtClean="0">
                <a:solidFill>
                  <a:srgbClr val="000066"/>
                </a:solidFill>
              </a:rPr>
              <a:t>A free electron cannot absorb a photon</a:t>
            </a:r>
          </a:p>
          <a:p>
            <a:pPr marL="514350" indent="-514350" eaLnBrk="1" hangingPunct="1">
              <a:lnSpc>
                <a:spcPct val="90000"/>
              </a:lnSpc>
              <a:buFont typeface="Times New Roman" pitchFamily="18" charset="0"/>
              <a:buAutoNum type="arabicParenR"/>
            </a:pPr>
            <a:r>
              <a:rPr lang="en-US" b="1" dirty="0" smtClean="0">
                <a:solidFill>
                  <a:srgbClr val="000066"/>
                </a:solidFill>
              </a:rPr>
              <a:t>Two free electrons cannot absorb a single photon</a:t>
            </a:r>
          </a:p>
          <a:p>
            <a:pPr marL="514350" indent="-514350" eaLnBrk="1" hangingPunct="1">
              <a:lnSpc>
                <a:spcPct val="90000"/>
              </a:lnSpc>
              <a:buFont typeface="Times New Roman" pitchFamily="18" charset="0"/>
              <a:buAutoNum type="arabicParenR"/>
            </a:pPr>
            <a:r>
              <a:rPr lang="en-US" b="1" dirty="0" smtClean="0">
                <a:solidFill>
                  <a:srgbClr val="000066"/>
                </a:solidFill>
              </a:rPr>
              <a:t>This is valid for any number of free electrons.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smtClean="0">
                <a:solidFill>
                  <a:srgbClr val="CC0000"/>
                </a:solidFill>
              </a:rPr>
              <a:t>Reason – photon is dipole, free electrons do not have a time-dependent dipole moment.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b="1" dirty="0" smtClean="0">
                <a:solidFill>
                  <a:srgbClr val="FF0000"/>
                </a:solidFill>
              </a:rPr>
              <a:t>A nucleus or another center of force is  needed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b="1" dirty="0" smtClean="0">
                <a:solidFill>
                  <a:srgbClr val="00B050"/>
                </a:solidFill>
              </a:rPr>
              <a:t>One –electron ionization is broadly studied – for atoms, molecules, clusters etc.</a:t>
            </a:r>
            <a:r>
              <a:rPr lang="en-US" b="1" dirty="0" smtClean="0">
                <a:solidFill>
                  <a:srgbClr val="000066"/>
                </a:solidFill>
              </a:rPr>
              <a:t> </a:t>
            </a:r>
            <a:endParaRPr lang="en-US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72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72973"/>
            <a:ext cx="8382000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I.</a:t>
            </a:r>
            <a:r>
              <a:rPr lang="en-US" sz="3200" b="1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006600"/>
                </a:solidFill>
              </a:rPr>
              <a:t>Two-electron photoionization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7241" y="1418253"/>
            <a:ext cx="8602824" cy="5281127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Font typeface="Times New Roman" pitchFamily="18" charset="0"/>
              <a:buAutoNum type="arabicParenR"/>
            </a:pPr>
            <a:r>
              <a:rPr lang="en-US" dirty="0" smtClean="0">
                <a:solidFill>
                  <a:srgbClr val="000066"/>
                </a:solidFill>
              </a:rPr>
              <a:t>Suggested by A. Sommerfeld in the early thirties</a:t>
            </a:r>
          </a:p>
          <a:p>
            <a:pPr marL="514350" indent="-514350" eaLnBrk="1" hangingPunct="1">
              <a:lnSpc>
                <a:spcPct val="90000"/>
              </a:lnSpc>
              <a:buFont typeface="Times New Roman" pitchFamily="18" charset="0"/>
              <a:buAutoNum type="arabicParenR"/>
            </a:pPr>
            <a:r>
              <a:rPr lang="en-US" dirty="0" smtClean="0">
                <a:solidFill>
                  <a:srgbClr val="000066"/>
                </a:solidFill>
              </a:rPr>
              <a:t>Discussed again at the sixties, mainly in high photon energy limit with unexpected result in 1975</a:t>
            </a:r>
          </a:p>
          <a:p>
            <a:pPr marL="514350" indent="-514350" eaLnBrk="1" hangingPunct="1">
              <a:lnSpc>
                <a:spcPct val="90000"/>
              </a:lnSpc>
              <a:buFont typeface="Times New Roman" pitchFamily="18" charset="0"/>
              <a:buAutoNum type="arabicParenR"/>
            </a:pPr>
            <a:r>
              <a:rPr lang="en-US" dirty="0" smtClean="0">
                <a:solidFill>
                  <a:srgbClr val="000066"/>
                </a:solidFill>
              </a:rPr>
              <a:t>Activity picked in the 90x, both experimental and theoretical.</a:t>
            </a:r>
          </a:p>
          <a:p>
            <a:pPr marL="514350" indent="-514350" eaLnBrk="1" hangingPunct="1">
              <a:lnSpc>
                <a:spcPct val="90000"/>
              </a:lnSpc>
              <a:buFont typeface="Times New Roman" pitchFamily="18" charset="0"/>
              <a:buAutoNum type="arabicParenR"/>
            </a:pPr>
            <a:r>
              <a:rPr lang="en-US" dirty="0" smtClean="0">
                <a:solidFill>
                  <a:srgbClr val="000066"/>
                </a:solidFill>
              </a:rPr>
              <a:t>Primary target – He. </a:t>
            </a:r>
            <a:r>
              <a:rPr lang="en-US" dirty="0" smtClean="0">
                <a:solidFill>
                  <a:srgbClr val="000066"/>
                </a:solidFill>
              </a:rPr>
              <a:t>Low </a:t>
            </a:r>
            <a:r>
              <a:rPr lang="en-US" dirty="0" smtClean="0">
                <a:solidFill>
                  <a:srgbClr val="000066"/>
                </a:solidFill>
              </a:rPr>
              <a:t>attention to A&gt;He</a:t>
            </a:r>
          </a:p>
          <a:p>
            <a:pPr marL="514350" indent="-514350" eaLnBrk="1" hangingPunct="1">
              <a:lnSpc>
                <a:spcPct val="90000"/>
              </a:lnSpc>
              <a:buFont typeface="Times New Roman" pitchFamily="18" charset="0"/>
              <a:buAutoNum type="arabicParenR"/>
            </a:pPr>
            <a:r>
              <a:rPr lang="en-US" dirty="0" smtClean="0">
                <a:solidFill>
                  <a:srgbClr val="000066"/>
                </a:solidFill>
              </a:rPr>
              <a:t>2011-2013 - </a:t>
            </a:r>
            <a:r>
              <a:rPr lang="en-US" dirty="0" smtClean="0">
                <a:solidFill>
                  <a:srgbClr val="000066"/>
                </a:solidFill>
              </a:rPr>
              <a:t>experimental confirmation of 1975 prediction – </a:t>
            </a:r>
            <a:r>
              <a:rPr lang="en-US" b="1" dirty="0" smtClean="0">
                <a:solidFill>
                  <a:srgbClr val="CC0000"/>
                </a:solidFill>
              </a:rPr>
              <a:t>photoionization with </a:t>
            </a:r>
            <a:r>
              <a:rPr lang="en-US" b="1" dirty="0" smtClean="0">
                <a:solidFill>
                  <a:srgbClr val="FF3300"/>
                </a:solidFill>
              </a:rPr>
              <a:t>back-to-back </a:t>
            </a:r>
            <a:r>
              <a:rPr lang="en-US" b="1" dirty="0" smtClean="0">
                <a:solidFill>
                  <a:srgbClr val="CC0000"/>
                </a:solidFill>
              </a:rPr>
              <a:t>electron emission </a:t>
            </a:r>
            <a:r>
              <a:rPr lang="en-US" b="1" dirty="0" smtClean="0">
                <a:solidFill>
                  <a:srgbClr val="FF0000"/>
                </a:solidFill>
              </a:rPr>
              <a:t>do exists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72973"/>
            <a:ext cx="8382000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I.</a:t>
            </a:r>
            <a:r>
              <a:rPr lang="en-US" sz="3200" b="1" dirty="0" smtClean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rgbClr val="006600"/>
                </a:solidFill>
              </a:rPr>
              <a:t>Two-electron photoionization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7241" y="1418253"/>
            <a:ext cx="8602824" cy="5281127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Font typeface="Times New Roman" pitchFamily="18" charset="0"/>
              <a:buAutoNum type="arabicParenR"/>
            </a:pPr>
            <a:r>
              <a:rPr lang="en-US" dirty="0" smtClean="0">
                <a:solidFill>
                  <a:srgbClr val="000066"/>
                </a:solidFill>
              </a:rPr>
              <a:t>The problem is unsolvable by direct calculations using best computers even now.</a:t>
            </a:r>
          </a:p>
          <a:p>
            <a:pPr marL="514350" indent="-514350" eaLnBrk="1" hangingPunct="1">
              <a:lnSpc>
                <a:spcPct val="90000"/>
              </a:lnSpc>
              <a:buFont typeface="Times New Roman" pitchFamily="18" charset="0"/>
              <a:buAutoNum type="arabicParenR"/>
            </a:pPr>
            <a:r>
              <a:rPr lang="en-US" dirty="0" smtClean="0">
                <a:solidFill>
                  <a:srgbClr val="000066"/>
                </a:solidFill>
              </a:rPr>
              <a:t>Approximating approaches inevitable.</a:t>
            </a:r>
          </a:p>
          <a:p>
            <a:pPr marL="514350" indent="-514350" eaLnBrk="1" hangingPunct="1">
              <a:lnSpc>
                <a:spcPct val="90000"/>
              </a:lnSpc>
              <a:buFont typeface="Times New Roman" pitchFamily="18" charset="0"/>
              <a:buAutoNum type="arabicParenR"/>
            </a:pPr>
            <a:r>
              <a:rPr lang="en-US" dirty="0" smtClean="0">
                <a:solidFill>
                  <a:srgbClr val="000066"/>
                </a:solidFill>
              </a:rPr>
              <a:t>They are of interest by itself since clarify dominative mechanism.</a:t>
            </a:r>
          </a:p>
          <a:p>
            <a:pPr marL="514350" indent="-514350" eaLnBrk="1" hangingPunct="1">
              <a:lnSpc>
                <a:spcPct val="90000"/>
              </a:lnSpc>
              <a:buFont typeface="Times New Roman" pitchFamily="18" charset="0"/>
              <a:buAutoNum type="arabicParenR"/>
            </a:pPr>
            <a:r>
              <a:rPr lang="en-US" dirty="0" smtClean="0">
                <a:solidFill>
                  <a:srgbClr val="000066"/>
                </a:solidFill>
              </a:rPr>
              <a:t>Physics is about what can be neglected in a complex natural process.</a:t>
            </a:r>
          </a:p>
          <a:p>
            <a:pPr marL="514350" indent="-514350" eaLnBrk="1" hangingPunct="1">
              <a:lnSpc>
                <a:spcPct val="90000"/>
              </a:lnSpc>
              <a:buFont typeface="Times New Roman" pitchFamily="18" charset="0"/>
              <a:buAutoNum type="arabicParenR"/>
            </a:pPr>
            <a:r>
              <a:rPr lang="en-US" dirty="0" smtClean="0">
                <a:solidFill>
                  <a:srgbClr val="000066"/>
                </a:solidFill>
              </a:rPr>
              <a:t>Discussing the option of surgical correction of dead retina,</a:t>
            </a:r>
            <a:r>
              <a:rPr lang="en-US" dirty="0">
                <a:solidFill>
                  <a:srgbClr val="FF330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a prominent US surgeon said: </a:t>
            </a:r>
            <a:r>
              <a:rPr lang="en-US" dirty="0" smtClean="0">
                <a:solidFill>
                  <a:srgbClr val="CC0000"/>
                </a:solidFill>
              </a:rPr>
              <a:t>How you can teach him </a:t>
            </a:r>
            <a:r>
              <a:rPr lang="en-US" dirty="0" smtClean="0">
                <a:solidFill>
                  <a:srgbClr val="CC0000"/>
                </a:solidFill>
              </a:rPr>
              <a:t>to </a:t>
            </a:r>
            <a:r>
              <a:rPr lang="en-US" dirty="0" smtClean="0">
                <a:solidFill>
                  <a:srgbClr val="CC0000"/>
                </a:solidFill>
              </a:rPr>
              <a:t>see if you cannot teach him </a:t>
            </a:r>
            <a:r>
              <a:rPr lang="en-US" dirty="0" smtClean="0">
                <a:solidFill>
                  <a:srgbClr val="CC0000"/>
                </a:solidFill>
              </a:rPr>
              <a:t>to pee?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(connect      and 2 </a:t>
            </a:r>
            <a:r>
              <a:rPr lang="en-US" dirty="0" smtClean="0">
                <a:solidFill>
                  <a:srgbClr val="002060"/>
                </a:solidFill>
              </a:rPr>
              <a:t>nerves)</a:t>
            </a:r>
            <a:endParaRPr lang="en-US" dirty="0" smtClean="0">
              <a:solidFill>
                <a:srgbClr val="000066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0160910"/>
              </p:ext>
            </p:extLst>
          </p:nvPr>
        </p:nvGraphicFramePr>
        <p:xfrm>
          <a:off x="4326552" y="6158747"/>
          <a:ext cx="637333" cy="5665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0" name="Equation" r:id="rId4" imgW="228600" imgH="203040" progId="Equation.DSMT4">
                  <p:embed/>
                </p:oleObj>
              </mc:Choice>
              <mc:Fallback>
                <p:oleObj name="Equation" r:id="rId4" imgW="2286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26552" y="6158747"/>
                        <a:ext cx="637333" cy="5665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68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9075"/>
            <a:ext cx="9144000" cy="9572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II</a:t>
            </a:r>
            <a:r>
              <a:rPr lang="en-US" sz="4800" b="1" dirty="0" smtClean="0">
                <a:solidFill>
                  <a:srgbClr val="FF0000"/>
                </a:solidFill>
              </a:rPr>
              <a:t>.</a:t>
            </a:r>
            <a:r>
              <a:rPr lang="en-US" sz="3200" b="1" dirty="0" smtClean="0">
                <a:solidFill>
                  <a:srgbClr val="FF0000"/>
                </a:solidFill>
              </a:rPr>
              <a:t>1</a:t>
            </a:r>
            <a:r>
              <a:rPr lang="en-US" sz="4800" dirty="0" smtClean="0">
                <a:solidFill>
                  <a:srgbClr val="006600"/>
                </a:solidFill>
              </a:rPr>
              <a:t> </a:t>
            </a:r>
            <a:r>
              <a:rPr lang="en-US" b="1" dirty="0" smtClean="0">
                <a:solidFill>
                  <a:srgbClr val="006600"/>
                </a:solidFill>
              </a:rPr>
              <a:t>Shake-off and direct knock-out</a:t>
            </a:r>
            <a:endParaRPr lang="en-US" dirty="0" smtClean="0"/>
          </a:p>
        </p:txBody>
      </p:sp>
      <p:graphicFrame>
        <p:nvGraphicFramePr>
          <p:cNvPr id="5123" name="Object 1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4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13"/>
          <p:cNvSpPr>
            <a:spLocks noChangeArrowheads="1"/>
          </p:cNvSpPr>
          <p:nvPr/>
        </p:nvSpPr>
        <p:spPr bwMode="auto">
          <a:xfrm>
            <a:off x="0" y="3189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6" name="Rectangle 15"/>
          <p:cNvSpPr>
            <a:spLocks noChangeArrowheads="1"/>
          </p:cNvSpPr>
          <p:nvPr/>
        </p:nvSpPr>
        <p:spPr bwMode="auto">
          <a:xfrm>
            <a:off x="0" y="3303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8" name="Rectangle 17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30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452837" y="1214203"/>
            <a:ext cx="8238326" cy="5396459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Two-electron photoionization  -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Photon momentum                               is small</a:t>
            </a:r>
            <a:endParaRPr lang="en-US" dirty="0"/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FF0000"/>
                </a:solidFill>
              </a:rPr>
              <a:t>Dominative mechanism </a:t>
            </a:r>
            <a:r>
              <a:rPr lang="en-US" dirty="0" smtClean="0"/>
              <a:t>– shake-off, direct knock –out. In both cases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239791"/>
              </p:ext>
            </p:extLst>
          </p:nvPr>
        </p:nvGraphicFramePr>
        <p:xfrm>
          <a:off x="1693889" y="1723869"/>
          <a:ext cx="5341102" cy="90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5" name="Equation" r:id="rId6" imgW="1574640" imgH="253800" progId="Equation.DSMT4">
                  <p:embed/>
                </p:oleObj>
              </mc:Choice>
              <mc:Fallback>
                <p:oleObj name="Equation" r:id="rId6" imgW="1574640" imgH="253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889" y="1723869"/>
                        <a:ext cx="5341102" cy="905163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6357250"/>
              </p:ext>
            </p:extLst>
          </p:nvPr>
        </p:nvGraphicFramePr>
        <p:xfrm>
          <a:off x="3749474" y="2826101"/>
          <a:ext cx="2796540" cy="726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6" name="Equation" r:id="rId8" imgW="977760" imgH="253800" progId="Equation.DSMT4">
                  <p:embed/>
                </p:oleObj>
              </mc:Choice>
              <mc:Fallback>
                <p:oleObj name="Equation" r:id="rId8" imgW="977760" imgH="2538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9474" y="2826101"/>
                        <a:ext cx="2796540" cy="726374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481103"/>
              </p:ext>
            </p:extLst>
          </p:nvPr>
        </p:nvGraphicFramePr>
        <p:xfrm>
          <a:off x="2287588" y="4695825"/>
          <a:ext cx="49911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7" name="Equation" r:id="rId10" imgW="1511280" imgH="266400" progId="Equation.DSMT4">
                  <p:embed/>
                </p:oleObj>
              </mc:Choice>
              <mc:Fallback>
                <p:oleObj name="Equation" r:id="rId10" imgW="1511280" imgH="2664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7588" y="4695825"/>
                        <a:ext cx="4991100" cy="881063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097223"/>
              </p:ext>
            </p:extLst>
          </p:nvPr>
        </p:nvGraphicFramePr>
        <p:xfrm>
          <a:off x="3521290" y="5756224"/>
          <a:ext cx="1839844" cy="794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8" name="Equation" r:id="rId12" imgW="558720" imgH="241200" progId="Equation.DSMT4">
                  <p:embed/>
                </p:oleObj>
              </mc:Choice>
              <mc:Fallback>
                <p:oleObj name="Equation" r:id="rId12" imgW="558720" imgH="241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290" y="5756224"/>
                        <a:ext cx="1839844" cy="794478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5" y="524656"/>
            <a:ext cx="8972550" cy="7159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III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smtClean="0">
                <a:solidFill>
                  <a:srgbClr val="006600"/>
                </a:solidFill>
              </a:rPr>
              <a:t> </a:t>
            </a:r>
            <a:r>
              <a:rPr lang="en-US" b="1" dirty="0" smtClean="0">
                <a:solidFill>
                  <a:srgbClr val="006600"/>
                </a:solidFill>
              </a:rPr>
              <a:t>Quasi-free ionization</a:t>
            </a:r>
            <a:endParaRPr lang="en-US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171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28586" y="1476531"/>
                <a:ext cx="9015413" cy="5254053"/>
              </a:xfrm>
            </p:spPr>
            <p:txBody>
              <a:bodyPr/>
              <a:lstStyle/>
              <a:p>
                <a:pPr eaLnBrk="1" hangingPunct="1">
                  <a:buFontTx/>
                  <a:buNone/>
                </a:pPr>
                <a:r>
                  <a:rPr lang="en-US" b="1" dirty="0" smtClean="0">
                    <a:solidFill>
                      <a:srgbClr val="800080"/>
                    </a:solidFill>
                  </a:rPr>
                  <a:t>The </a:t>
                </a:r>
                <a:r>
                  <a:rPr lang="en-US" b="1" dirty="0" smtClean="0">
                    <a:solidFill>
                      <a:srgbClr val="800080"/>
                    </a:solidFill>
                  </a:rPr>
                  <a:t>third mechanism </a:t>
                </a:r>
                <a:r>
                  <a:rPr lang="en-US" b="1" dirty="0" smtClean="0">
                    <a:solidFill>
                      <a:srgbClr val="800080"/>
                    </a:solidFill>
                  </a:rPr>
                  <a:t>was predicted </a:t>
                </a:r>
                <a:r>
                  <a:rPr lang="en-US" b="1" dirty="0" smtClean="0">
                    <a:solidFill>
                      <a:srgbClr val="800080"/>
                    </a:solidFill>
                  </a:rPr>
                  <a:t>in 1975</a:t>
                </a:r>
                <a:r>
                  <a:rPr lang="ru-RU" sz="2800" dirty="0" smtClean="0"/>
                  <a:t> </a:t>
                </a:r>
                <a:endParaRPr lang="en-US" dirty="0" smtClean="0">
                  <a:solidFill>
                    <a:srgbClr val="800080"/>
                  </a:solidFill>
                </a:endParaRPr>
              </a:p>
              <a:p>
                <a:pPr eaLnBrk="1" hangingPunct="1">
                  <a:buFontTx/>
                  <a:buNone/>
                </a:pPr>
                <a:endParaRPr lang="en-US" dirty="0" smtClean="0">
                  <a:solidFill>
                    <a:srgbClr val="800080"/>
                  </a:solidFill>
                </a:endParaRPr>
              </a:p>
              <a:p>
                <a:pPr eaLnBrk="1" hangingPunct="1">
                  <a:buFontTx/>
                  <a:buNone/>
                </a:pPr>
                <a:endParaRPr lang="en-US" dirty="0" smtClean="0">
                  <a:solidFill>
                    <a:srgbClr val="800080"/>
                  </a:solidFill>
                </a:endParaRPr>
              </a:p>
              <a:p>
                <a:pPr algn="just" eaLnBrk="1" hangingPunct="1">
                  <a:buFontTx/>
                  <a:buNone/>
                </a:pPr>
                <a:endParaRPr lang="en-US" i="1" dirty="0" smtClean="0">
                  <a:latin typeface="Cambria Math"/>
                </a:endParaRPr>
              </a:p>
              <a:p>
                <a:pPr algn="just" eaLnBrk="1" hangingPunct="1">
                  <a:buFontTx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𝜂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800080"/>
                    </a:solidFill>
                  </a:rPr>
                  <a:t> - </a:t>
                </a:r>
                <a:r>
                  <a:rPr lang="en-US" dirty="0" smtClean="0">
                    <a:solidFill>
                      <a:srgbClr val="800080"/>
                    </a:solidFill>
                  </a:rPr>
                  <a:t>mean atomic momentum</a:t>
                </a:r>
              </a:p>
              <a:p>
                <a:pPr eaLnBrk="1" hangingPunct="1">
                  <a:buFontTx/>
                  <a:buNone/>
                </a:pPr>
                <a:r>
                  <a:rPr lang="en-US" b="1" dirty="0" smtClean="0">
                    <a:solidFill>
                      <a:srgbClr val="800080"/>
                    </a:solidFill>
                  </a:rPr>
                  <a:t>Note: this process proceeds almost without atomic participation</a:t>
                </a:r>
                <a:endParaRPr lang="en-US" dirty="0" smtClean="0">
                  <a:solidFill>
                    <a:srgbClr val="800080"/>
                  </a:solidFill>
                </a:endParaRPr>
              </a:p>
              <a:p>
                <a:pPr eaLnBrk="1" hangingPunct="1">
                  <a:buFontTx/>
                  <a:buNone/>
                </a:pPr>
                <a:r>
                  <a:rPr lang="en-US" dirty="0" smtClean="0">
                    <a:solidFill>
                      <a:srgbClr val="800080"/>
                    </a:solidFill>
                  </a:rPr>
                  <a:t>It is </a:t>
                </a:r>
                <a:r>
                  <a:rPr lang="en-US" b="1" dirty="0" smtClean="0">
                    <a:solidFill>
                      <a:srgbClr val="FF3300"/>
                    </a:solidFill>
                  </a:rPr>
                  <a:t>quadrupole</a:t>
                </a:r>
                <a:r>
                  <a:rPr lang="en-US" dirty="0" smtClean="0">
                    <a:solidFill>
                      <a:srgbClr val="800080"/>
                    </a:solidFill>
                  </a:rPr>
                  <a:t> (and higher</a:t>
                </a:r>
                <a:r>
                  <a:rPr lang="en-US" dirty="0" smtClean="0">
                    <a:solidFill>
                      <a:srgbClr val="800080"/>
                    </a:solidFill>
                  </a:rPr>
                  <a:t>):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a pair of free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electrons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cannot have a time-dependent dipole moment</a:t>
                </a:r>
              </a:p>
            </p:txBody>
          </p:sp>
        </mc:Choice>
        <mc:Fallback>
          <p:sp>
            <p:nvSpPr>
              <p:cNvPr id="717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28586" y="1476531"/>
                <a:ext cx="9015413" cy="5254053"/>
              </a:xfrm>
              <a:blipFill rotWithShape="1">
                <a:blip r:embed="rId4"/>
                <a:stretch>
                  <a:fillRect l="-1690" t="-1624" r="-1420" b="-1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72" name="Rectangle 8"/>
          <p:cNvSpPr>
            <a:spLocks noChangeArrowheads="1"/>
          </p:cNvSpPr>
          <p:nvPr/>
        </p:nvSpPr>
        <p:spPr bwMode="auto">
          <a:xfrm>
            <a:off x="0" y="3036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717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5760831"/>
              </p:ext>
            </p:extLst>
          </p:nvPr>
        </p:nvGraphicFramePr>
        <p:xfrm>
          <a:off x="2472947" y="2282083"/>
          <a:ext cx="4422834" cy="1357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9" name="Equation" r:id="rId5" imgW="1498320" imgH="482400" progId="Equation.DSMT4">
                  <p:embed/>
                </p:oleObj>
              </mc:Choice>
              <mc:Fallback>
                <p:oleObj name="Equation" r:id="rId5" imgW="149832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2947" y="2282083"/>
                        <a:ext cx="4422834" cy="1357209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9"/>
          <p:cNvSpPr>
            <a:spLocks noChangeArrowheads="1"/>
          </p:cNvSpPr>
          <p:nvPr/>
        </p:nvSpPr>
        <p:spPr bwMode="auto">
          <a:xfrm>
            <a:off x="0" y="3548063"/>
            <a:ext cx="2571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200" b="1"/>
              <a:t>.</a:t>
            </a:r>
            <a:r>
              <a:rPr lang="ru-RU" sz="1100"/>
              <a:t> </a:t>
            </a:r>
            <a:endParaRPr lang="ru-RU"/>
          </a:p>
        </p:txBody>
      </p:sp>
      <p:sp>
        <p:nvSpPr>
          <p:cNvPr id="71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177" name="Rectangle 13"/>
          <p:cNvSpPr>
            <a:spLocks noChangeArrowheads="1"/>
          </p:cNvSpPr>
          <p:nvPr/>
        </p:nvSpPr>
        <p:spPr bwMode="auto">
          <a:xfrm>
            <a:off x="0" y="2960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7175" y="195263"/>
            <a:ext cx="8686800" cy="14605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IV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smtClean="0">
                <a:solidFill>
                  <a:srgbClr val="006600"/>
                </a:solidFill>
              </a:rPr>
              <a:t> </a:t>
            </a:r>
            <a:r>
              <a:rPr lang="en-US" b="1" dirty="0" smtClean="0">
                <a:solidFill>
                  <a:srgbClr val="336600"/>
                </a:solidFill>
              </a:rPr>
              <a:t>Energy</a:t>
            </a:r>
            <a:r>
              <a:rPr lang="en-US" b="1" dirty="0" smtClean="0">
                <a:solidFill>
                  <a:srgbClr val="006600"/>
                </a:solidFill>
              </a:rPr>
              <a:t> and angular distributions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60524"/>
            <a:ext cx="7772400" cy="519747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dirty="0" smtClean="0">
                <a:solidFill>
                  <a:srgbClr val="000099"/>
                </a:solidFill>
              </a:rPr>
              <a:t>Dependence of electron yield upon the electron energy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sz="2800" dirty="0" smtClean="0">
                <a:solidFill>
                  <a:srgbClr val="000099"/>
                </a:solidFill>
              </a:rPr>
              <a:t> </a:t>
            </a:r>
            <a:endParaRPr lang="en-US" sz="2800" dirty="0">
              <a:ea typeface="Times New Roman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US" sz="2800" dirty="0"/>
          </a:p>
          <a:p>
            <a:pPr eaLnBrk="1" hangingPunct="1">
              <a:lnSpc>
                <a:spcPct val="90000"/>
              </a:lnSpc>
              <a:buNone/>
            </a:pPr>
            <a:r>
              <a:rPr lang="en-US" sz="2800" dirty="0" smtClean="0">
                <a:ea typeface="Times New Roman"/>
              </a:rPr>
              <a:t>Left – shake-off and direct knock-out, </a:t>
            </a:r>
            <a:endParaRPr lang="en-US" sz="2800" dirty="0">
              <a:ea typeface="Times New Roman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rgbClr val="000099"/>
                </a:solidFill>
              </a:rPr>
              <a:t>Right – quasi-free or back-to-back emission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 </a:t>
            </a:r>
          </a:p>
        </p:txBody>
      </p:sp>
      <p:sp>
        <p:nvSpPr>
          <p:cNvPr id="8196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198" name="Rectangle 11"/>
          <p:cNvSpPr>
            <a:spLocks noChangeArrowheads="1"/>
          </p:cNvSpPr>
          <p:nvPr/>
        </p:nvSpPr>
        <p:spPr bwMode="auto">
          <a:xfrm>
            <a:off x="0" y="26527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200" name="Rectangle 1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202" name="Rectangle 15"/>
          <p:cNvSpPr>
            <a:spLocks noChangeArrowheads="1"/>
          </p:cNvSpPr>
          <p:nvPr/>
        </p:nvSpPr>
        <p:spPr bwMode="auto">
          <a:xfrm>
            <a:off x="0" y="3513138"/>
            <a:ext cx="2571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200"/>
              <a:t>,</a:t>
            </a:r>
            <a:r>
              <a:rPr lang="ru-RU" sz="1100"/>
              <a:t> </a:t>
            </a:r>
            <a:endParaRPr lang="ru-RU"/>
          </a:p>
        </p:txBody>
      </p:sp>
      <p:grpSp>
        <p:nvGrpSpPr>
          <p:cNvPr id="20" name="Group 49"/>
          <p:cNvGrpSpPr>
            <a:grpSpLocks noChangeAspect="1"/>
          </p:cNvGrpSpPr>
          <p:nvPr/>
        </p:nvGrpSpPr>
        <p:grpSpPr bwMode="auto">
          <a:xfrm>
            <a:off x="2006800" y="2181820"/>
            <a:ext cx="6048384" cy="2367625"/>
            <a:chOff x="3909" y="2620"/>
            <a:chExt cx="5364" cy="2074"/>
          </a:xfrm>
        </p:grpSpPr>
        <p:sp>
          <p:nvSpPr>
            <p:cNvPr id="21" name="AutoShape 50"/>
            <p:cNvSpPr>
              <a:spLocks noChangeAspect="1" noChangeArrowheads="1"/>
            </p:cNvSpPr>
            <p:nvPr/>
          </p:nvSpPr>
          <p:spPr bwMode="auto">
            <a:xfrm>
              <a:off x="3909" y="2620"/>
              <a:ext cx="5364" cy="20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2" name="Group 51"/>
            <p:cNvGrpSpPr>
              <a:grpSpLocks/>
            </p:cNvGrpSpPr>
            <p:nvPr/>
          </p:nvGrpSpPr>
          <p:grpSpPr bwMode="auto">
            <a:xfrm>
              <a:off x="4133" y="2929"/>
              <a:ext cx="4862" cy="1502"/>
              <a:chOff x="4132" y="2928"/>
              <a:chExt cx="4862" cy="1502"/>
            </a:xfrm>
          </p:grpSpPr>
          <p:grpSp>
            <p:nvGrpSpPr>
              <p:cNvPr id="23" name="Group 52"/>
              <p:cNvGrpSpPr>
                <a:grpSpLocks/>
              </p:cNvGrpSpPr>
              <p:nvPr/>
            </p:nvGrpSpPr>
            <p:grpSpPr bwMode="auto">
              <a:xfrm>
                <a:off x="4132" y="2929"/>
                <a:ext cx="2325" cy="1500"/>
                <a:chOff x="3551" y="2090"/>
                <a:chExt cx="2325" cy="1501"/>
              </a:xfrm>
            </p:grpSpPr>
            <p:grpSp>
              <p:nvGrpSpPr>
                <p:cNvPr id="8192" name="Group 53"/>
                <p:cNvGrpSpPr>
                  <a:grpSpLocks/>
                </p:cNvGrpSpPr>
                <p:nvPr/>
              </p:nvGrpSpPr>
              <p:grpSpPr bwMode="auto">
                <a:xfrm>
                  <a:off x="3696" y="2179"/>
                  <a:ext cx="2048" cy="1347"/>
                  <a:chOff x="3696" y="2179"/>
                  <a:chExt cx="2048" cy="1347"/>
                </a:xfrm>
              </p:grpSpPr>
              <p:sp>
                <p:nvSpPr>
                  <p:cNvPr id="8205" name="Arc 54"/>
                  <p:cNvSpPr>
                    <a:spLocks/>
                  </p:cNvSpPr>
                  <p:nvPr/>
                </p:nvSpPr>
                <p:spPr bwMode="auto">
                  <a:xfrm rot="10583295">
                    <a:off x="3696" y="2179"/>
                    <a:ext cx="989" cy="1347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206" name="Arc 55"/>
                  <p:cNvSpPr>
                    <a:spLocks/>
                  </p:cNvSpPr>
                  <p:nvPr/>
                </p:nvSpPr>
                <p:spPr bwMode="auto">
                  <a:xfrm rot="5589781">
                    <a:off x="4580" y="2360"/>
                    <a:ext cx="1345" cy="983"/>
                  </a:xfrm>
                  <a:custGeom>
                    <a:avLst/>
                    <a:gdLst>
                      <a:gd name="G0" fmla="+- 2423 0 0"/>
                      <a:gd name="G1" fmla="+- 21600 0 0"/>
                      <a:gd name="G2" fmla="+- 21600 0 0"/>
                      <a:gd name="T0" fmla="*/ 0 w 24023"/>
                      <a:gd name="T1" fmla="*/ 136 h 21600"/>
                      <a:gd name="T2" fmla="*/ 24023 w 24023"/>
                      <a:gd name="T3" fmla="*/ 21600 h 21600"/>
                      <a:gd name="T4" fmla="*/ 2423 w 24023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4023" h="21600" fill="none" extrusionOk="0">
                        <a:moveTo>
                          <a:pt x="0" y="136"/>
                        </a:moveTo>
                        <a:cubicBezTo>
                          <a:pt x="804" y="45"/>
                          <a:pt x="1613" y="-1"/>
                          <a:pt x="2423" y="0"/>
                        </a:cubicBezTo>
                        <a:cubicBezTo>
                          <a:pt x="14352" y="0"/>
                          <a:pt x="24023" y="9670"/>
                          <a:pt x="24023" y="21600"/>
                        </a:cubicBezTo>
                      </a:path>
                      <a:path w="24023" h="21600" stroke="0" extrusionOk="0">
                        <a:moveTo>
                          <a:pt x="0" y="136"/>
                        </a:moveTo>
                        <a:cubicBezTo>
                          <a:pt x="804" y="45"/>
                          <a:pt x="1613" y="-1"/>
                          <a:pt x="2423" y="0"/>
                        </a:cubicBezTo>
                        <a:cubicBezTo>
                          <a:pt x="14352" y="0"/>
                          <a:pt x="24023" y="9670"/>
                          <a:pt x="24023" y="21600"/>
                        </a:cubicBezTo>
                        <a:lnTo>
                          <a:pt x="242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8193" name="Line 56"/>
                <p:cNvSpPr>
                  <a:spLocks noChangeShapeType="1"/>
                </p:cNvSpPr>
                <p:nvPr/>
              </p:nvSpPr>
              <p:spPr bwMode="auto">
                <a:xfrm>
                  <a:off x="3551" y="2090"/>
                  <a:ext cx="0" cy="150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03" name="Line 57"/>
                <p:cNvSpPr>
                  <a:spLocks noChangeShapeType="1"/>
                </p:cNvSpPr>
                <p:nvPr/>
              </p:nvSpPr>
              <p:spPr bwMode="auto">
                <a:xfrm>
                  <a:off x="3551" y="3591"/>
                  <a:ext cx="228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04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5831" y="2090"/>
                  <a:ext cx="45" cy="150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4" name="Group 59"/>
              <p:cNvGrpSpPr>
                <a:grpSpLocks/>
              </p:cNvGrpSpPr>
              <p:nvPr/>
            </p:nvGrpSpPr>
            <p:grpSpPr bwMode="auto">
              <a:xfrm>
                <a:off x="6670" y="2928"/>
                <a:ext cx="2324" cy="1502"/>
                <a:chOff x="6670" y="2928"/>
                <a:chExt cx="2324" cy="1502"/>
              </a:xfrm>
            </p:grpSpPr>
            <p:grpSp>
              <p:nvGrpSpPr>
                <p:cNvPr id="25" name="Group 60"/>
                <p:cNvGrpSpPr>
                  <a:grpSpLocks/>
                </p:cNvGrpSpPr>
                <p:nvPr/>
              </p:nvGrpSpPr>
              <p:grpSpPr bwMode="auto">
                <a:xfrm>
                  <a:off x="6670" y="2928"/>
                  <a:ext cx="2324" cy="1502"/>
                  <a:chOff x="6670" y="2928"/>
                  <a:chExt cx="2324" cy="1502"/>
                </a:xfrm>
              </p:grpSpPr>
              <p:sp>
                <p:nvSpPr>
                  <p:cNvPr id="27" name="Arc 61"/>
                  <p:cNvSpPr>
                    <a:spLocks/>
                  </p:cNvSpPr>
                  <p:nvPr/>
                </p:nvSpPr>
                <p:spPr bwMode="auto">
                  <a:xfrm rot="10583295">
                    <a:off x="6815" y="3017"/>
                    <a:ext cx="988" cy="1347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prstDash val="lg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" name="Arc 62"/>
                  <p:cNvSpPr>
                    <a:spLocks/>
                  </p:cNvSpPr>
                  <p:nvPr/>
                </p:nvSpPr>
                <p:spPr bwMode="auto">
                  <a:xfrm rot="5589781">
                    <a:off x="7698" y="3198"/>
                    <a:ext cx="1345" cy="983"/>
                  </a:xfrm>
                  <a:custGeom>
                    <a:avLst/>
                    <a:gdLst>
                      <a:gd name="G0" fmla="+- 2423 0 0"/>
                      <a:gd name="G1" fmla="+- 21600 0 0"/>
                      <a:gd name="G2" fmla="+- 21600 0 0"/>
                      <a:gd name="T0" fmla="*/ 0 w 24023"/>
                      <a:gd name="T1" fmla="*/ 136 h 21600"/>
                      <a:gd name="T2" fmla="*/ 24023 w 24023"/>
                      <a:gd name="T3" fmla="*/ 21600 h 21600"/>
                      <a:gd name="T4" fmla="*/ 2423 w 24023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4023" h="21600" fill="none" extrusionOk="0">
                        <a:moveTo>
                          <a:pt x="0" y="136"/>
                        </a:moveTo>
                        <a:cubicBezTo>
                          <a:pt x="804" y="45"/>
                          <a:pt x="1613" y="-1"/>
                          <a:pt x="2423" y="0"/>
                        </a:cubicBezTo>
                        <a:cubicBezTo>
                          <a:pt x="14352" y="0"/>
                          <a:pt x="24023" y="9670"/>
                          <a:pt x="24023" y="21600"/>
                        </a:cubicBezTo>
                      </a:path>
                      <a:path w="24023" h="21600" stroke="0" extrusionOk="0">
                        <a:moveTo>
                          <a:pt x="0" y="136"/>
                        </a:moveTo>
                        <a:cubicBezTo>
                          <a:pt x="804" y="45"/>
                          <a:pt x="1613" y="-1"/>
                          <a:pt x="2423" y="0"/>
                        </a:cubicBezTo>
                        <a:cubicBezTo>
                          <a:pt x="14352" y="0"/>
                          <a:pt x="24023" y="9670"/>
                          <a:pt x="24023" y="21600"/>
                        </a:cubicBezTo>
                        <a:lnTo>
                          <a:pt x="242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prstDash val="lg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9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6670" y="2928"/>
                    <a:ext cx="1" cy="1501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6670" y="4429"/>
                    <a:ext cx="2279" cy="1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" name="Line 6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49" y="2928"/>
                    <a:ext cx="45" cy="1501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" name="Group 66"/>
                <p:cNvGrpSpPr>
                  <a:grpSpLocks/>
                </p:cNvGrpSpPr>
                <p:nvPr/>
              </p:nvGrpSpPr>
              <p:grpSpPr bwMode="auto">
                <a:xfrm>
                  <a:off x="7172" y="3370"/>
                  <a:ext cx="1385" cy="619"/>
                  <a:chOff x="5161" y="4297"/>
                  <a:chExt cx="1385" cy="618"/>
                </a:xfrm>
              </p:grpSpPr>
              <p:cxnSp>
                <p:nvCxnSpPr>
                  <p:cNvPr id="8259" name="AutoShape 67"/>
                  <p:cNvCxnSpPr>
                    <a:cxnSpLocks noChangeShapeType="1"/>
                  </p:cNvCxnSpPr>
                  <p:nvPr/>
                </p:nvCxnSpPr>
                <p:spPr bwMode="auto">
                  <a:xfrm rot="10800000" flipV="1">
                    <a:off x="5161" y="4297"/>
                    <a:ext cx="715" cy="618"/>
                  </a:xfrm>
                  <a:prstGeom prst="curvedConnector3">
                    <a:avLst>
                      <a:gd name="adj1" fmla="val 49944"/>
                    </a:avLst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8260" name="AutoShape 6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876" y="4297"/>
                    <a:ext cx="670" cy="618"/>
                  </a:xfrm>
                  <a:prstGeom prst="curvedConnector3">
                    <a:avLst>
                      <a:gd name="adj1" fmla="val 49940"/>
                    </a:avLst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</p:grpSp>
      </p:grpSp>
      <p:grpSp>
        <p:nvGrpSpPr>
          <p:cNvPr id="8227" name="Group 92"/>
          <p:cNvGrpSpPr>
            <a:grpSpLocks/>
          </p:cNvGrpSpPr>
          <p:nvPr/>
        </p:nvGrpSpPr>
        <p:grpSpPr bwMode="auto">
          <a:xfrm>
            <a:off x="1235722" y="4625574"/>
            <a:ext cx="2047315" cy="676638"/>
            <a:chOff x="6180" y="3686"/>
            <a:chExt cx="1839" cy="573"/>
          </a:xfrm>
        </p:grpSpPr>
        <p:sp>
          <p:nvSpPr>
            <p:cNvPr id="8228" name="Oval 93"/>
            <p:cNvSpPr>
              <a:spLocks noChangeArrowheads="1"/>
            </p:cNvSpPr>
            <p:nvPr/>
          </p:nvSpPr>
          <p:spPr bwMode="auto">
            <a:xfrm>
              <a:off x="6180" y="3686"/>
              <a:ext cx="615" cy="57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9" name="Oval 94"/>
            <p:cNvSpPr>
              <a:spLocks noChangeArrowheads="1"/>
            </p:cNvSpPr>
            <p:nvPr/>
          </p:nvSpPr>
          <p:spPr bwMode="auto">
            <a:xfrm>
              <a:off x="6487" y="3906"/>
              <a:ext cx="1532" cy="132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230" name="Group 95"/>
          <p:cNvGrpSpPr>
            <a:grpSpLocks/>
          </p:cNvGrpSpPr>
          <p:nvPr/>
        </p:nvGrpSpPr>
        <p:grpSpPr bwMode="auto">
          <a:xfrm>
            <a:off x="4956277" y="4646715"/>
            <a:ext cx="2678113" cy="363538"/>
            <a:chOff x="4910" y="3377"/>
            <a:chExt cx="3240" cy="441"/>
          </a:xfrm>
        </p:grpSpPr>
        <p:sp>
          <p:nvSpPr>
            <p:cNvPr id="8231" name="Oval 96"/>
            <p:cNvSpPr>
              <a:spLocks noChangeArrowheads="1"/>
            </p:cNvSpPr>
            <p:nvPr/>
          </p:nvSpPr>
          <p:spPr bwMode="auto">
            <a:xfrm>
              <a:off x="6530" y="3377"/>
              <a:ext cx="1620" cy="26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2" name="Oval 97"/>
            <p:cNvSpPr>
              <a:spLocks noChangeArrowheads="1"/>
            </p:cNvSpPr>
            <p:nvPr/>
          </p:nvSpPr>
          <p:spPr bwMode="auto">
            <a:xfrm rot="-685995">
              <a:off x="4910" y="3554"/>
              <a:ext cx="1620" cy="264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3" name="Line 98"/>
            <p:cNvSpPr>
              <a:spLocks noChangeShapeType="1"/>
            </p:cNvSpPr>
            <p:nvPr/>
          </p:nvSpPr>
          <p:spPr bwMode="auto">
            <a:xfrm>
              <a:off x="6530" y="3510"/>
              <a:ext cx="44" cy="2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 Box 100"/>
              <p:cNvSpPr txBox="1">
                <a:spLocks noChangeArrowheads="1"/>
              </p:cNvSpPr>
              <p:nvPr/>
            </p:nvSpPr>
            <p:spPr bwMode="auto">
              <a:xfrm>
                <a:off x="5917798" y="5054896"/>
                <a:ext cx="1362177" cy="50909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/>
                        </a:rPr>
                        <m:t>|</m:t>
                      </m:r>
                      <m:acc>
                        <m:accPr>
                          <m:chr m:val="⃗"/>
                          <m:ctrlPr>
                            <a:rPr lang="en-US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/>
                            </a:rPr>
                            <m:t>𝑞</m:t>
                          </m:r>
                        </m:e>
                      </m:acc>
                      <m:r>
                        <a:rPr lang="en-US">
                          <a:latin typeface="Cambria Math"/>
                        </a:rPr>
                        <m:t>|≈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𝜂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0" name="Text 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17798" y="5054896"/>
                <a:ext cx="1362177" cy="509093"/>
              </a:xfrm>
              <a:prstGeom prst="rect">
                <a:avLst/>
              </a:prstGeom>
              <a:blipFill rotWithShape="1">
                <a:blip r:embed="rId4"/>
                <a:stretch>
                  <a:fillRect b="-5814"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36" name="Rectangle 10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238" name="Rectangle 10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 Box 100"/>
              <p:cNvSpPr txBox="1">
                <a:spLocks noChangeArrowheads="1"/>
              </p:cNvSpPr>
              <p:nvPr/>
            </p:nvSpPr>
            <p:spPr bwMode="auto">
              <a:xfrm>
                <a:off x="2182654" y="5140812"/>
                <a:ext cx="1362177" cy="50909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i="1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𝑞</m:t>
                              </m:r>
                            </m:e>
                          </m:acc>
                        </m:e>
                      </m:d>
                      <m:r>
                        <a:rPr lang="en-US" b="0" i="0" smtClean="0">
                          <a:latin typeface="Cambria Math"/>
                        </a:rPr>
                        <m:t>≫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𝜂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5" name="Text 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82654" y="5140812"/>
                <a:ext cx="1362177" cy="509093"/>
              </a:xfrm>
              <a:prstGeom prst="rect">
                <a:avLst/>
              </a:prstGeom>
              <a:blipFill rotWithShape="1">
                <a:blip r:embed="rId8"/>
                <a:stretch>
                  <a:fillRect b="-2326"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0791" y="436537"/>
            <a:ext cx="7772400" cy="1470025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V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006600"/>
                </a:solidFill>
              </a:rPr>
              <a:t>Double-to-single ionization ratio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10547" y="1978701"/>
                <a:ext cx="8602823" cy="4242217"/>
              </a:xfrm>
            </p:spPr>
            <p:txBody>
              <a:bodyPr/>
              <a:lstStyle/>
              <a:p>
                <a:r>
                  <a:rPr lang="en-US" sz="3600" dirty="0" smtClean="0">
                    <a:solidFill>
                      <a:srgbClr val="002060"/>
                    </a:solidFill>
                  </a:rPr>
                  <a:t>In shake-of and direct knock-out together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n-US" sz="3600">
                            <a:solidFill>
                              <a:srgbClr val="002060"/>
                            </a:solidFill>
                            <a:latin typeface="Cambria Math"/>
                          </a:rPr>
                          <m:t>++</m:t>
                        </m:r>
                      </m:sup>
                    </m:sSup>
                    <m:r>
                      <a:rPr lang="en-US" sz="3600">
                        <a:solidFill>
                          <a:srgbClr val="002060"/>
                        </a:solidFill>
                        <a:latin typeface="Cambria Math"/>
                      </a:rPr>
                      <m:t>(</m:t>
                    </m:r>
                    <m:r>
                      <a:rPr lang="en-US" sz="3600" i="1">
                        <a:solidFill>
                          <a:srgbClr val="002060"/>
                        </a:solidFill>
                        <a:latin typeface="Cambria Math"/>
                      </a:rPr>
                      <m:t>𝜔</m:t>
                    </m:r>
                    <m:f>
                      <m:fPr>
                        <m:type m:val="lin"/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>
                            <a:solidFill>
                              <a:srgbClr val="002060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𝜎</m:t>
                            </m:r>
                          </m:e>
                          <m:sup>
                            <m:r>
                              <a:rPr lang="en-US" sz="360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++</m:t>
                            </m:r>
                          </m:sup>
                        </m:sSup>
                      </m:den>
                    </m:f>
                    <m:r>
                      <a:rPr lang="en-US" sz="3600">
                        <a:solidFill>
                          <a:srgbClr val="002060"/>
                        </a:solidFill>
                        <a:latin typeface="Cambria Math"/>
                      </a:rPr>
                      <m:t>(</m:t>
                    </m:r>
                    <m:r>
                      <a:rPr lang="en-US" sz="3600" i="1">
                        <a:solidFill>
                          <a:srgbClr val="002060"/>
                        </a:solidFill>
                        <a:latin typeface="Cambria Math"/>
                      </a:rPr>
                      <m:t>𝜔</m:t>
                    </m:r>
                    <m:r>
                      <a:rPr lang="en-US" sz="3600">
                        <a:solidFill>
                          <a:srgbClr val="002060"/>
                        </a:solidFill>
                        <a:latin typeface="Cambria Math"/>
                      </a:rPr>
                      <m:t>)</m:t>
                    </m:r>
                    <m:sSub>
                      <m:sSubPr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>
                            <a:solidFill>
                              <a:srgbClr val="002060"/>
                            </a:solidFill>
                            <a:latin typeface="Cambria Math"/>
                          </a:rPr>
                          <m:t>|</m:t>
                        </m:r>
                      </m:e>
                      <m:sub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𝜔</m:t>
                        </m:r>
                        <m:r>
                          <a:rPr lang="en-US" sz="3600">
                            <a:solidFill>
                              <a:srgbClr val="002060"/>
                            </a:solidFill>
                            <a:latin typeface="Cambria Math"/>
                          </a:rPr>
                          <m:t>→∞</m:t>
                        </m:r>
                      </m:sub>
                    </m:sSub>
                    <m:r>
                      <a:rPr lang="en-US" sz="3600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>
                            <a:solidFill>
                              <a:srgbClr val="002060"/>
                            </a:solidFill>
                            <a:latin typeface="Cambria Math"/>
                          </a:rPr>
                          <m:t>0.056</m:t>
                        </m:r>
                      </m:num>
                      <m:den>
                        <m:sSup>
                          <m:sSupPr>
                            <m:ctrlP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𝑍</m:t>
                            </m:r>
                          </m:e>
                          <m:sup>
                            <m:r>
                              <a:rPr lang="en-US" sz="360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3600" dirty="0" smtClean="0">
                  <a:solidFill>
                    <a:srgbClr val="002060"/>
                  </a:solidFill>
                </a:endParaRPr>
              </a:p>
              <a:p>
                <a:endParaRPr lang="en-US" sz="3600" dirty="0" smtClean="0">
                  <a:solidFill>
                    <a:srgbClr val="002060"/>
                  </a:solidFill>
                </a:endParaRPr>
              </a:p>
              <a:p>
                <a:r>
                  <a:rPr lang="en-US" sz="3600" dirty="0" smtClean="0">
                    <a:solidFill>
                      <a:srgbClr val="002060"/>
                    </a:solidFill>
                  </a:rPr>
                  <a:t>In </a:t>
                </a:r>
                <a:r>
                  <a:rPr lang="en-US" sz="3600" dirty="0" smtClean="0">
                    <a:solidFill>
                      <a:srgbClr val="002060"/>
                    </a:solidFill>
                  </a:rPr>
                  <a:t>direct knock </a:t>
                </a:r>
                <a:r>
                  <a:rPr lang="en-US" sz="3600" dirty="0" smtClean="0">
                    <a:solidFill>
                      <a:srgbClr val="002060"/>
                    </a:solidFill>
                  </a:rPr>
                  <a:t>out or back-to-back reaction, </a:t>
                </a:r>
                <a:r>
                  <a:rPr lang="en-US" sz="3600" dirty="0" smtClean="0">
                    <a:solidFill>
                      <a:srgbClr val="002060"/>
                    </a:solidFill>
                  </a:rPr>
                  <a:t>in relativistic </a:t>
                </a:r>
                <a:r>
                  <a:rPr lang="en-US" sz="3600" dirty="0" smtClean="0">
                    <a:solidFill>
                      <a:srgbClr val="002060"/>
                    </a:solidFill>
                  </a:rPr>
                  <a:t>limit one </a:t>
                </a:r>
                <a:r>
                  <a:rPr lang="en-US" sz="3600" dirty="0" smtClean="0">
                    <a:solidFill>
                      <a:srgbClr val="002060"/>
                    </a:solidFill>
                  </a:rPr>
                  <a:t>has instead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n-US" sz="360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++</m:t>
                          </m:r>
                        </m:sup>
                      </m:sSup>
                      <m:r>
                        <a:rPr lang="en-US" sz="3600">
                          <a:solidFill>
                            <a:srgbClr val="00206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3600" i="1">
                          <a:solidFill>
                            <a:srgbClr val="002060"/>
                          </a:solidFill>
                          <a:latin typeface="Cambria Math"/>
                        </a:rPr>
                        <m:t>𝜔</m:t>
                      </m:r>
                      <m:f>
                        <m:fPr>
                          <m:type m:val="lin"/>
                          <m:ctrlPr>
                            <a:rPr lang="en-US" sz="36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sz="3600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++</m:t>
                              </m:r>
                            </m:sup>
                          </m:sSup>
                        </m:den>
                      </m:f>
                      <m:r>
                        <a:rPr lang="en-US" sz="3600">
                          <a:solidFill>
                            <a:srgbClr val="00206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3600" i="1">
                          <a:solidFill>
                            <a:srgbClr val="002060"/>
                          </a:solidFill>
                          <a:latin typeface="Cambria Math"/>
                        </a:rPr>
                        <m:t>𝜔</m:t>
                      </m:r>
                      <m:r>
                        <a:rPr lang="en-US" sz="3600">
                          <a:solidFill>
                            <a:srgbClr val="002060"/>
                          </a:solidFill>
                          <a:latin typeface="Cambria Math"/>
                        </a:rPr>
                        <m:t>)</m:t>
                      </m:r>
                      <m:sSub>
                        <m:sSubPr>
                          <m:ctrlPr>
                            <a:rPr lang="en-US" sz="36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|</m:t>
                          </m:r>
                        </m:e>
                        <m:sub>
                          <m:r>
                            <a:rPr lang="en-US" sz="36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𝜔</m:t>
                          </m:r>
                          <m:r>
                            <a:rPr lang="en-US" sz="360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→∞</m:t>
                          </m:r>
                        </m:sub>
                      </m:sSub>
                      <m:r>
                        <a:rPr lang="en-US" sz="3600">
                          <a:solidFill>
                            <a:srgbClr val="00206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type m:val="lin"/>
                          <m:ctrlPr>
                            <a:rPr lang="en-US" sz="36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0.384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𝑍</m:t>
                              </m:r>
                            </m:e>
                            <m:sup>
                              <m:r>
                                <a:rPr lang="en-US" sz="3600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600" dirty="0" smtClean="0">
                  <a:solidFill>
                    <a:srgbClr val="002060"/>
                  </a:solidFill>
                </a:endParaRPr>
              </a:p>
              <a:p>
                <a:r>
                  <a:rPr lang="en-US" sz="3600" dirty="0" smtClean="0">
                    <a:solidFill>
                      <a:srgbClr val="002060"/>
                    </a:solidFill>
                  </a:rPr>
                  <a:t>that is about</a:t>
                </a:r>
                <a:r>
                  <a:rPr lang="en-US" sz="3600" dirty="0" smtClean="0"/>
                  <a:t> </a:t>
                </a:r>
                <a:r>
                  <a:rPr lang="en-US" sz="3600" dirty="0" smtClean="0">
                    <a:solidFill>
                      <a:srgbClr val="FF0000"/>
                    </a:solidFill>
                  </a:rPr>
                  <a:t>6 times more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10547" y="1978701"/>
                <a:ext cx="8602823" cy="4242217"/>
              </a:xfrm>
              <a:blipFill rotWithShape="1">
                <a:blip r:embed="rId3"/>
                <a:stretch>
                  <a:fillRect l="-708" t="-2302" r="-1912" b="-58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5266</TotalTime>
  <Words>1158</Words>
  <Application>Microsoft Office PowerPoint</Application>
  <PresentationFormat>Экран (4:3)</PresentationFormat>
  <Paragraphs>154</Paragraphs>
  <Slides>21</Slides>
  <Notes>21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Default Design</vt:lpstr>
      <vt:lpstr>Equation</vt:lpstr>
      <vt:lpstr> Physics of Small Recoil Momenta in One photon – Two electron ionization of Heium </vt:lpstr>
      <vt:lpstr>Contents</vt:lpstr>
      <vt:lpstr>I.1 Two-electron photoionization</vt:lpstr>
      <vt:lpstr>I.2Two-electron photoionization</vt:lpstr>
      <vt:lpstr>I.3Two-electron photoionization</vt:lpstr>
      <vt:lpstr>II.1 Shake-off and direct knock-out</vt:lpstr>
      <vt:lpstr>III. Quasi-free ionization</vt:lpstr>
      <vt:lpstr>IV. Energy and angular distributions</vt:lpstr>
      <vt:lpstr>V Double-to-single ionization ratio</vt:lpstr>
      <vt:lpstr>VI.  Experimental results prior 2011</vt:lpstr>
      <vt:lpstr>VII.1 “Back-to-back” discovery</vt:lpstr>
      <vt:lpstr>VII.2 “Back-to-back” discovery</vt:lpstr>
      <vt:lpstr>VIII.1 Dependences on recoil momentum</vt:lpstr>
      <vt:lpstr>VIII.2 Dependences on recoil momentum</vt:lpstr>
      <vt:lpstr>VIII.3 Dependences on recoil momentum</vt:lpstr>
      <vt:lpstr>IX.1 Other ionization objects and processes</vt:lpstr>
      <vt:lpstr>IX.2 Other ionization objects and processes</vt:lpstr>
      <vt:lpstr>IX.3 Other ionization objects and processes</vt:lpstr>
      <vt:lpstr>IX.4 Other ionization objects and processes</vt:lpstr>
      <vt:lpstr>X. Expectations of the future </vt:lpstr>
      <vt:lpstr>References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Complexity and simplicity in the three charged particles problem</dc:title>
  <dc:creator>Мирон</dc:creator>
  <cp:lastModifiedBy>Мирон</cp:lastModifiedBy>
  <cp:revision>251</cp:revision>
  <dcterms:created xsi:type="dcterms:W3CDTF">2008-03-20T20:18:17Z</dcterms:created>
  <dcterms:modified xsi:type="dcterms:W3CDTF">2013-09-09T19:00:05Z</dcterms:modified>
</cp:coreProperties>
</file>