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9" r:id="rId1"/>
    <p:sldMasterId id="2147483676" r:id="rId2"/>
  </p:sldMasterIdLst>
  <p:notesMasterIdLst>
    <p:notesMasterId r:id="rId22"/>
  </p:notesMasterIdLst>
  <p:handoutMasterIdLst>
    <p:handoutMasterId r:id="rId23"/>
  </p:handoutMasterIdLst>
  <p:sldIdLst>
    <p:sldId id="1129" r:id="rId3"/>
    <p:sldId id="1221" r:id="rId4"/>
    <p:sldId id="1220" r:id="rId5"/>
    <p:sldId id="1239" r:id="rId6"/>
    <p:sldId id="1187" r:id="rId7"/>
    <p:sldId id="1189" r:id="rId8"/>
    <p:sldId id="1224" r:id="rId9"/>
    <p:sldId id="1225" r:id="rId10"/>
    <p:sldId id="1164" r:id="rId11"/>
    <p:sldId id="1179" r:id="rId12"/>
    <p:sldId id="1222" r:id="rId13"/>
    <p:sldId id="1223" r:id="rId14"/>
    <p:sldId id="1209" r:id="rId15"/>
    <p:sldId id="1234" r:id="rId16"/>
    <p:sldId id="1235" r:id="rId17"/>
    <p:sldId id="1236" r:id="rId18"/>
    <p:sldId id="1237" r:id="rId19"/>
    <p:sldId id="1213" r:id="rId20"/>
    <p:sldId id="1186" r:id="rId21"/>
  </p:sldIdLst>
  <p:sldSz cx="9144000" cy="6858000" type="screen4x3"/>
  <p:notesSz cx="10233025" cy="7100888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ＭＳ Ｐゴシック" pitchFamily="34" charset="-128"/>
      <p:regular r:id="rId28"/>
    </p:embeddedFont>
    <p:embeddedFont>
      <p:font typeface="Verdana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8000"/>
    <a:srgbClr val="969696"/>
    <a:srgbClr val="0000CC"/>
    <a:srgbClr val="6600CC"/>
    <a:srgbClr val="FF00FF"/>
    <a:srgbClr val="00FF00"/>
    <a:srgbClr val="0000FF"/>
    <a:srgbClr val="FF7C80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95" autoAdjust="0"/>
    <p:restoredTop sz="97302" autoAdjust="0"/>
  </p:normalViewPr>
  <p:slideViewPr>
    <p:cSldViewPr snapToGrid="0">
      <p:cViewPr>
        <p:scale>
          <a:sx n="80" d="100"/>
          <a:sy n="80" d="100"/>
        </p:scale>
        <p:origin x="-60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61" d="100"/>
          <a:sy n="61" d="100"/>
        </p:scale>
        <p:origin x="-1698" y="-54"/>
      </p:cViewPr>
      <p:guideLst>
        <p:guide orient="horz" pos="2238"/>
        <p:guide pos="32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7549552E-3B40-4DEB-AD47-C9D57D11188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4727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791200" y="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1688" y="542925"/>
            <a:ext cx="3549650" cy="2662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5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9375" y="3378200"/>
            <a:ext cx="75342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defTabSz="962025">
              <a:defRPr sz="19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65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91200" y="6756400"/>
            <a:ext cx="4441825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91" tIns="47555" rIns="95091" bIns="4755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900"/>
            </a:lvl1pPr>
          </a:lstStyle>
          <a:p>
            <a:pPr>
              <a:defRPr/>
            </a:pPr>
            <a:fld id="{CF1A7F96-FC3A-4E53-9AE6-B2B0421A31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56658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1A7F96-FC3A-4E53-9AE6-B2B0421A31BC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A655-AE19-410E-B76B-30E5BD2E89C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7436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baseline="0" dirty="0" smtClean="0"/>
              <a:t>,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A655-AE19-410E-B76B-30E5BD2E89C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422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720725"/>
            <a:ext cx="9144000" cy="5692775"/>
          </a:xfrm>
          <a:prstGeom prst="rect">
            <a:avLst/>
          </a:prstGeom>
        </p:spPr>
        <p:txBody>
          <a:bodyPr/>
          <a:lstStyle>
            <a:lvl1pPr>
              <a:buNone/>
              <a:defRPr sz="2400"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37090" y="289471"/>
            <a:ext cx="3600577" cy="8309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AD531E5D-895F-4301-B45D-BB973F381BF7}" type="datetimeFigureOut">
              <a:rPr kumimoji="1" lang="ja-JP" altLang="en-US" smtClean="0"/>
              <a:t>2013/9/12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4A8D053E-2ABF-4DF3-A2B0-F1B8628CB334}" type="slidenum">
              <a:rPr kumimoji="1" lang="ja-JP" altLang="en-US" smtClean="0"/>
              <a:t>‹Nr.›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63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45" name="Text Box 97"/>
          <p:cNvSpPr txBox="1">
            <a:spLocks noChangeArrowheads="1"/>
          </p:cNvSpPr>
          <p:nvPr userDrawn="1"/>
        </p:nvSpPr>
        <p:spPr bwMode="auto">
          <a:xfrm>
            <a:off x="61913" y="6459538"/>
            <a:ext cx="7294230" cy="398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defTabSz="449263" hangingPunct="0">
              <a:lnSpc>
                <a:spcPct val="93000"/>
              </a:lnSpc>
              <a:spcBef>
                <a:spcPts val="888"/>
              </a:spcBef>
              <a:spcAft>
                <a:spcPts val="8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/>
            </a:pPr>
            <a:r>
              <a:rPr lang="en-US" sz="1600" baseline="0" dirty="0" smtClean="0">
                <a:solidFill>
                  <a:srgbClr val="0066CC"/>
                </a:solidFill>
                <a:latin typeface="Arial" charset="0"/>
              </a:rPr>
              <a:t>Recent Studies of </a:t>
            </a:r>
            <a:r>
              <a:rPr lang="en-US" sz="1600" baseline="0" dirty="0" err="1" smtClean="0">
                <a:solidFill>
                  <a:srgbClr val="0066CC"/>
                </a:solidFill>
                <a:latin typeface="Arial" charset="0"/>
              </a:rPr>
              <a:t>Hypernuclei</a:t>
            </a:r>
            <a:r>
              <a:rPr lang="en-US" sz="1600" baseline="0" dirty="0" smtClean="0">
                <a:solidFill>
                  <a:srgbClr val="0066CC"/>
                </a:solidFill>
                <a:latin typeface="Arial" charset="0"/>
              </a:rPr>
              <a:t> Formation with Electron Beams at MAMI</a:t>
            </a:r>
            <a:endParaRPr lang="en-GB" sz="1400" dirty="0">
              <a:solidFill>
                <a:srgbClr val="0066CC"/>
              </a:solidFill>
              <a:latin typeface="Arial" charset="0"/>
            </a:endParaRPr>
          </a:p>
        </p:txBody>
      </p:sp>
      <p:sp>
        <p:nvSpPr>
          <p:cNvPr id="53346" name="Text Box 98"/>
          <p:cNvSpPr txBox="1">
            <a:spLocks noChangeArrowheads="1"/>
          </p:cNvSpPr>
          <p:nvPr userDrawn="1"/>
        </p:nvSpPr>
        <p:spPr bwMode="auto">
          <a:xfrm>
            <a:off x="7646988" y="6469063"/>
            <a:ext cx="1416050" cy="38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  <a:latin typeface="Arial" charset="0"/>
              </a:rPr>
              <a:t>     </a:t>
            </a:r>
            <a:r>
              <a:rPr lang="en-GB" sz="1200" dirty="0" smtClean="0">
                <a:solidFill>
                  <a:srgbClr val="000000"/>
                </a:solidFill>
                <a:latin typeface="Arial" charset="0"/>
              </a:rPr>
              <a:t>Sept. 2o13</a:t>
            </a:r>
            <a:endParaRPr lang="en-GB" sz="1200" dirty="0">
              <a:solidFill>
                <a:srgbClr val="000000"/>
              </a:solidFill>
              <a:latin typeface="Arial" charset="0"/>
            </a:endParaRPr>
          </a:p>
          <a:p>
            <a:pPr algn="r" defTabSz="449263" hangingPunct="0">
              <a:lnSpc>
                <a:spcPts val="1413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/>
            </a:pPr>
            <a:r>
              <a:rPr lang="en-GB" sz="900" dirty="0">
                <a:solidFill>
                  <a:srgbClr val="000000"/>
                </a:solidFill>
                <a:latin typeface="Arial" charset="0"/>
              </a:rPr>
              <a:t>P Achenbach, U Mainz</a:t>
            </a:r>
          </a:p>
        </p:txBody>
      </p:sp>
      <p:sp>
        <p:nvSpPr>
          <p:cNvPr id="53347" name="Line 99"/>
          <p:cNvSpPr>
            <a:spLocks noChangeShapeType="1"/>
          </p:cNvSpPr>
          <p:nvPr userDrawn="1"/>
        </p:nvSpPr>
        <p:spPr bwMode="auto">
          <a:xfrm flipV="1">
            <a:off x="0" y="6434139"/>
            <a:ext cx="9055100" cy="3175"/>
          </a:xfrm>
          <a:prstGeom prst="line">
            <a:avLst/>
          </a:prstGeom>
          <a:noFill/>
          <a:ln w="108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8" name="Line 100"/>
          <p:cNvSpPr>
            <a:spLocks noChangeShapeType="1"/>
          </p:cNvSpPr>
          <p:nvPr userDrawn="1"/>
        </p:nvSpPr>
        <p:spPr bwMode="auto">
          <a:xfrm flipV="1">
            <a:off x="0" y="261938"/>
            <a:ext cx="909955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49" name="Line 101"/>
          <p:cNvSpPr>
            <a:spLocks noChangeShapeType="1"/>
          </p:cNvSpPr>
          <p:nvPr userDrawn="1"/>
        </p:nvSpPr>
        <p:spPr bwMode="auto">
          <a:xfrm flipV="1">
            <a:off x="76200" y="227013"/>
            <a:ext cx="9067800" cy="11112"/>
          </a:xfrm>
          <a:prstGeom prst="line">
            <a:avLst/>
          </a:prstGeom>
          <a:noFill/>
          <a:ln w="10795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20725"/>
            <a:ext cx="9144000" cy="569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Formate des Vorlagentextes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3324" name="Rectangle 76"/>
          <p:cNvSpPr>
            <a:spLocks noGrp="1" noChangeArrowheads="1"/>
          </p:cNvSpPr>
          <p:nvPr>
            <p:ph type="title"/>
          </p:nvPr>
        </p:nvSpPr>
        <p:spPr bwMode="auto">
          <a:xfrm>
            <a:off x="2084388" y="130175"/>
            <a:ext cx="4416425" cy="469900"/>
          </a:xfrm>
          <a:prstGeom prst="rect">
            <a:avLst/>
          </a:prstGeom>
          <a:solidFill>
            <a:srgbClr val="0000FF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Titel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7" r:id="rId2"/>
    <p:sldLayoutId id="2147483708" r:id="rId3"/>
    <p:sldLayoutId id="2147483713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626920" y="1199408"/>
            <a:ext cx="5890160" cy="885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Recent Studies of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Formation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Electron Beams at MAMI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Untertitel 3"/>
          <p:cNvSpPr txBox="1">
            <a:spLocks/>
          </p:cNvSpPr>
          <p:nvPr/>
        </p:nvSpPr>
        <p:spPr bwMode="auto">
          <a:xfrm>
            <a:off x="1338263" y="4509312"/>
            <a:ext cx="6400800" cy="10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Patrick Achenbach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de-DE" sz="16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Mainz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de-DE" sz="2000" kern="0" dirty="0" smtClean="0">
                <a:latin typeface="+mn-lt"/>
              </a:rPr>
              <a:t>Sept</a:t>
            </a: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2o13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263" y="2396738"/>
            <a:ext cx="52387" cy="666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2571008" y="130175"/>
            <a:ext cx="4001984" cy="4699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Accessible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hteckige Legende 15"/>
          <p:cNvSpPr>
            <a:spLocks noChangeArrowheads="1"/>
          </p:cNvSpPr>
          <p:nvPr/>
        </p:nvSpPr>
        <p:spPr bwMode="auto">
          <a:xfrm>
            <a:off x="5841241" y="2711824"/>
            <a:ext cx="2579427" cy="275230"/>
          </a:xfrm>
          <a:prstGeom prst="wedgeRectCallout">
            <a:avLst>
              <a:gd name="adj1" fmla="val 27546"/>
              <a:gd name="adj2" fmla="val 80280"/>
            </a:avLst>
          </a:prstGeom>
          <a:solidFill>
            <a:schemeClr val="accent1"/>
          </a:solidFill>
          <a:ln w="31750" algn="ctr">
            <a:solidFill>
              <a:srgbClr val="C00000"/>
            </a:solidFill>
            <a:round/>
            <a:headEnd type="none" w="sm" len="sm"/>
            <a:tailEnd type="none" w="sm" len="sm"/>
          </a:ln>
        </p:spPr>
        <p:txBody>
          <a:bodyPr lIns="54000" tIns="10800" rIns="54000" bIns="10800"/>
          <a:lstStyle/>
          <a:p>
            <a:r>
              <a:rPr lang="de-DE" sz="1400" dirty="0" err="1" smtClean="0">
                <a:solidFill>
                  <a:srgbClr val="C00000"/>
                </a:solidFill>
              </a:rPr>
              <a:t>missing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err="1" smtClean="0">
                <a:solidFill>
                  <a:srgbClr val="C00000"/>
                </a:solidFill>
              </a:rPr>
              <a:t>mass</a:t>
            </a:r>
            <a:r>
              <a:rPr lang="de-DE" sz="1400" dirty="0" smtClean="0">
                <a:solidFill>
                  <a:srgbClr val="C00000"/>
                </a:solidFill>
              </a:rPr>
              <a:t> </a:t>
            </a:r>
            <a:r>
              <a:rPr lang="de-DE" sz="1400" dirty="0" err="1" smtClean="0">
                <a:solidFill>
                  <a:srgbClr val="C00000"/>
                </a:solidFill>
              </a:rPr>
              <a:t>sepctroscopy</a:t>
            </a:r>
            <a:endParaRPr lang="de-DE" sz="1400" dirty="0">
              <a:solidFill>
                <a:srgbClr val="C00000"/>
              </a:solidFill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2814453" y="783772"/>
            <a:ext cx="6115792" cy="554577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1045030" y="1935679"/>
            <a:ext cx="1852550" cy="209995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596994" name="Picture 2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838" y="787490"/>
            <a:ext cx="3896838" cy="426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78927" y="1345622"/>
            <a:ext cx="2222181" cy="370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 descr="PDF Complete Corporate Edition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752" y="1762410"/>
            <a:ext cx="3355467" cy="2449287"/>
          </a:xfrm>
          <a:prstGeom prst="rect">
            <a:avLst/>
          </a:prstGeom>
        </p:spPr>
      </p:pic>
      <p:pic>
        <p:nvPicPr>
          <p:cNvPr id="3" name="Grafik 2" descr="lambda.phys.tohoku.ac.jp/~nagao/downloads/APPC12_proceedings_nagao_2013-09-06.pdf - Google Chrom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901" y="4207488"/>
            <a:ext cx="2446318" cy="2122060"/>
          </a:xfrm>
          <a:prstGeom prst="rect">
            <a:avLst/>
          </a:prstGeom>
        </p:spPr>
      </p:pic>
      <p:pic>
        <p:nvPicPr>
          <p:cNvPr id="13" name="Grafik 12" descr="PDF Complete Corporate Edition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7316" y="4762005"/>
            <a:ext cx="1036466" cy="2887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8322" name="Picture 2" descr="E:\Dokumente und Einstellungen\patrick\Eigene Dateien\Forschung\HYPXI-2012\src\Kaos-Detectors-Hyper201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38" y="686030"/>
            <a:ext cx="4500000" cy="311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Grafik 2" descr="PDF Complete Corporate Edi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39499" y="2620633"/>
            <a:ext cx="2256312" cy="370510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351316" y="3550714"/>
            <a:ext cx="1733796" cy="40011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TOF system</a:t>
            </a:r>
            <a:endParaRPr lang="en-US" sz="2000" dirty="0"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1219" y="2420578"/>
            <a:ext cx="2008906" cy="40011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tracking system</a:t>
            </a:r>
            <a:endParaRPr lang="en-US" sz="2000" dirty="0"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807523" y="2983830"/>
            <a:ext cx="2291937" cy="40011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Cherenkov system</a:t>
            </a:r>
            <a:endParaRPr lang="en-US" sz="2000" dirty="0">
              <a:latin typeface="+mn-lt"/>
            </a:endParaRPr>
          </a:p>
        </p:txBody>
      </p:sp>
      <p:cxnSp>
        <p:nvCxnSpPr>
          <p:cNvPr id="9" name="Gerade Verbindung mit Pfeil 8"/>
          <p:cNvCxnSpPr/>
          <p:nvPr/>
        </p:nvCxnSpPr>
        <p:spPr bwMode="auto">
          <a:xfrm>
            <a:off x="2244436" y="1520044"/>
            <a:ext cx="1793174" cy="605642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5990" y="130175"/>
            <a:ext cx="5332021" cy="469900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Particle detection system in K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5" descr="E:\Dokumente und Einstellungen\patrick\Eigene Dateien\Analyse\ToF_Fit_F19toG19.png"/>
          <p:cNvPicPr>
            <a:picLocks noChangeAspect="1" noChangeArrowheads="1"/>
          </p:cNvPicPr>
          <p:nvPr/>
        </p:nvPicPr>
        <p:blipFill>
          <a:blip r:embed="rId4" cstate="screen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4175"/>
            <a:ext cx="3348185" cy="2267553"/>
          </a:xfrm>
          <a:prstGeom prst="rect">
            <a:avLst/>
          </a:prstGeom>
          <a:noFill/>
        </p:spPr>
      </p:pic>
      <p:sp>
        <p:nvSpPr>
          <p:cNvPr id="16" name="Rectangle 4"/>
          <p:cNvSpPr/>
          <p:nvPr/>
        </p:nvSpPr>
        <p:spPr>
          <a:xfrm>
            <a:off x="1861940" y="4479012"/>
            <a:ext cx="2583359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800" b="1" dirty="0" smtClean="0">
                <a:latin typeface="+mn-lt"/>
              </a:rPr>
              <a:t>time-of-flight </a:t>
            </a:r>
            <a:r>
              <a:rPr lang="en-US" sz="1800" b="1" dirty="0" err="1" smtClean="0">
                <a:latin typeface="+mn-lt"/>
              </a:rPr>
              <a:t>reso-lution</a:t>
            </a:r>
            <a:r>
              <a:rPr lang="en-US" sz="1800" b="1" dirty="0" smtClean="0">
                <a:latin typeface="+mn-lt"/>
              </a:rPr>
              <a:t> with TOF walls</a:t>
            </a:r>
            <a:endParaRPr lang="de-DE" sz="1800" b="1" dirty="0">
              <a:latin typeface="+mn-lt"/>
            </a:endParaRPr>
          </a:p>
        </p:txBody>
      </p:sp>
      <p:cxnSp>
        <p:nvCxnSpPr>
          <p:cNvPr id="17" name="Gerade Verbindung mit Pfeil 22"/>
          <p:cNvCxnSpPr>
            <a:cxnSpLocks noChangeShapeType="1"/>
          </p:cNvCxnSpPr>
          <p:nvPr/>
        </p:nvCxnSpPr>
        <p:spPr bwMode="auto">
          <a:xfrm>
            <a:off x="452911" y="5110463"/>
            <a:ext cx="1101352" cy="1395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/>
            <a:tailEnd type="arrow" w="med" len="med"/>
          </a:ln>
        </p:spPr>
      </p:cxnSp>
      <p:cxnSp>
        <p:nvCxnSpPr>
          <p:cNvPr id="18" name="Gerade Verbindung mit Pfeil 23"/>
          <p:cNvCxnSpPr>
            <a:cxnSpLocks noChangeShapeType="1"/>
          </p:cNvCxnSpPr>
          <p:nvPr/>
        </p:nvCxnSpPr>
        <p:spPr bwMode="auto">
          <a:xfrm>
            <a:off x="1919442" y="5110463"/>
            <a:ext cx="1101352" cy="1395"/>
          </a:xfrm>
          <a:prstGeom prst="straightConnector1">
            <a:avLst/>
          </a:prstGeom>
          <a:noFill/>
          <a:ln w="25400" algn="ctr">
            <a:solidFill>
              <a:srgbClr val="002060"/>
            </a:solidFill>
            <a:round/>
            <a:headEnd type="arrow" w="med" len="med"/>
            <a:tailEnd/>
          </a:ln>
        </p:spPr>
      </p:cxnSp>
      <p:sp>
        <p:nvSpPr>
          <p:cNvPr id="19" name="Rechteck 24"/>
          <p:cNvSpPr>
            <a:spLocks noChangeArrowheads="1"/>
          </p:cNvSpPr>
          <p:nvPr/>
        </p:nvSpPr>
        <p:spPr bwMode="auto">
          <a:xfrm>
            <a:off x="228228" y="4474242"/>
            <a:ext cx="159624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FWHM = </a:t>
            </a:r>
            <a:b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</a:b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400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ps</a:t>
            </a:r>
            <a:endParaRPr lang="de-DE" sz="1800" b="1" dirty="0"/>
          </a:p>
        </p:txBody>
      </p:sp>
      <p:sp>
        <p:nvSpPr>
          <p:cNvPr id="21" name="Rechteck 24"/>
          <p:cNvSpPr>
            <a:spLocks noChangeArrowheads="1"/>
          </p:cNvSpPr>
          <p:nvPr/>
        </p:nvSpPr>
        <p:spPr bwMode="auto">
          <a:xfrm>
            <a:off x="6032665" y="4507884"/>
            <a:ext cx="3111335" cy="64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/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pion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detection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 </a:t>
            </a:r>
            <a:r>
              <a:rPr lang="el-GR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ε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 &gt; 95% </a:t>
            </a:r>
            <a:b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</a:b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by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 </a:t>
            </a:r>
            <a:r>
              <a:rPr lang="de-DE" sz="1800" b="1" dirty="0" err="1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aerogel</a:t>
            </a:r>
            <a:r>
              <a:rPr lang="de-DE" sz="1800" b="1" dirty="0" smtClean="0">
                <a:solidFill>
                  <a:srgbClr val="000000"/>
                </a:solidFill>
                <a:latin typeface="Arial" pitchFamily="34" charset="0"/>
                <a:ea typeface="msmincho"/>
                <a:cs typeface="msmincho"/>
              </a:rPr>
              <a:t> Cherenkov</a:t>
            </a:r>
            <a:endParaRPr lang="de-DE" sz="1800" b="1" dirty="0"/>
          </a:p>
        </p:txBody>
      </p:sp>
      <p:pic>
        <p:nvPicPr>
          <p:cNvPr id="582657" name="Picture 1" descr="E:\Dokumente und Einstellungen\patrick\Eigene Dateien\Entwicklung und Aufbau\Aerogel\Aerogel-photos\DSC0019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342" y="821674"/>
            <a:ext cx="3404261" cy="255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3" name="Gerade Verbindung mit Pfeil 22"/>
          <p:cNvCxnSpPr>
            <a:stCxn id="7" idx="3"/>
          </p:cNvCxnSpPr>
          <p:nvPr/>
        </p:nvCxnSpPr>
        <p:spPr bwMode="auto">
          <a:xfrm flipV="1">
            <a:off x="3099460" y="3177802"/>
            <a:ext cx="2363189" cy="6083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9" name="Gerade Verbindung mit Pfeil 28"/>
          <p:cNvCxnSpPr/>
          <p:nvPr/>
        </p:nvCxnSpPr>
        <p:spPr bwMode="auto">
          <a:xfrm>
            <a:off x="1793174" y="3764478"/>
            <a:ext cx="0" cy="261257"/>
          </a:xfrm>
          <a:prstGeom prst="straightConnector1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44" name="Gerade Verbindung 43"/>
          <p:cNvCxnSpPr>
            <a:endCxn id="5" idx="1"/>
          </p:cNvCxnSpPr>
          <p:nvPr/>
        </p:nvCxnSpPr>
        <p:spPr bwMode="auto">
          <a:xfrm flipV="1">
            <a:off x="1781299" y="3750769"/>
            <a:ext cx="570017" cy="1834"/>
          </a:xfrm>
          <a:prstGeom prst="line">
            <a:avLst/>
          </a:prstGeom>
          <a:solidFill>
            <a:srgbClr val="00B8FF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24428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40209" y="130175"/>
            <a:ext cx="5463583" cy="469900"/>
          </a:xfrm>
        </p:spPr>
        <p:txBody>
          <a:bodyPr/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identification using TOF system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7298" name="Picture 2" descr="E:\Dokumente und Einstellungen\patrick\Eigene Dateien\Forschung\HYPXI-2012\src\hyper+kaonpol-beta-vs-pc-KL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" y="1135019"/>
            <a:ext cx="4500000" cy="3932813"/>
          </a:xfrm>
          <a:prstGeom prst="rect">
            <a:avLst/>
          </a:prstGeom>
          <a:noFill/>
        </p:spPr>
      </p:pic>
      <p:pic>
        <p:nvPicPr>
          <p:cNvPr id="567299" name="Picture 3" descr="E:\Dokumente und Einstellungen\patrick\Eigene Dateien\Forschung\HYPXI-2012\src\hyper+kaonpol-dEdxH-vs-pc-KL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0" y="1147695"/>
            <a:ext cx="4500000" cy="3932714"/>
          </a:xfrm>
          <a:prstGeom prst="rect">
            <a:avLst/>
          </a:prstGeom>
          <a:noFill/>
        </p:spPr>
      </p:pic>
      <p:sp>
        <p:nvSpPr>
          <p:cNvPr id="5" name="Textfeld 4"/>
          <p:cNvSpPr txBox="1"/>
          <p:nvPr/>
        </p:nvSpPr>
        <p:spPr>
          <a:xfrm>
            <a:off x="5235041" y="1543789"/>
            <a:ext cx="96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235041" y="4190005"/>
            <a:ext cx="96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494353" y="3435093"/>
            <a:ext cx="96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6163" y="1409200"/>
            <a:ext cx="96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pions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56163" y="2309744"/>
            <a:ext cx="96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kaons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56163" y="3750619"/>
            <a:ext cx="96190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protons</a:t>
            </a:r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89809" y="611574"/>
            <a:ext cx="325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low / high momentum setting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7" name="Rechteck 36"/>
          <p:cNvSpPr>
            <a:spLocks noChangeArrowheads="1"/>
          </p:cNvSpPr>
          <p:nvPr/>
        </p:nvSpPr>
        <p:spPr bwMode="auto">
          <a:xfrm>
            <a:off x="1580844" y="4928260"/>
            <a:ext cx="5982312" cy="1477317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K</a:t>
            </a:r>
            <a:r>
              <a:rPr lang="en-US" sz="1200" dirty="0" smtClean="0">
                <a:latin typeface="+mn-lt"/>
              </a:rPr>
              <a:t>AOS</a:t>
            </a:r>
            <a:r>
              <a:rPr lang="en-US" sz="2000" dirty="0" smtClean="0">
                <a:latin typeface="+mn-lt"/>
              </a:rPr>
              <a:t> can cover 200</a:t>
            </a:r>
            <a:r>
              <a:rPr lang="en-US" sz="2000" dirty="0" smtClean="0"/>
              <a:t>–</a:t>
            </a:r>
            <a:r>
              <a:rPr lang="en-US" sz="2000" dirty="0" smtClean="0">
                <a:latin typeface="+mn-lt"/>
              </a:rPr>
              <a:t>1300 </a:t>
            </a:r>
            <a:r>
              <a:rPr lang="en-US" sz="2000" dirty="0" err="1" smtClean="0">
                <a:latin typeface="+mn-lt"/>
              </a:rPr>
              <a:t>MeV</a:t>
            </a:r>
            <a:r>
              <a:rPr lang="en-US" sz="2000" i="1" dirty="0" smtClean="0">
                <a:latin typeface="+mn-lt"/>
              </a:rPr>
              <a:t>/c</a:t>
            </a:r>
            <a:r>
              <a:rPr lang="en-US" sz="2000" dirty="0" smtClean="0">
                <a:latin typeface="+mn-lt"/>
              </a:rPr>
              <a:t> in only 2 settings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clean </a:t>
            </a:r>
            <a:r>
              <a:rPr lang="en-US" sz="2000" dirty="0" err="1" smtClean="0">
                <a:latin typeface="+mn-lt"/>
              </a:rPr>
              <a:t>kaon</a:t>
            </a:r>
            <a:r>
              <a:rPr lang="en-US" sz="2000" dirty="0" smtClean="0">
                <a:latin typeface="+mn-lt"/>
              </a:rPr>
              <a:t> identification by TOF at low momenta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Cherenkov information used for high momenta </a:t>
            </a:r>
          </a:p>
        </p:txBody>
      </p:sp>
      <p:sp>
        <p:nvSpPr>
          <p:cNvPr id="3" name="Geschweifte Klammer links 2"/>
          <p:cNvSpPr/>
          <p:nvPr/>
        </p:nvSpPr>
        <p:spPr bwMode="auto">
          <a:xfrm rot="5400000">
            <a:off x="959457" y="635007"/>
            <a:ext cx="155065" cy="890404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1" name="Geschweifte Klammer links 20"/>
          <p:cNvSpPr/>
          <p:nvPr/>
        </p:nvSpPr>
        <p:spPr bwMode="auto">
          <a:xfrm rot="5400000">
            <a:off x="2495204" y="61164"/>
            <a:ext cx="161503" cy="2044534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235041" y="623449"/>
            <a:ext cx="325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C00000"/>
                </a:solidFill>
                <a:latin typeface="+mn-lt"/>
              </a:rPr>
              <a:t>low / high momentum setting</a:t>
            </a:r>
            <a:endParaRPr lang="en-US" sz="1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3" name="Geschweifte Klammer links 22"/>
          <p:cNvSpPr/>
          <p:nvPr/>
        </p:nvSpPr>
        <p:spPr bwMode="auto">
          <a:xfrm rot="5400000">
            <a:off x="5604689" y="646882"/>
            <a:ext cx="155065" cy="890404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4" name="Geschweifte Klammer links 23"/>
          <p:cNvSpPr/>
          <p:nvPr/>
        </p:nvSpPr>
        <p:spPr bwMode="auto">
          <a:xfrm rot="5400000">
            <a:off x="7140436" y="73039"/>
            <a:ext cx="161503" cy="2044534"/>
          </a:xfrm>
          <a:prstGeom prst="leftBrace">
            <a:avLst/>
          </a:prstGeom>
          <a:noFill/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94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DF Complete Corporate Editio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643" y="570018"/>
            <a:ext cx="8358715" cy="48875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Pioneering experiment 2o11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1300163" y="5379522"/>
            <a:ext cx="6929437" cy="1015653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K</a:t>
            </a:r>
            <a:r>
              <a:rPr lang="en-US" sz="1200" dirty="0" smtClean="0">
                <a:latin typeface="+mn-lt"/>
              </a:rPr>
              <a:t>AOS</a:t>
            </a:r>
            <a:r>
              <a:rPr lang="en-US" sz="2000" dirty="0" smtClean="0">
                <a:latin typeface="+mn-lt"/>
              </a:rPr>
              <a:t> can be operated at zero-degree scattering angle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+mn-lt"/>
              </a:rPr>
              <a:t> PID suffers from high positron background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125691" y="1649473"/>
            <a:ext cx="1781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i="1" dirty="0" err="1" smtClean="0">
                <a:solidFill>
                  <a:srgbClr val="C00000"/>
                </a:solidFill>
                <a:latin typeface="+mn-lt"/>
              </a:rPr>
              <a:t>positrons</a:t>
            </a:r>
            <a:endParaRPr lang="de-DE" sz="2800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6719457" y="727756"/>
            <a:ext cx="1211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i="1" dirty="0" err="1" smtClean="0">
                <a:solidFill>
                  <a:srgbClr val="C00000"/>
                </a:solidFill>
                <a:latin typeface="+mn-lt"/>
              </a:rPr>
              <a:t>hadrons</a:t>
            </a:r>
            <a:endParaRPr lang="de-DE" sz="1800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DF Complete Corporate Edi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9795" y="605656"/>
            <a:ext cx="7233536" cy="322748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Dedicated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2o12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Grafik 3" descr="PDF Complete Corporate Edi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69534" y="3225304"/>
            <a:ext cx="3125247" cy="3191819"/>
          </a:xfrm>
          <a:prstGeom prst="rect">
            <a:avLst/>
          </a:prstGeom>
        </p:spPr>
      </p:pic>
      <p:pic>
        <p:nvPicPr>
          <p:cNvPr id="5" name="Grafik 4" descr="PDF Complete Corporate Edition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2576" y="3790276"/>
            <a:ext cx="2695699" cy="2525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2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detection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 descr="PDF Complete Corporate Editio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240" y="713350"/>
            <a:ext cx="7489458" cy="2623616"/>
          </a:xfrm>
          <a:prstGeom prst="rect">
            <a:avLst/>
          </a:prstGeom>
        </p:spPr>
      </p:pic>
      <p:pic>
        <p:nvPicPr>
          <p:cNvPr id="4" name="Grafik 3" descr="PDF Complete Corporate Editio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667" y="3455719"/>
            <a:ext cx="7500031" cy="2885705"/>
          </a:xfrm>
          <a:prstGeom prst="rect">
            <a:avLst/>
          </a:prstGeom>
        </p:spPr>
      </p:pic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938151" y="3372593"/>
            <a:ext cx="7030192" cy="553988"/>
          </a:xfrm>
          <a:prstGeom prst="rect">
            <a:avLst/>
          </a:prstGeom>
          <a:solidFill>
            <a:schemeClr val="accent1"/>
          </a:solidFill>
          <a:ln w="31750">
            <a:solidFill>
              <a:srgbClr val="C00000"/>
            </a:solidFill>
            <a:miter lim="800000"/>
            <a:headEnd/>
            <a:tailEnd/>
          </a:ln>
        </p:spPr>
        <p:txBody>
          <a:bodyPr wrap="square" lIns="91428" tIns="45715" rIns="91428" bIns="45715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+mn-lt"/>
              </a:rPr>
              <a:t>         Decay </a:t>
            </a:r>
            <a:r>
              <a:rPr lang="en-US" sz="2000" dirty="0" err="1" smtClean="0">
                <a:latin typeface="+mn-lt"/>
              </a:rPr>
              <a:t>pions</a:t>
            </a:r>
            <a:r>
              <a:rPr lang="en-US" sz="2000" dirty="0" smtClean="0">
                <a:latin typeface="+mn-lt"/>
              </a:rPr>
              <a:t> from strange hadrons</a:t>
            </a:r>
          </a:p>
        </p:txBody>
      </p:sp>
      <p:sp>
        <p:nvSpPr>
          <p:cNvPr id="7" name="Nach rechts gekrümmter Pfeil 6"/>
          <p:cNvSpPr/>
          <p:nvPr/>
        </p:nvSpPr>
        <p:spPr bwMode="auto">
          <a:xfrm>
            <a:off x="2125683" y="3633849"/>
            <a:ext cx="605642" cy="1264722"/>
          </a:xfrm>
          <a:prstGeom prst="curvedRightArrow">
            <a:avLst/>
          </a:prstGeom>
          <a:noFill/>
          <a:ln w="3175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8" name="Nach rechts gekrümmter Pfeil 7"/>
          <p:cNvSpPr/>
          <p:nvPr/>
        </p:nvSpPr>
        <p:spPr bwMode="auto">
          <a:xfrm flipH="1">
            <a:off x="6842185" y="3653644"/>
            <a:ext cx="603660" cy="1264722"/>
          </a:xfrm>
          <a:prstGeom prst="curvedRightArrow">
            <a:avLst/>
          </a:prstGeom>
          <a:noFill/>
          <a:ln w="31750" cap="flat" cmpd="dbl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790704" y="4151789"/>
            <a:ext cx="103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(K,</a:t>
            </a:r>
            <a:r>
              <a:rPr lang="el-GR" sz="2000" dirty="0" smtClean="0">
                <a:latin typeface="+mn-lt"/>
              </a:rPr>
              <a:t>π</a:t>
            </a:r>
            <a:r>
              <a:rPr lang="de-DE" sz="2000" dirty="0" smtClean="0">
                <a:latin typeface="+mn-lt"/>
              </a:rPr>
              <a:t>)</a:t>
            </a:r>
            <a:endParaRPr lang="de-DE" sz="20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02581" y="4753469"/>
            <a:ext cx="103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(K,</a:t>
            </a:r>
            <a:r>
              <a:rPr lang="el-GR" sz="2000" dirty="0" smtClean="0">
                <a:latin typeface="+mn-lt"/>
              </a:rPr>
              <a:t>μ</a:t>
            </a:r>
            <a:r>
              <a:rPr lang="de-DE" sz="2000" dirty="0" smtClean="0">
                <a:latin typeface="+mn-lt"/>
              </a:rPr>
              <a:t>)</a:t>
            </a:r>
            <a:endParaRPr lang="de-DE" sz="20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3459681" y="4955194"/>
            <a:ext cx="103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(</a:t>
            </a:r>
            <a:r>
              <a:rPr lang="de-DE" sz="2000" dirty="0" err="1" smtClean="0">
                <a:latin typeface="+mn-lt"/>
              </a:rPr>
              <a:t>K,e</a:t>
            </a:r>
            <a:r>
              <a:rPr lang="de-DE" sz="2000" dirty="0" smtClean="0">
                <a:latin typeface="+mn-lt"/>
              </a:rPr>
              <a:t>)</a:t>
            </a:r>
            <a:endParaRPr lang="de-DE" sz="2000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64567" y="4218710"/>
            <a:ext cx="103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(K,</a:t>
            </a:r>
            <a:r>
              <a:rPr lang="el-GR" sz="2000" dirty="0" smtClean="0">
                <a:latin typeface="+mn-lt"/>
              </a:rPr>
              <a:t>π</a:t>
            </a:r>
            <a:r>
              <a:rPr lang="de-DE" sz="2000" dirty="0" smtClean="0">
                <a:latin typeface="+mn-lt"/>
              </a:rPr>
              <a:t>)</a:t>
            </a:r>
            <a:endParaRPr lang="de-DE" sz="2000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376444" y="4820390"/>
            <a:ext cx="103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(K,</a:t>
            </a:r>
            <a:r>
              <a:rPr lang="el-GR" sz="2000" dirty="0" smtClean="0">
                <a:latin typeface="+mn-lt"/>
              </a:rPr>
              <a:t>μ</a:t>
            </a:r>
            <a:r>
              <a:rPr lang="de-DE" sz="2000" dirty="0" smtClean="0">
                <a:latin typeface="+mn-lt"/>
              </a:rPr>
              <a:t>)</a:t>
            </a:r>
            <a:endParaRPr lang="de-DE" sz="2000" dirty="0">
              <a:latin typeface="+mn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033544" y="5022115"/>
            <a:ext cx="1033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+mn-lt"/>
              </a:rPr>
              <a:t>(</a:t>
            </a:r>
            <a:r>
              <a:rPr lang="de-DE" sz="2000" dirty="0" err="1" smtClean="0">
                <a:latin typeface="+mn-lt"/>
              </a:rPr>
              <a:t>K,e</a:t>
            </a:r>
            <a:r>
              <a:rPr lang="de-DE" sz="2000" dirty="0" smtClean="0">
                <a:latin typeface="+mn-lt"/>
              </a:rPr>
              <a:t>)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497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Signal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interpretation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Grafik 2" descr="PDF Complete Corporate Editio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4665" y="1128156"/>
            <a:ext cx="8604951" cy="461950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lum/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150658" y="1109572"/>
            <a:ext cx="2828823" cy="40851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21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PDF Complete Corporate Editio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29" y="487420"/>
            <a:ext cx="6673931" cy="524496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0674" y="130175"/>
            <a:ext cx="5182652" cy="469900"/>
          </a:xfrm>
        </p:spPr>
        <p:txBody>
          <a:bodyPr/>
          <a:lstStyle/>
          <a:p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ecay</a:t>
            </a:r>
            <a:r>
              <a:rPr lang="de-D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-pion </a:t>
            </a:r>
            <a:r>
              <a:rPr lang="de-D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spectra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902532" y="5573192"/>
            <a:ext cx="7398329" cy="76944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kern="0" dirty="0" smtClean="0">
                <a:latin typeface="+mn-lt"/>
                <a:sym typeface="Wingdings" pitchFamily="2" charset="2"/>
              </a:rPr>
              <a:t>To minimize human bias </a:t>
            </a:r>
            <a:r>
              <a:rPr lang="en-GB" sz="2000" kern="0" dirty="0">
                <a:latin typeface="+mn-lt"/>
                <a:sym typeface="Wingdings" pitchFamily="2" charset="2"/>
              </a:rPr>
              <a:t>t</a:t>
            </a:r>
            <a:r>
              <a:rPr lang="en-GB" sz="2000" kern="0" dirty="0" smtClean="0">
                <a:latin typeface="+mn-lt"/>
                <a:sym typeface="Wingdings" pitchFamily="2" charset="2"/>
              </a:rPr>
              <a:t>wo independent analyses performed:</a:t>
            </a:r>
          </a:p>
          <a:p>
            <a:pPr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kern="0" dirty="0" smtClean="0">
                <a:latin typeface="+mn-lt"/>
                <a:sym typeface="Wingdings" pitchFamily="2" charset="2"/>
              </a:rPr>
              <a:t>Final spectra to be released by end of year</a:t>
            </a:r>
          </a:p>
        </p:txBody>
      </p:sp>
    </p:spTree>
    <p:extLst>
      <p:ext uri="{BB962C8B-B14F-4D97-AF65-F5344CB8AC3E}">
        <p14:creationId xmlns:p14="http://schemas.microsoft.com/office/powerpoint/2010/main" val="20483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670954" y="744799"/>
            <a:ext cx="8110845" cy="571848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GB" kern="0" dirty="0" smtClean="0">
                <a:latin typeface="+mn-lt"/>
                <a:sym typeface="Wingdings" pitchFamily="2" charset="2"/>
              </a:rPr>
              <a:t>Two current questions in few-body physics: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endParaRPr lang="en-GB" kern="0" dirty="0">
              <a:latin typeface="+mn-lt"/>
              <a:sym typeface="Wingdings" pitchFamily="2" charset="2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endParaRPr lang="en-GB" kern="0" dirty="0" smtClean="0">
              <a:latin typeface="+mn-lt"/>
              <a:sym typeface="Wingdings" pitchFamily="2" charset="2"/>
            </a:endParaRP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defRPr/>
            </a:pPr>
            <a:endParaRPr lang="en-GB" kern="0" dirty="0" smtClean="0">
              <a:latin typeface="+mn-lt"/>
              <a:sym typeface="Wingdings" pitchFamily="2" charset="2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GB" kern="0" dirty="0" smtClean="0">
                <a:latin typeface="+mn-lt"/>
                <a:sym typeface="Wingdings" pitchFamily="2" charset="2"/>
              </a:rPr>
              <a:t>Decay pion spectroscopy gives access to ground-state masses of </a:t>
            </a:r>
            <a:r>
              <a:rPr lang="en-GB" kern="0" dirty="0" err="1" smtClean="0">
                <a:latin typeface="+mn-lt"/>
                <a:sym typeface="Wingdings" pitchFamily="2" charset="2"/>
              </a:rPr>
              <a:t>hypernuclei</a:t>
            </a:r>
            <a:r>
              <a:rPr lang="en-GB" kern="0" dirty="0" smtClean="0">
                <a:latin typeface="+mn-lt"/>
                <a:sym typeface="Wingdings" pitchFamily="2" charset="2"/>
              </a:rPr>
              <a:t> and could answer the questions!</a:t>
            </a:r>
            <a:endParaRPr lang="en-GB" kern="0" dirty="0">
              <a:latin typeface="+mn-lt"/>
              <a:sym typeface="Wingdings" pitchFamily="2" charset="2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endParaRPr lang="en-GB" kern="0" dirty="0" smtClean="0">
              <a:latin typeface="+mn-lt"/>
              <a:sym typeface="Wingdings" pitchFamily="2" charset="2"/>
            </a:endParaRP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r>
              <a:rPr lang="en-GB" kern="0" dirty="0" smtClean="0">
                <a:latin typeface="+mn-lt"/>
                <a:sym typeface="Wingdings" pitchFamily="2" charset="2"/>
              </a:rPr>
              <a:t>At MAMI pioneering experiments were followed by an experiment with a dedicated setup:</a:t>
            </a:r>
          </a:p>
          <a:p>
            <a:pPr lvl="1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kern="0" dirty="0" smtClean="0">
                <a:latin typeface="+mn-lt"/>
                <a:sym typeface="Wingdings" pitchFamily="2" charset="2"/>
              </a:rPr>
              <a:t>Clean tag on strangeness production at zero-degree</a:t>
            </a:r>
          </a:p>
          <a:p>
            <a:pPr lvl="1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kern="0" dirty="0" smtClean="0">
                <a:latin typeface="+mn-lt"/>
                <a:sym typeface="Wingdings" pitchFamily="2" charset="2"/>
              </a:rPr>
              <a:t>Clean pion sample from weak decays of hyperons retrieved</a:t>
            </a:r>
          </a:p>
          <a:p>
            <a:pPr lvl="1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2000" kern="0" dirty="0" smtClean="0">
                <a:latin typeface="+mn-lt"/>
                <a:sym typeface="Wingdings" pitchFamily="2" charset="2"/>
              </a:rPr>
              <a:t>Current analysis limited by statistics → continuation with luminosity increase by one order of magnitude planned</a:t>
            </a:r>
          </a:p>
          <a:p>
            <a:pPr marL="285750" indent="-285750" eaLnBrk="0" hangingPunct="0">
              <a:spcBef>
                <a:spcPct val="20000"/>
              </a:spcBef>
              <a:buClr>
                <a:schemeClr val="tx1"/>
              </a:buClr>
              <a:buFontTx/>
              <a:buChar char="-"/>
              <a:defRPr/>
            </a:pPr>
            <a:endParaRPr lang="en-GB" kern="0" dirty="0" smtClean="0">
              <a:latin typeface="+mn-lt"/>
              <a:sym typeface="Wingdings" pitchFamily="2" charset="2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29391" y="1411405"/>
            <a:ext cx="8134595" cy="904863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kern="0" dirty="0" smtClean="0">
                <a:latin typeface="+mn-lt"/>
                <a:sym typeface="Wingdings" pitchFamily="2" charset="2"/>
              </a:rPr>
              <a:t>How can </a:t>
            </a:r>
            <a:r>
              <a:rPr lang="en-GB" kern="0" dirty="0">
                <a:latin typeface="+mn-lt"/>
                <a:sym typeface="Wingdings" pitchFamily="2" charset="2"/>
              </a:rPr>
              <a:t>we understand the </a:t>
            </a:r>
            <a:r>
              <a:rPr lang="en-GB" i="1" kern="0" dirty="0">
                <a:latin typeface="+mn-lt"/>
                <a:sym typeface="Wingdings" pitchFamily="2" charset="2"/>
              </a:rPr>
              <a:t>A </a:t>
            </a:r>
            <a:r>
              <a:rPr lang="en-GB" kern="0" dirty="0">
                <a:latin typeface="+mn-lt"/>
                <a:sym typeface="Wingdings" pitchFamily="2" charset="2"/>
              </a:rPr>
              <a:t>= 4 and </a:t>
            </a:r>
            <a:r>
              <a:rPr lang="en-GB" i="1" kern="0" dirty="0">
                <a:latin typeface="+mn-lt"/>
                <a:sym typeface="Wingdings" pitchFamily="2" charset="2"/>
              </a:rPr>
              <a:t>A </a:t>
            </a:r>
            <a:r>
              <a:rPr lang="en-GB" kern="0" dirty="0">
                <a:latin typeface="+mn-lt"/>
                <a:sym typeface="Wingdings" pitchFamily="2" charset="2"/>
              </a:rPr>
              <a:t>= 7 </a:t>
            </a:r>
            <a:r>
              <a:rPr lang="en-GB" kern="0" dirty="0" err="1" smtClean="0">
                <a:latin typeface="+mn-lt"/>
                <a:sym typeface="Wingdings" pitchFamily="2" charset="2"/>
              </a:rPr>
              <a:t>hypernuclei</a:t>
            </a:r>
            <a:r>
              <a:rPr lang="en-GB" kern="0" dirty="0" smtClean="0">
                <a:latin typeface="+mn-lt"/>
                <a:sym typeface="Wingdings" pitchFamily="2" charset="2"/>
              </a:rPr>
              <a:t>?</a:t>
            </a:r>
          </a:p>
          <a:p>
            <a:pPr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kern="0" dirty="0" smtClean="0">
                <a:latin typeface="+mn-lt"/>
                <a:sym typeface="Wingdings" pitchFamily="2" charset="2"/>
              </a:rPr>
              <a:t>Is the </a:t>
            </a:r>
            <a:r>
              <a:rPr lang="en-GB" kern="0" dirty="0" err="1" smtClean="0">
                <a:latin typeface="+mn-lt"/>
                <a:sym typeface="Wingdings" pitchFamily="2" charset="2"/>
              </a:rPr>
              <a:t>superheavy</a:t>
            </a:r>
            <a:r>
              <a:rPr lang="en-GB" kern="0" dirty="0" smtClean="0">
                <a:latin typeface="+mn-lt"/>
                <a:sym typeface="Wingdings" pitchFamily="2" charset="2"/>
              </a:rPr>
              <a:t> hyper-hydrogen nucleus bound? </a:t>
            </a:r>
            <a:endParaRPr lang="en-GB" kern="0" dirty="0"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A1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Collaboration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34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4" y="743384"/>
            <a:ext cx="8823336" cy="558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hteck 2"/>
          <p:cNvSpPr/>
          <p:nvPr/>
        </p:nvSpPr>
        <p:spPr bwMode="auto">
          <a:xfrm>
            <a:off x="6673932" y="1086593"/>
            <a:ext cx="1425040" cy="279070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4760025" y="1563585"/>
            <a:ext cx="1425040" cy="279070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2026722" y="5349835"/>
            <a:ext cx="1191491" cy="279070"/>
          </a:xfrm>
          <a:prstGeom prst="rect">
            <a:avLst/>
          </a:prstGeom>
          <a:noFill/>
          <a:ln w="349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角丸四角形 14"/>
          <p:cNvSpPr/>
          <p:nvPr/>
        </p:nvSpPr>
        <p:spPr>
          <a:xfrm>
            <a:off x="467544" y="1762836"/>
            <a:ext cx="8280920" cy="183809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4" name="角丸四角形 13"/>
          <p:cNvSpPr/>
          <p:nvPr/>
        </p:nvSpPr>
        <p:spPr>
          <a:xfrm>
            <a:off x="2483768" y="3648435"/>
            <a:ext cx="4464496" cy="6480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Theoretical calculations</a:t>
            </a:r>
          </a:p>
          <a:p>
            <a:pPr algn="ctr"/>
            <a:r>
              <a:rPr kumimoji="1" lang="en-US" altLang="ja-JP" sz="1800" dirty="0">
                <a:solidFill>
                  <a:schemeClr val="tx1"/>
                </a:solidFill>
              </a:rPr>
              <a:t>C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luster model, shell model, mean field</a:t>
            </a:r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spectroscopy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1028410" y="883778"/>
            <a:ext cx="7291357" cy="461665"/>
          </a:xfrm>
          <a:prstGeom prst="roundRect">
            <a:avLst>
              <a:gd name="adj" fmla="val 29151"/>
            </a:avLst>
          </a:prstGeom>
          <a:solidFill>
            <a:schemeClr val="bg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chemeClr val="tx1"/>
                </a:solidFill>
              </a:rPr>
              <a:t>Unique laboratory to investigate the </a:t>
            </a:r>
            <a:r>
              <a:rPr lang="en-US" altLang="ja-JP" sz="2400" i="1" dirty="0" smtClean="0">
                <a:solidFill>
                  <a:schemeClr val="tx1"/>
                </a:solidFill>
              </a:rPr>
              <a:t>YN</a:t>
            </a:r>
            <a:r>
              <a:rPr lang="en-US" altLang="ja-JP" sz="2400" dirty="0" smtClean="0">
                <a:solidFill>
                  <a:schemeClr val="tx1"/>
                </a:solidFill>
              </a:rPr>
              <a:t> interaction</a:t>
            </a:r>
            <a:endParaRPr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1362836" y="2026360"/>
            <a:ext cx="3096344" cy="15121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Nuclear force</a:t>
            </a:r>
            <a:endParaRPr kumimoji="1"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kumimoji="1" lang="en-US" altLang="ja-JP" sz="2000" dirty="0" smtClean="0">
                <a:solidFill>
                  <a:srgbClr val="C00000"/>
                </a:solidFill>
              </a:rPr>
              <a:t>Large base of </a:t>
            </a:r>
            <a:r>
              <a:rPr kumimoji="1" lang="en-US" altLang="ja-JP" sz="2000" i="1" dirty="0" smtClean="0">
                <a:solidFill>
                  <a:srgbClr val="C00000"/>
                </a:solidFill>
              </a:rPr>
              <a:t>NN</a:t>
            </a:r>
            <a:r>
              <a:rPr kumimoji="1" lang="en-US" altLang="ja-JP" sz="2000" dirty="0" smtClean="0">
                <a:solidFill>
                  <a:srgbClr val="C00000"/>
                </a:solidFill>
              </a:rPr>
              <a:t> scattering data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1362836" y="4474632"/>
            <a:ext cx="3096344" cy="15841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Nuclear Structure</a:t>
            </a:r>
          </a:p>
          <a:p>
            <a:pPr algn="ctr"/>
            <a:r>
              <a:rPr kumimoji="1" lang="en-US" altLang="ja-JP" sz="2000" dirty="0" smtClean="0">
                <a:solidFill>
                  <a:schemeClr val="tx1"/>
                </a:solidFill>
              </a:rPr>
              <a:t>Normal / exotic nuclei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16016" y="2026360"/>
            <a:ext cx="3096344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Hyperon force</a:t>
            </a:r>
            <a:endParaRPr lang="en-US" altLang="ja-JP" sz="2000" dirty="0" smtClean="0">
              <a:solidFill>
                <a:schemeClr val="tx1"/>
              </a:solidFill>
            </a:endParaRPr>
          </a:p>
          <a:p>
            <a:pPr algn="ctr"/>
            <a:r>
              <a:rPr lang="en-US" altLang="ja-JP" sz="2000" dirty="0" smtClean="0">
                <a:solidFill>
                  <a:schemeClr val="tx1"/>
                </a:solidFill>
              </a:rPr>
              <a:t>Limited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YN/YY</a:t>
            </a:r>
            <a:r>
              <a:rPr kumimoji="1" lang="en-US" altLang="ja-JP" sz="2000" dirty="0" smtClean="0">
                <a:solidFill>
                  <a:schemeClr val="tx1"/>
                </a:solidFill>
              </a:rPr>
              <a:t> scattering data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4716016" y="4474632"/>
            <a:ext cx="3096344" cy="158417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dirty="0" smtClean="0">
                <a:solidFill>
                  <a:schemeClr val="tx1"/>
                </a:solidFill>
              </a:rPr>
              <a:t>Nuclear Structure</a:t>
            </a:r>
          </a:p>
          <a:p>
            <a:pPr algn="ctr"/>
            <a:r>
              <a:rPr kumimoji="1" lang="en-US" altLang="ja-JP" sz="2000" dirty="0" err="1" smtClean="0">
                <a:solidFill>
                  <a:srgbClr val="C00000"/>
                </a:solidFill>
              </a:rPr>
              <a:t>Hypernuclei</a:t>
            </a:r>
            <a:endParaRPr kumimoji="1" lang="ja-JP" altLang="en-US" sz="2000" dirty="0">
              <a:solidFill>
                <a:srgbClr val="C00000"/>
              </a:solidFill>
            </a:endParaRPr>
          </a:p>
        </p:txBody>
      </p:sp>
      <p:sp>
        <p:nvSpPr>
          <p:cNvPr id="11" name="下矢印 10"/>
          <p:cNvSpPr/>
          <p:nvPr/>
        </p:nvSpPr>
        <p:spPr>
          <a:xfrm>
            <a:off x="1907704" y="3416034"/>
            <a:ext cx="576064" cy="1177280"/>
          </a:xfrm>
          <a:prstGeom prst="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カーブ矢印 11"/>
          <p:cNvSpPr/>
          <p:nvPr/>
        </p:nvSpPr>
        <p:spPr>
          <a:xfrm>
            <a:off x="7014552" y="3437556"/>
            <a:ext cx="365760" cy="1245477"/>
          </a:xfrm>
          <a:prstGeom prst="curvedRightArrow">
            <a:avLst>
              <a:gd name="adj1" fmla="val 29944"/>
              <a:gd name="adj2" fmla="val 93105"/>
              <a:gd name="adj3" fmla="val 25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右カーブ矢印 12"/>
          <p:cNvSpPr/>
          <p:nvPr/>
        </p:nvSpPr>
        <p:spPr>
          <a:xfrm flipH="1" flipV="1">
            <a:off x="7662624" y="3349107"/>
            <a:ext cx="365760" cy="1245477"/>
          </a:xfrm>
          <a:prstGeom prst="curvedRightArrow">
            <a:avLst>
              <a:gd name="adj1" fmla="val 29944"/>
              <a:gd name="adj2" fmla="val 93105"/>
              <a:gd name="adj3" fmla="val 25000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31840" y="1450296"/>
            <a:ext cx="308449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sz="2800" dirty="0" smtClean="0">
                <a:latin typeface="+mn-lt"/>
              </a:rPr>
              <a:t>Baryon interaction</a:t>
            </a:r>
            <a:endParaRPr kumimoji="1" lang="ja-JP" alt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06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isospin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doublet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72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8499"/>
            <a:ext cx="6644554" cy="486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5652655" y="1008505"/>
            <a:ext cx="3112522" cy="3801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smtClean="0">
                <a:latin typeface="+mn-lt"/>
              </a:rPr>
              <a:t>Nucleon-hyperon  interaction can be studied by strange mirror pairs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smtClean="0">
                <a:latin typeface="+mn-lt"/>
              </a:rPr>
              <a:t>Coulomb corrections are &lt; 50 keV for the </a:t>
            </a:r>
            <a:r>
              <a:rPr lang="en-US" sz="2000" baseline="30000" smtClean="0">
                <a:latin typeface="+mn-lt"/>
              </a:rPr>
              <a:t>4</a:t>
            </a:r>
            <a:r>
              <a:rPr lang="en-US" sz="2000" baseline="-25000" smtClean="0">
                <a:latin typeface="+mn-lt"/>
                <a:cs typeface="Arial"/>
              </a:rPr>
              <a:t>Λ</a:t>
            </a:r>
            <a:r>
              <a:rPr lang="en-US" sz="2000" smtClean="0">
                <a:latin typeface="+mn-lt"/>
              </a:rPr>
              <a:t>H - </a:t>
            </a:r>
            <a:r>
              <a:rPr lang="en-US" sz="2000" baseline="30000" smtClean="0">
                <a:latin typeface="+mn-lt"/>
              </a:rPr>
              <a:t>4</a:t>
            </a:r>
            <a:r>
              <a:rPr lang="en-US" sz="2000" baseline="-25000" smtClean="0">
                <a:latin typeface="+mn-lt"/>
                <a:cs typeface="Arial"/>
              </a:rPr>
              <a:t>Λ</a:t>
            </a:r>
            <a:r>
              <a:rPr lang="en-US" sz="2000" smtClean="0">
                <a:latin typeface="+mn-lt"/>
              </a:rPr>
              <a:t>He pair 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smtClean="0">
                <a:latin typeface="+mn-lt"/>
              </a:rPr>
              <a:t>Energy differences of strange mirror pair are much larger than for </a:t>
            </a:r>
            <a:r>
              <a:rPr lang="en-US" sz="2000" baseline="30000" smtClean="0">
                <a:latin typeface="+mn-lt"/>
              </a:rPr>
              <a:t>3</a:t>
            </a:r>
            <a:r>
              <a:rPr lang="en-US" sz="2000" smtClean="0">
                <a:latin typeface="+mn-lt"/>
              </a:rPr>
              <a:t>H - </a:t>
            </a:r>
            <a:r>
              <a:rPr lang="en-US" sz="2000" baseline="30000" smtClean="0">
                <a:latin typeface="+mn-lt"/>
              </a:rPr>
              <a:t>3</a:t>
            </a:r>
            <a:r>
              <a:rPr lang="en-US" sz="2000" smtClean="0">
                <a:latin typeface="+mn-lt"/>
              </a:rPr>
              <a:t>He pair </a:t>
            </a:r>
          </a:p>
          <a:p>
            <a:pPr marL="342900" indent="-342900">
              <a:spcBef>
                <a:spcPct val="20000"/>
              </a:spcBef>
            </a:pPr>
            <a:endParaRPr lang="en-US" sz="200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985652" y="5837266"/>
            <a:ext cx="7196447" cy="40011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1800" kern="0" dirty="0" smtClean="0">
                <a:solidFill>
                  <a:srgbClr val="C00000"/>
                </a:solidFill>
                <a:latin typeface="+mn-lt"/>
              </a:rPr>
              <a:t>	</a:t>
            </a:r>
            <a:r>
              <a:rPr lang="en-GB" sz="2000" kern="0" dirty="0">
                <a:latin typeface="+mn-lt"/>
              </a:rPr>
              <a:t>W</a:t>
            </a:r>
            <a:r>
              <a:rPr lang="en-GB" sz="2000" kern="0" dirty="0" smtClean="0">
                <a:latin typeface="+mn-lt"/>
              </a:rPr>
              <a:t>ith precise spectroscopy details of </a:t>
            </a:r>
            <a:r>
              <a:rPr lang="en-GB" sz="2000" i="1" kern="0" dirty="0" smtClean="0">
                <a:latin typeface="+mn-lt"/>
              </a:rPr>
              <a:t>NY</a:t>
            </a:r>
            <a:r>
              <a:rPr lang="en-GB" sz="2000" kern="0" dirty="0" smtClean="0">
                <a:latin typeface="+mn-lt"/>
              </a:rPr>
              <a:t>-interaction inferred  </a:t>
            </a:r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28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</a:t>
            </a:r>
            <a:r>
              <a:rPr lang="de-DE" i="1" dirty="0" smtClean="0"/>
              <a:t> A</a:t>
            </a:r>
            <a:r>
              <a:rPr lang="de-DE" dirty="0" smtClean="0"/>
              <a:t> = 7 </a:t>
            </a:r>
            <a:r>
              <a:rPr lang="de-DE" dirty="0" err="1" smtClean="0"/>
              <a:t>isospin</a:t>
            </a:r>
            <a:r>
              <a:rPr lang="de-DE" dirty="0" smtClean="0"/>
              <a:t> </a:t>
            </a:r>
            <a:r>
              <a:rPr lang="de-DE" dirty="0" err="1" smtClean="0"/>
              <a:t>triplet</a:t>
            </a:r>
            <a:endParaRPr lang="de-DE" dirty="0"/>
          </a:p>
        </p:txBody>
      </p:sp>
      <p:pic>
        <p:nvPicPr>
          <p:cNvPr id="3" name="Grafik 2" descr="PDF Complete Corporate Edition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86355" y="724395"/>
            <a:ext cx="5874473" cy="4617653"/>
          </a:xfrm>
          <a:prstGeom prst="rect">
            <a:avLst/>
          </a:prstGeom>
        </p:spPr>
      </p:pic>
      <p:sp>
        <p:nvSpPr>
          <p:cNvPr id="4" name="テキスト ボックス 62"/>
          <p:cNvSpPr txBox="1"/>
          <p:nvPr/>
        </p:nvSpPr>
        <p:spPr>
          <a:xfrm>
            <a:off x="1745674" y="5628516"/>
            <a:ext cx="6507678" cy="707886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+mn-lt"/>
              </a:rPr>
              <a:t>Assumed </a:t>
            </a:r>
            <a:r>
              <a:rPr kumimoji="1" lang="en-US" altLang="ja-JP" sz="2000" i="1" dirty="0" smtClean="0">
                <a:latin typeface="+mn-lt"/>
              </a:rPr>
              <a:t>CSB</a:t>
            </a:r>
            <a:r>
              <a:rPr kumimoji="1" lang="en-US" altLang="ja-JP" sz="2000" dirty="0" smtClean="0">
                <a:latin typeface="+mn-lt"/>
              </a:rPr>
              <a:t> potential may be too naïve </a:t>
            </a:r>
            <a:endParaRPr lang="en-US" altLang="ja-JP" sz="2000" dirty="0" smtClean="0">
              <a:latin typeface="+mn-lt"/>
            </a:endParaRPr>
          </a:p>
          <a:p>
            <a:pPr algn="ctr"/>
            <a:r>
              <a:rPr lang="en-US" altLang="ja-JP" sz="2000" dirty="0" smtClean="0">
                <a:latin typeface="+mn-lt"/>
              </a:rPr>
              <a:t>Further study on </a:t>
            </a:r>
            <a:r>
              <a:rPr lang="en-US" altLang="ja-JP" sz="2000" i="1" dirty="0" smtClean="0">
                <a:latin typeface="+mn-lt"/>
              </a:rPr>
              <a:t>A</a:t>
            </a:r>
            <a:r>
              <a:rPr lang="en-US" altLang="ja-JP" sz="2000" dirty="0" smtClean="0">
                <a:latin typeface="+mn-lt"/>
              </a:rPr>
              <a:t> = 4 </a:t>
            </a:r>
            <a:r>
              <a:rPr lang="en-US" altLang="ja-JP" sz="2000" dirty="0" err="1" smtClean="0">
                <a:latin typeface="+mn-lt"/>
              </a:rPr>
              <a:t>hypernuclear</a:t>
            </a:r>
            <a:r>
              <a:rPr lang="en-US" altLang="ja-JP" sz="2000" dirty="0" smtClean="0">
                <a:latin typeface="+mn-lt"/>
              </a:rPr>
              <a:t> systems necessary </a:t>
            </a:r>
            <a:endParaRPr kumimoji="1" lang="en-US" altLang="ja-JP" sz="2000" dirty="0" smtClean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4362013" y="703394"/>
            <a:ext cx="28225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[E. </a:t>
            </a:r>
            <a:r>
              <a:rPr lang="fr-FR" sz="1200" dirty="0" err="1" smtClean="0">
                <a:solidFill>
                  <a:srgbClr val="0000CC"/>
                </a:solidFill>
                <a:latin typeface="+mn-lt"/>
              </a:rPr>
              <a:t>Hiyma</a:t>
            </a:r>
            <a:r>
              <a:rPr lang="de-DE" sz="1200" dirty="0" smtClean="0">
                <a:solidFill>
                  <a:srgbClr val="0000CC"/>
                </a:solidFill>
                <a:latin typeface="+mn-lt"/>
              </a:rPr>
              <a:t>,</a:t>
            </a:r>
            <a:r>
              <a:rPr lang="de-DE" sz="1200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NPA 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914, </a:t>
            </a:r>
            <a:r>
              <a:rPr lang="de-DE" sz="1200" dirty="0" smtClean="0">
                <a:solidFill>
                  <a:srgbClr val="0000CC"/>
                </a:solidFill>
                <a:latin typeface="+mn-lt"/>
              </a:rPr>
              <a:t>130 (2013).]</a:t>
            </a:r>
            <a:endParaRPr lang="de-DE" sz="12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740792" y="642963"/>
            <a:ext cx="1871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aseline="30000" dirty="0">
                <a:solidFill>
                  <a:srgbClr val="C00000"/>
                </a:solidFill>
                <a:latin typeface="+mn-lt"/>
              </a:rPr>
              <a:t>7</a:t>
            </a:r>
            <a:r>
              <a:rPr lang="en-US" altLang="ja-JP" sz="2000" dirty="0">
                <a:solidFill>
                  <a:srgbClr val="C00000"/>
                </a:solidFill>
                <a:latin typeface="+mn-lt"/>
              </a:rPr>
              <a:t>Li(</a:t>
            </a:r>
            <a:r>
              <a:rPr lang="en-US" altLang="ja-JP" sz="2000" dirty="0" err="1">
                <a:solidFill>
                  <a:srgbClr val="C00000"/>
                </a:solidFill>
                <a:latin typeface="+mn-lt"/>
              </a:rPr>
              <a:t>e,e’K</a:t>
            </a:r>
            <a:r>
              <a:rPr lang="en-US" altLang="ja-JP" sz="2000" baseline="30000" dirty="0" smtClean="0">
                <a:solidFill>
                  <a:srgbClr val="C00000"/>
                </a:solidFill>
                <a:latin typeface="+mn-lt"/>
              </a:rPr>
              <a:t>+</a:t>
            </a:r>
            <a:r>
              <a:rPr lang="en-US" altLang="ja-JP" sz="2000" dirty="0" smtClean="0">
                <a:solidFill>
                  <a:srgbClr val="C00000"/>
                </a:solidFill>
                <a:latin typeface="+mn-lt"/>
              </a:rPr>
              <a:t>)</a:t>
            </a:r>
            <a:r>
              <a:rPr lang="en-US" altLang="ja-JP" sz="2000" baseline="30000" dirty="0" smtClean="0">
                <a:solidFill>
                  <a:srgbClr val="C00000"/>
                </a:solidFill>
                <a:latin typeface="+mn-lt"/>
              </a:rPr>
              <a:t>7</a:t>
            </a:r>
            <a:r>
              <a:rPr lang="el-GR" altLang="ja-JP" sz="2000" baseline="-25000" dirty="0" smtClean="0">
                <a:solidFill>
                  <a:srgbClr val="C00000"/>
                </a:solidFill>
                <a:latin typeface="+mn-lt"/>
              </a:rPr>
              <a:t>Λ</a:t>
            </a:r>
            <a:r>
              <a:rPr lang="en-US" altLang="ja-JP" sz="2000" dirty="0" smtClean="0">
                <a:solidFill>
                  <a:srgbClr val="C00000"/>
                </a:solidFill>
                <a:latin typeface="+mn-lt"/>
              </a:rPr>
              <a:t>He</a:t>
            </a:r>
            <a:endParaRPr lang="de-DE" sz="2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507" y="1011238"/>
            <a:ext cx="3737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[N. </a:t>
            </a:r>
            <a:r>
              <a:rPr lang="fr-FR" sz="1200" dirty="0" err="1" smtClean="0">
                <a:solidFill>
                  <a:srgbClr val="0000CC"/>
                </a:solidFill>
                <a:latin typeface="+mn-lt"/>
              </a:rPr>
              <a:t>Nakamura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 et al.</a:t>
            </a:r>
            <a:r>
              <a:rPr lang="de-DE" sz="1200" dirty="0" smtClean="0">
                <a:solidFill>
                  <a:srgbClr val="0000CC"/>
                </a:solidFill>
                <a:latin typeface="+mn-lt"/>
              </a:rPr>
              <a:t>,</a:t>
            </a:r>
            <a:r>
              <a:rPr lang="de-DE" sz="1200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1200" i="1" dirty="0" smtClean="0">
                <a:solidFill>
                  <a:srgbClr val="0000CC"/>
                </a:solidFill>
                <a:latin typeface="+mn-lt"/>
              </a:rPr>
              <a:t>PRL </a:t>
            </a:r>
            <a:r>
              <a:rPr lang="fr-FR" sz="1200" dirty="0" smtClean="0">
                <a:solidFill>
                  <a:srgbClr val="0000CC"/>
                </a:solidFill>
                <a:latin typeface="+mn-lt"/>
              </a:rPr>
              <a:t>110, </a:t>
            </a:r>
            <a:r>
              <a:rPr lang="de-DE" sz="1200" dirty="0" smtClean="0">
                <a:solidFill>
                  <a:srgbClr val="0000CC"/>
                </a:solidFill>
                <a:latin typeface="+mn-lt"/>
              </a:rPr>
              <a:t>12502 (2013).]</a:t>
            </a:r>
            <a:endParaRPr lang="de-DE" sz="1200" dirty="0">
              <a:solidFill>
                <a:srgbClr val="0000CC"/>
              </a:solidFill>
              <a:latin typeface="+mn-lt"/>
            </a:endParaRPr>
          </a:p>
        </p:txBody>
      </p:sp>
      <p:pic>
        <p:nvPicPr>
          <p:cNvPr id="10" name="Grafik 9" descr="PDF Complete Corporate Editio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97" y="4934021"/>
            <a:ext cx="3738892" cy="673625"/>
          </a:xfrm>
          <a:prstGeom prst="rect">
            <a:avLst/>
          </a:prstGeom>
        </p:spPr>
      </p:pic>
      <p:pic>
        <p:nvPicPr>
          <p:cNvPr id="11" name="Grafik 10" descr="PDF Complete Corporate Editio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6255" y="1366089"/>
            <a:ext cx="3020100" cy="357789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 rot="21346332">
            <a:off x="4362013" y="2553195"/>
            <a:ext cx="340616" cy="95002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 rot="5400000">
            <a:off x="1229348" y="4770401"/>
            <a:ext cx="241521" cy="1218637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8168864" y="4158426"/>
            <a:ext cx="5524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 baseline="30000">
                <a:solidFill>
                  <a:srgbClr val="CC0000"/>
                </a:solidFill>
                <a:latin typeface="Calibri" pitchFamily="34" charset="0"/>
              </a:rPr>
              <a:t>7</a:t>
            </a:r>
            <a:r>
              <a:rPr lang="en-US" altLang="ja-JP" sz="2000">
                <a:solidFill>
                  <a:srgbClr val="CC0000"/>
                </a:solidFill>
                <a:latin typeface="Calibri" pitchFamily="34" charset="0"/>
              </a:rPr>
              <a:t>Be</a:t>
            </a:r>
          </a:p>
        </p:txBody>
      </p:sp>
      <p:sp>
        <p:nvSpPr>
          <p:cNvPr id="14" name="Rectangle 20"/>
          <p:cNvSpPr>
            <a:spLocks noChangeArrowheads="1"/>
          </p:cNvSpPr>
          <p:nvPr/>
        </p:nvSpPr>
        <p:spPr bwMode="auto">
          <a:xfrm>
            <a:off x="8168864" y="4279326"/>
            <a:ext cx="388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1600" b="1" dirty="0">
                <a:solidFill>
                  <a:srgbClr val="CC0000"/>
                </a:solidFill>
                <a:latin typeface="Calibri" pitchFamily="34" charset="0"/>
              </a:rPr>
              <a:t>Λ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6655977" y="4542601"/>
            <a:ext cx="558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1400" dirty="0">
                <a:solidFill>
                  <a:srgbClr val="CC0000"/>
                </a:solidFill>
                <a:latin typeface="Calibri" pitchFamily="34" charset="0"/>
              </a:rPr>
              <a:t>(T=1)</a:t>
            </a:r>
          </a:p>
        </p:txBody>
      </p:sp>
      <p:sp>
        <p:nvSpPr>
          <p:cNvPr id="16" name="Rectangle 22"/>
          <p:cNvSpPr>
            <a:spLocks noChangeArrowheads="1"/>
          </p:cNvSpPr>
          <p:nvPr/>
        </p:nvSpPr>
        <p:spPr bwMode="auto">
          <a:xfrm>
            <a:off x="6295614" y="4469576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 baseline="30000">
                <a:solidFill>
                  <a:srgbClr val="CC0000"/>
                </a:solidFill>
                <a:latin typeface="Calibri" pitchFamily="34" charset="0"/>
              </a:rPr>
              <a:t>7</a:t>
            </a:r>
            <a:r>
              <a:rPr lang="en-US" altLang="ja-JP" sz="2000">
                <a:solidFill>
                  <a:srgbClr val="CC0000"/>
                </a:solidFill>
                <a:latin typeface="Calibri" pitchFamily="34" charset="0"/>
              </a:rPr>
              <a:t>Li</a:t>
            </a: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6283552" y="4590289"/>
            <a:ext cx="3889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1600" b="1" dirty="0">
                <a:solidFill>
                  <a:srgbClr val="CC0000"/>
                </a:solidFill>
                <a:latin typeface="Calibri" pitchFamily="34" charset="0"/>
              </a:rPr>
              <a:t>Λ</a:t>
            </a: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4635005" y="4105439"/>
            <a:ext cx="5730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2400" b="1" baseline="30000">
                <a:solidFill>
                  <a:srgbClr val="CC0000"/>
                </a:solidFill>
                <a:latin typeface="Calibri" pitchFamily="34" charset="0"/>
              </a:rPr>
              <a:t>7</a:t>
            </a:r>
            <a:r>
              <a:rPr lang="en-US" altLang="ja-JP" sz="2000">
                <a:solidFill>
                  <a:srgbClr val="CC0000"/>
                </a:solidFill>
                <a:latin typeface="Calibri" pitchFamily="34" charset="0"/>
              </a:rPr>
              <a:t>He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4609105" y="4213264"/>
            <a:ext cx="388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ja-JP" sz="1600" b="1">
                <a:solidFill>
                  <a:srgbClr val="CC0000"/>
                </a:solidFill>
                <a:latin typeface="Calibri" pitchFamily="34" charset="0"/>
              </a:rPr>
              <a:t>Λ</a:t>
            </a: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 rot="15830830">
            <a:off x="3787762" y="2225349"/>
            <a:ext cx="21242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Calibri" pitchFamily="34" charset="0"/>
              </a:rPr>
              <a:t>5.36 (</a:t>
            </a:r>
            <a:r>
              <a:rPr lang="en-US" altLang="ja-JP" sz="2000" dirty="0">
                <a:latin typeface="Calibri" pitchFamily="34" charset="0"/>
              </a:rPr>
              <a:t>without CSB)</a:t>
            </a:r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 rot="15797102">
            <a:off x="3801041" y="1780666"/>
            <a:ext cx="12570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000" dirty="0" smtClean="0">
                <a:latin typeface="Calibri" pitchFamily="34" charset="0"/>
              </a:rPr>
              <a:t>(with </a:t>
            </a:r>
            <a:r>
              <a:rPr lang="en-US" altLang="ja-JP" sz="2000" dirty="0">
                <a:latin typeface="Calibri" pitchFamily="34" charset="0"/>
              </a:rPr>
              <a:t>CSB)</a:t>
            </a:r>
          </a:p>
        </p:txBody>
      </p:sp>
    </p:spTree>
    <p:extLst>
      <p:ext uri="{BB962C8B-B14F-4D97-AF65-F5344CB8AC3E}">
        <p14:creationId xmlns:p14="http://schemas.microsoft.com/office/powerpoint/2010/main" val="222108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2" cstate="screen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44" y="1167682"/>
            <a:ext cx="3979743" cy="214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0028" y="130175"/>
            <a:ext cx="5503944" cy="469900"/>
          </a:xfrm>
        </p:spPr>
        <p:txBody>
          <a:bodyPr>
            <a:normAutofit/>
          </a:bodyPr>
          <a:lstStyle/>
          <a:p>
            <a:r>
              <a:rPr lang="en-GB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Hypernuclear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production methods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605642" y="4906750"/>
            <a:ext cx="4493835" cy="144655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285750" indent="-285750" algn="ct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en-GB" sz="1800" kern="0" dirty="0" smtClean="0">
                <a:solidFill>
                  <a:srgbClr val="C00000"/>
                </a:solidFill>
                <a:latin typeface="+mn-lt"/>
              </a:rPr>
              <a:t>	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two regimes for </a:t>
            </a:r>
            <a:r>
              <a:rPr lang="en-GB" sz="2000" dirty="0" err="1" smtClean="0">
                <a:solidFill>
                  <a:srgbClr val="C00000"/>
                </a:solidFill>
                <a:latin typeface="+mn-lt"/>
              </a:rPr>
              <a:t>hypernuclear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 and </a:t>
            </a:r>
            <a:r>
              <a:rPr lang="en-GB" sz="2000" dirty="0" err="1" smtClean="0">
                <a:solidFill>
                  <a:srgbClr val="C00000"/>
                </a:solidFill>
                <a:latin typeface="+mn-lt"/>
              </a:rPr>
              <a:t>hyperfragment</a:t>
            </a:r>
            <a:r>
              <a:rPr lang="en-GB" sz="2000" dirty="0" smtClean="0">
                <a:solidFill>
                  <a:srgbClr val="C00000"/>
                </a:solidFill>
                <a:latin typeface="+mn-lt"/>
              </a:rPr>
              <a:t> production</a:t>
            </a:r>
            <a:r>
              <a:rPr lang="en-GB" sz="2000" kern="0" dirty="0" smtClean="0">
                <a:solidFill>
                  <a:srgbClr val="C00000"/>
                </a:solidFill>
                <a:latin typeface="+mn-lt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-"/>
              <a:defRPr/>
            </a:pPr>
            <a:r>
              <a:rPr lang="en-GB" sz="2000" kern="0" dirty="0" smtClean="0">
                <a:latin typeface="+mn-lt"/>
              </a:rPr>
              <a:t>bound </a:t>
            </a:r>
            <a:r>
              <a:rPr lang="en-GB" sz="2000" kern="0" dirty="0" err="1" smtClean="0">
                <a:latin typeface="+mn-lt"/>
              </a:rPr>
              <a:t>hypernuclear</a:t>
            </a:r>
            <a:r>
              <a:rPr lang="en-GB" sz="2000" kern="0" dirty="0" smtClean="0">
                <a:latin typeface="+mn-lt"/>
              </a:rPr>
              <a:t> states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chemeClr val="tx1"/>
              </a:buClr>
              <a:buFont typeface="Symbol" pitchFamily="18" charset="2"/>
              <a:buChar char="-"/>
              <a:defRPr/>
            </a:pPr>
            <a:r>
              <a:rPr lang="en-GB" sz="2000" kern="0" dirty="0" smtClean="0">
                <a:latin typeface="+mn-lt"/>
              </a:rPr>
              <a:t>highly excited quasi-free region</a:t>
            </a:r>
            <a:endParaRPr lang="en-GB" sz="2000" kern="0" dirty="0" smtClean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screen">
            <a:lum bright="-50000" contras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1" y="790219"/>
            <a:ext cx="3979743" cy="394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4852868" y="1188420"/>
            <a:ext cx="1889077" cy="1751771"/>
          </a:xfrm>
          <a:prstGeom prst="rect">
            <a:avLst/>
          </a:prstGeom>
          <a:solidFill>
            <a:srgbClr val="A0F5FE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866518" y="847424"/>
            <a:ext cx="1710725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err="1" smtClean="0">
                <a:latin typeface="+mn-lt"/>
              </a:rPr>
              <a:t>hypernucleus</a:t>
            </a:r>
            <a:endParaRPr lang="en-US" sz="2000" dirty="0">
              <a:latin typeface="+mn-lt"/>
            </a:endParaRP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728939" y="1215715"/>
            <a:ext cx="1568852" cy="1710828"/>
          </a:xfrm>
          <a:prstGeom prst="rect">
            <a:avLst/>
          </a:prstGeom>
          <a:solidFill>
            <a:srgbClr val="F9A5E9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6708964" y="853634"/>
            <a:ext cx="1571264" cy="27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quasi-free </a:t>
            </a:r>
            <a:r>
              <a:rPr lang="en-US" sz="2000" dirty="0">
                <a:latin typeface="Symbol" pitchFamily="18" charset="2"/>
              </a:rPr>
              <a:t>L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60175" y="3314964"/>
            <a:ext cx="2386248" cy="307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439392" y="629697"/>
            <a:ext cx="6103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+mn-lt"/>
              </a:rPr>
              <a:t>[O. Hashimoto and H. </a:t>
            </a:r>
            <a:r>
              <a:rPr lang="fr-FR" sz="1400" dirty="0" err="1" smtClean="0">
                <a:solidFill>
                  <a:srgbClr val="0000CC"/>
                </a:solidFill>
                <a:latin typeface="+mn-lt"/>
              </a:rPr>
              <a:t>Tamura</a:t>
            </a:r>
            <a:r>
              <a:rPr lang="de-DE" sz="1400" dirty="0" smtClean="0">
                <a:solidFill>
                  <a:srgbClr val="0000CC"/>
                </a:solidFill>
                <a:latin typeface="+mn-lt"/>
              </a:rPr>
              <a:t>,</a:t>
            </a:r>
            <a:r>
              <a:rPr lang="de-DE" sz="1400" i="1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fr-FR" sz="1400" i="1" dirty="0" err="1" smtClean="0">
                <a:solidFill>
                  <a:srgbClr val="0000CC"/>
                </a:solidFill>
                <a:latin typeface="+mn-lt"/>
              </a:rPr>
              <a:t>Prog</a:t>
            </a:r>
            <a:r>
              <a:rPr lang="fr-FR" sz="1400" i="1" dirty="0" smtClean="0">
                <a:solidFill>
                  <a:srgbClr val="0000CC"/>
                </a:solidFill>
                <a:latin typeface="+mn-lt"/>
              </a:rPr>
              <a:t>. Part. </a:t>
            </a:r>
            <a:r>
              <a:rPr lang="fr-FR" sz="1400" i="1" dirty="0" err="1" smtClean="0">
                <a:solidFill>
                  <a:srgbClr val="0000CC"/>
                </a:solidFill>
                <a:latin typeface="+mn-lt"/>
              </a:rPr>
              <a:t>Nucl</a:t>
            </a:r>
            <a:r>
              <a:rPr lang="fr-FR" sz="1400" i="1" dirty="0" smtClean="0">
                <a:solidFill>
                  <a:srgbClr val="0000CC"/>
                </a:solidFill>
                <a:latin typeface="+mn-lt"/>
              </a:rPr>
              <a:t>. Phys. 57,</a:t>
            </a:r>
            <a:r>
              <a:rPr lang="fr-FR" sz="1400" dirty="0" smtClean="0">
                <a:solidFill>
                  <a:srgbClr val="0000CC"/>
                </a:solidFill>
                <a:latin typeface="+mn-lt"/>
              </a:rPr>
              <a:t> </a:t>
            </a:r>
            <a:r>
              <a:rPr lang="de-DE" sz="1400" dirty="0" smtClean="0">
                <a:solidFill>
                  <a:srgbClr val="0000CC"/>
                </a:solidFill>
                <a:latin typeface="+mn-lt"/>
              </a:rPr>
              <a:t>564 (2006).]</a:t>
            </a:r>
            <a:endParaRPr lang="de-DE" sz="1400" dirty="0">
              <a:solidFill>
                <a:srgbClr val="0000CC"/>
              </a:solidFill>
              <a:latin typeface="+mn-lt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80465" y="3420094"/>
            <a:ext cx="228499" cy="2538842"/>
          </a:xfrm>
          <a:prstGeom prst="rect">
            <a:avLst/>
          </a:prstGeom>
          <a:solidFill>
            <a:srgbClr val="A0F5FE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708963" y="3420094"/>
            <a:ext cx="875612" cy="2538842"/>
          </a:xfrm>
          <a:prstGeom prst="rect">
            <a:avLst/>
          </a:prstGeom>
          <a:solidFill>
            <a:srgbClr val="F9A5E9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feld 18"/>
          <p:cNvSpPr txBox="1"/>
          <p:nvPr/>
        </p:nvSpPr>
        <p:spPr>
          <a:xfrm>
            <a:off x="5792652" y="3515583"/>
            <a:ext cx="11381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0000CC"/>
                </a:solidFill>
                <a:latin typeface="+mn-lt"/>
              </a:rPr>
              <a:t>[</a:t>
            </a:r>
            <a:r>
              <a:rPr lang="de-DE" sz="1400" dirty="0" err="1" smtClean="0">
                <a:solidFill>
                  <a:srgbClr val="0000CC"/>
                </a:solidFill>
                <a:latin typeface="+mn-lt"/>
              </a:rPr>
              <a:t>From</a:t>
            </a:r>
            <a:r>
              <a:rPr lang="de-DE" sz="1400" dirty="0" smtClean="0">
                <a:solidFill>
                  <a:srgbClr val="0000CC"/>
                </a:solidFill>
                <a:latin typeface="+mn-lt"/>
              </a:rPr>
              <a:t> </a:t>
            </a:r>
            <a:br>
              <a:rPr lang="de-DE" sz="1400" dirty="0" smtClean="0">
                <a:solidFill>
                  <a:srgbClr val="0000CC"/>
                </a:solidFill>
                <a:latin typeface="+mn-lt"/>
              </a:rPr>
            </a:br>
            <a:r>
              <a:rPr lang="de-DE" sz="1400" dirty="0" smtClean="0">
                <a:solidFill>
                  <a:srgbClr val="0000CC"/>
                </a:solidFill>
                <a:latin typeface="+mn-lt"/>
              </a:rPr>
              <a:t>J-Lab </a:t>
            </a:r>
            <a:br>
              <a:rPr lang="de-DE" sz="1400" dirty="0" smtClean="0">
                <a:solidFill>
                  <a:srgbClr val="0000CC"/>
                </a:solidFill>
                <a:latin typeface="+mn-lt"/>
              </a:rPr>
            </a:br>
            <a:r>
              <a:rPr lang="de-DE" sz="1400" dirty="0" smtClean="0">
                <a:solidFill>
                  <a:srgbClr val="0000CC"/>
                </a:solidFill>
                <a:latin typeface="+mn-lt"/>
              </a:rPr>
              <a:t>Hall-A]</a:t>
            </a:r>
            <a:endParaRPr lang="de-DE" sz="1400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0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6" y="4987636"/>
            <a:ext cx="8272472" cy="139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9233" name="Picture 1"/>
          <p:cNvPicPr>
            <a:picLocks noChangeAspect="1" noChangeArrowheads="1"/>
          </p:cNvPicPr>
          <p:nvPr/>
        </p:nvPicPr>
        <p:blipFill>
          <a:blip r:embed="rId3" cstate="screen">
            <a:lum bright="-40000" contras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678" y="1420299"/>
            <a:ext cx="2803195" cy="1609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1003" y="130175"/>
            <a:ext cx="6741994" cy="469900"/>
          </a:xfrm>
        </p:spPr>
        <p:txBody>
          <a:bodyPr>
            <a:norm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Hypernuclear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 decay-pion spectroscopy</a:t>
            </a:r>
            <a:endParaRPr lang="de-D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uppieren 99"/>
          <p:cNvGrpSpPr/>
          <p:nvPr/>
        </p:nvGrpSpPr>
        <p:grpSpPr>
          <a:xfrm>
            <a:off x="2573864" y="801943"/>
            <a:ext cx="5699051" cy="4345664"/>
            <a:chOff x="381569" y="1207192"/>
            <a:chExt cx="7188070" cy="5248105"/>
          </a:xfrm>
        </p:grpSpPr>
        <p:grpSp>
          <p:nvGrpSpPr>
            <p:cNvPr id="4" name="Group 67"/>
            <p:cNvGrpSpPr>
              <a:grpSpLocks/>
            </p:cNvGrpSpPr>
            <p:nvPr/>
          </p:nvGrpSpPr>
          <p:grpSpPr bwMode="auto">
            <a:xfrm>
              <a:off x="381569" y="1207192"/>
              <a:ext cx="2665413" cy="2484858"/>
              <a:chOff x="190440" y="1382263"/>
              <a:chExt cx="2665449" cy="2484893"/>
            </a:xfrm>
          </p:grpSpPr>
          <p:sp>
            <p:nvSpPr>
              <p:cNvPr id="47" name="Oval 5"/>
              <p:cNvSpPr/>
              <p:nvPr/>
            </p:nvSpPr>
            <p:spPr>
              <a:xfrm>
                <a:off x="1468395" y="2552688"/>
                <a:ext cx="1387494" cy="13144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8" name="Oval 6"/>
              <p:cNvSpPr/>
              <p:nvPr/>
            </p:nvSpPr>
            <p:spPr>
              <a:xfrm>
                <a:off x="1943064" y="3063870"/>
                <a:ext cx="401643" cy="40164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99FF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9" name="TextBox 21"/>
              <p:cNvSpPr txBox="1">
                <a:spLocks noChangeArrowheads="1"/>
              </p:cNvSpPr>
              <p:nvPr/>
            </p:nvSpPr>
            <p:spPr bwMode="auto">
              <a:xfrm>
                <a:off x="1907346" y="2961467"/>
                <a:ext cx="401643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>
                    <a:solidFill>
                      <a:schemeClr val="bg2"/>
                    </a:solidFill>
                  </a:rPr>
                  <a:t>p</a:t>
                </a:r>
              </a:p>
            </p:txBody>
          </p:sp>
          <p:cxnSp>
            <p:nvCxnSpPr>
              <p:cNvPr id="50" name="Straight Arrow Connector 8"/>
              <p:cNvCxnSpPr/>
              <p:nvPr/>
            </p:nvCxnSpPr>
            <p:spPr>
              <a:xfrm flipV="1">
                <a:off x="555570" y="1785915"/>
                <a:ext cx="1460520" cy="1314468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" name="Group 34"/>
              <p:cNvGrpSpPr>
                <a:grpSpLocks/>
              </p:cNvGrpSpPr>
              <p:nvPr/>
            </p:nvGrpSpPr>
            <p:grpSpPr bwMode="auto">
              <a:xfrm>
                <a:off x="1206440" y="2579217"/>
                <a:ext cx="898695" cy="466731"/>
                <a:chOff x="1206440" y="2250600"/>
                <a:chExt cx="898695" cy="466731"/>
              </a:xfrm>
            </p:grpSpPr>
            <p:grpSp>
              <p:nvGrpSpPr>
                <p:cNvPr id="6" name="Group 28"/>
                <p:cNvGrpSpPr>
                  <a:grpSpLocks/>
                </p:cNvGrpSpPr>
                <p:nvPr/>
              </p:nvGrpSpPr>
              <p:grpSpPr bwMode="auto">
                <a:xfrm rot="2674573">
                  <a:off x="1206440" y="2250600"/>
                  <a:ext cx="533564" cy="101601"/>
                  <a:chOff x="3849163" y="1457003"/>
                  <a:chExt cx="3507745" cy="809618"/>
                </a:xfrm>
              </p:grpSpPr>
              <p:sp>
                <p:nvSpPr>
                  <p:cNvPr id="60" name="Freeform 18"/>
                  <p:cNvSpPr/>
                  <p:nvPr/>
                </p:nvSpPr>
                <p:spPr>
                  <a:xfrm>
                    <a:off x="3849163" y="1464817"/>
                    <a:ext cx="1179343" cy="796964"/>
                  </a:xfrm>
                  <a:custGeom>
                    <a:avLst/>
                    <a:gdLst>
                      <a:gd name="connsiteX0" fmla="*/ 0 w 1177636"/>
                      <a:gd name="connsiteY0" fmla="*/ 415637 h 792018"/>
                      <a:gd name="connsiteX1" fmla="*/ 304800 w 1177636"/>
                      <a:gd name="connsiteY1" fmla="*/ 0 h 792018"/>
                      <a:gd name="connsiteX2" fmla="*/ 581891 w 1177636"/>
                      <a:gd name="connsiteY2" fmla="*/ 415637 h 792018"/>
                      <a:gd name="connsiteX3" fmla="*/ 900545 w 1177636"/>
                      <a:gd name="connsiteY3" fmla="*/ 789709 h 792018"/>
                      <a:gd name="connsiteX4" fmla="*/ 1177636 w 1177636"/>
                      <a:gd name="connsiteY4" fmla="*/ 401782 h 792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7636" h="792018">
                        <a:moveTo>
                          <a:pt x="0" y="415637"/>
                        </a:moveTo>
                        <a:cubicBezTo>
                          <a:pt x="103909" y="207818"/>
                          <a:pt x="207818" y="0"/>
                          <a:pt x="304800" y="0"/>
                        </a:cubicBezTo>
                        <a:cubicBezTo>
                          <a:pt x="401782" y="0"/>
                          <a:pt x="482600" y="284019"/>
                          <a:pt x="581891" y="415637"/>
                        </a:cubicBezTo>
                        <a:cubicBezTo>
                          <a:pt x="681182" y="547255"/>
                          <a:pt x="801254" y="792018"/>
                          <a:pt x="900545" y="789709"/>
                        </a:cubicBezTo>
                        <a:cubicBezTo>
                          <a:pt x="999836" y="787400"/>
                          <a:pt x="1088736" y="594591"/>
                          <a:pt x="1177636" y="401782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Freeform 19"/>
                  <p:cNvSpPr/>
                  <p:nvPr/>
                </p:nvSpPr>
                <p:spPr>
                  <a:xfrm>
                    <a:off x="5015251" y="1457381"/>
                    <a:ext cx="1179343" cy="796964"/>
                  </a:xfrm>
                  <a:custGeom>
                    <a:avLst/>
                    <a:gdLst>
                      <a:gd name="connsiteX0" fmla="*/ 0 w 1177636"/>
                      <a:gd name="connsiteY0" fmla="*/ 415637 h 792018"/>
                      <a:gd name="connsiteX1" fmla="*/ 304800 w 1177636"/>
                      <a:gd name="connsiteY1" fmla="*/ 0 h 792018"/>
                      <a:gd name="connsiteX2" fmla="*/ 581891 w 1177636"/>
                      <a:gd name="connsiteY2" fmla="*/ 415637 h 792018"/>
                      <a:gd name="connsiteX3" fmla="*/ 900545 w 1177636"/>
                      <a:gd name="connsiteY3" fmla="*/ 789709 h 792018"/>
                      <a:gd name="connsiteX4" fmla="*/ 1177636 w 1177636"/>
                      <a:gd name="connsiteY4" fmla="*/ 401782 h 792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7636" h="792018">
                        <a:moveTo>
                          <a:pt x="0" y="415637"/>
                        </a:moveTo>
                        <a:cubicBezTo>
                          <a:pt x="103909" y="207818"/>
                          <a:pt x="207818" y="0"/>
                          <a:pt x="304800" y="0"/>
                        </a:cubicBezTo>
                        <a:cubicBezTo>
                          <a:pt x="401782" y="0"/>
                          <a:pt x="482600" y="284019"/>
                          <a:pt x="581891" y="415637"/>
                        </a:cubicBezTo>
                        <a:cubicBezTo>
                          <a:pt x="681182" y="547255"/>
                          <a:pt x="801254" y="792018"/>
                          <a:pt x="900545" y="789709"/>
                        </a:cubicBezTo>
                        <a:cubicBezTo>
                          <a:pt x="999836" y="787400"/>
                          <a:pt x="1088736" y="594591"/>
                          <a:pt x="1177636" y="401782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Freeform 20"/>
                  <p:cNvSpPr/>
                  <p:nvPr/>
                </p:nvSpPr>
                <p:spPr>
                  <a:xfrm>
                    <a:off x="6177572" y="1457003"/>
                    <a:ext cx="1179336" cy="809618"/>
                  </a:xfrm>
                  <a:custGeom>
                    <a:avLst/>
                    <a:gdLst>
                      <a:gd name="connsiteX0" fmla="*/ 0 w 1177636"/>
                      <a:gd name="connsiteY0" fmla="*/ 415637 h 792018"/>
                      <a:gd name="connsiteX1" fmla="*/ 304800 w 1177636"/>
                      <a:gd name="connsiteY1" fmla="*/ 0 h 792018"/>
                      <a:gd name="connsiteX2" fmla="*/ 581891 w 1177636"/>
                      <a:gd name="connsiteY2" fmla="*/ 415637 h 792018"/>
                      <a:gd name="connsiteX3" fmla="*/ 900545 w 1177636"/>
                      <a:gd name="connsiteY3" fmla="*/ 789709 h 792018"/>
                      <a:gd name="connsiteX4" fmla="*/ 1177636 w 1177636"/>
                      <a:gd name="connsiteY4" fmla="*/ 401782 h 792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7636" h="792018">
                        <a:moveTo>
                          <a:pt x="0" y="415637"/>
                        </a:moveTo>
                        <a:cubicBezTo>
                          <a:pt x="103909" y="207818"/>
                          <a:pt x="207818" y="0"/>
                          <a:pt x="304800" y="0"/>
                        </a:cubicBezTo>
                        <a:cubicBezTo>
                          <a:pt x="401782" y="0"/>
                          <a:pt x="482600" y="284019"/>
                          <a:pt x="581891" y="415637"/>
                        </a:cubicBezTo>
                        <a:cubicBezTo>
                          <a:pt x="681182" y="547255"/>
                          <a:pt x="801254" y="792018"/>
                          <a:pt x="900545" y="789709"/>
                        </a:cubicBezTo>
                        <a:cubicBezTo>
                          <a:pt x="999836" y="787400"/>
                          <a:pt x="1088736" y="594591"/>
                          <a:pt x="1177636" y="401782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" name="Group 29"/>
                <p:cNvGrpSpPr>
                  <a:grpSpLocks/>
                </p:cNvGrpSpPr>
                <p:nvPr/>
              </p:nvGrpSpPr>
              <p:grpSpPr bwMode="auto">
                <a:xfrm rot="2674573">
                  <a:off x="1571571" y="2615730"/>
                  <a:ext cx="533564" cy="101601"/>
                  <a:chOff x="3849173" y="1456992"/>
                  <a:chExt cx="3507744" cy="809618"/>
                </a:xfrm>
              </p:grpSpPr>
              <p:sp>
                <p:nvSpPr>
                  <p:cNvPr id="57" name="Freeform 15"/>
                  <p:cNvSpPr/>
                  <p:nvPr/>
                </p:nvSpPr>
                <p:spPr>
                  <a:xfrm>
                    <a:off x="3849173" y="1464806"/>
                    <a:ext cx="1179343" cy="796964"/>
                  </a:xfrm>
                  <a:custGeom>
                    <a:avLst/>
                    <a:gdLst>
                      <a:gd name="connsiteX0" fmla="*/ 0 w 1177636"/>
                      <a:gd name="connsiteY0" fmla="*/ 415637 h 792018"/>
                      <a:gd name="connsiteX1" fmla="*/ 304800 w 1177636"/>
                      <a:gd name="connsiteY1" fmla="*/ 0 h 792018"/>
                      <a:gd name="connsiteX2" fmla="*/ 581891 w 1177636"/>
                      <a:gd name="connsiteY2" fmla="*/ 415637 h 792018"/>
                      <a:gd name="connsiteX3" fmla="*/ 900545 w 1177636"/>
                      <a:gd name="connsiteY3" fmla="*/ 789709 h 792018"/>
                      <a:gd name="connsiteX4" fmla="*/ 1177636 w 1177636"/>
                      <a:gd name="connsiteY4" fmla="*/ 401782 h 792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7636" h="792018">
                        <a:moveTo>
                          <a:pt x="0" y="415637"/>
                        </a:moveTo>
                        <a:cubicBezTo>
                          <a:pt x="103909" y="207818"/>
                          <a:pt x="207818" y="0"/>
                          <a:pt x="304800" y="0"/>
                        </a:cubicBezTo>
                        <a:cubicBezTo>
                          <a:pt x="401782" y="0"/>
                          <a:pt x="482600" y="284019"/>
                          <a:pt x="581891" y="415637"/>
                        </a:cubicBezTo>
                        <a:cubicBezTo>
                          <a:pt x="681182" y="547255"/>
                          <a:pt x="801254" y="792018"/>
                          <a:pt x="900545" y="789709"/>
                        </a:cubicBezTo>
                        <a:cubicBezTo>
                          <a:pt x="999836" y="787400"/>
                          <a:pt x="1088736" y="594591"/>
                          <a:pt x="1177636" y="401782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Freeform 16"/>
                  <p:cNvSpPr/>
                  <p:nvPr/>
                </p:nvSpPr>
                <p:spPr>
                  <a:xfrm>
                    <a:off x="5015261" y="1457369"/>
                    <a:ext cx="1179343" cy="796964"/>
                  </a:xfrm>
                  <a:custGeom>
                    <a:avLst/>
                    <a:gdLst>
                      <a:gd name="connsiteX0" fmla="*/ 0 w 1177636"/>
                      <a:gd name="connsiteY0" fmla="*/ 415637 h 792018"/>
                      <a:gd name="connsiteX1" fmla="*/ 304800 w 1177636"/>
                      <a:gd name="connsiteY1" fmla="*/ 0 h 792018"/>
                      <a:gd name="connsiteX2" fmla="*/ 581891 w 1177636"/>
                      <a:gd name="connsiteY2" fmla="*/ 415637 h 792018"/>
                      <a:gd name="connsiteX3" fmla="*/ 900545 w 1177636"/>
                      <a:gd name="connsiteY3" fmla="*/ 789709 h 792018"/>
                      <a:gd name="connsiteX4" fmla="*/ 1177636 w 1177636"/>
                      <a:gd name="connsiteY4" fmla="*/ 401782 h 792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7636" h="792018">
                        <a:moveTo>
                          <a:pt x="0" y="415637"/>
                        </a:moveTo>
                        <a:cubicBezTo>
                          <a:pt x="103909" y="207818"/>
                          <a:pt x="207818" y="0"/>
                          <a:pt x="304800" y="0"/>
                        </a:cubicBezTo>
                        <a:cubicBezTo>
                          <a:pt x="401782" y="0"/>
                          <a:pt x="482600" y="284019"/>
                          <a:pt x="581891" y="415637"/>
                        </a:cubicBezTo>
                        <a:cubicBezTo>
                          <a:pt x="681182" y="547255"/>
                          <a:pt x="801254" y="792018"/>
                          <a:pt x="900545" y="789709"/>
                        </a:cubicBezTo>
                        <a:cubicBezTo>
                          <a:pt x="999836" y="787400"/>
                          <a:pt x="1088736" y="594591"/>
                          <a:pt x="1177636" y="401782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Freeform 17"/>
                  <p:cNvSpPr/>
                  <p:nvPr/>
                </p:nvSpPr>
                <p:spPr>
                  <a:xfrm>
                    <a:off x="6177581" y="1456992"/>
                    <a:ext cx="1179336" cy="809618"/>
                  </a:xfrm>
                  <a:custGeom>
                    <a:avLst/>
                    <a:gdLst>
                      <a:gd name="connsiteX0" fmla="*/ 0 w 1177636"/>
                      <a:gd name="connsiteY0" fmla="*/ 415637 h 792018"/>
                      <a:gd name="connsiteX1" fmla="*/ 304800 w 1177636"/>
                      <a:gd name="connsiteY1" fmla="*/ 0 h 792018"/>
                      <a:gd name="connsiteX2" fmla="*/ 581891 w 1177636"/>
                      <a:gd name="connsiteY2" fmla="*/ 415637 h 792018"/>
                      <a:gd name="connsiteX3" fmla="*/ 900545 w 1177636"/>
                      <a:gd name="connsiteY3" fmla="*/ 789709 h 792018"/>
                      <a:gd name="connsiteX4" fmla="*/ 1177636 w 1177636"/>
                      <a:gd name="connsiteY4" fmla="*/ 401782 h 7920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77636" h="792018">
                        <a:moveTo>
                          <a:pt x="0" y="415637"/>
                        </a:moveTo>
                        <a:cubicBezTo>
                          <a:pt x="103909" y="207818"/>
                          <a:pt x="207818" y="0"/>
                          <a:pt x="304800" y="0"/>
                        </a:cubicBezTo>
                        <a:cubicBezTo>
                          <a:pt x="401782" y="0"/>
                          <a:pt x="482600" y="284019"/>
                          <a:pt x="581891" y="415637"/>
                        </a:cubicBezTo>
                        <a:cubicBezTo>
                          <a:pt x="681182" y="547255"/>
                          <a:pt x="801254" y="792018"/>
                          <a:pt x="900545" y="789709"/>
                        </a:cubicBezTo>
                        <a:cubicBezTo>
                          <a:pt x="999836" y="787400"/>
                          <a:pt x="1088736" y="594591"/>
                          <a:pt x="1177636" y="401782"/>
                        </a:cubicBezTo>
                      </a:path>
                    </a:pathLst>
                  </a:cu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52" name="TextBox 8"/>
              <p:cNvSpPr txBox="1">
                <a:spLocks noChangeArrowheads="1"/>
              </p:cNvSpPr>
              <p:nvPr/>
            </p:nvSpPr>
            <p:spPr bwMode="auto">
              <a:xfrm>
                <a:off x="1533982" y="1382263"/>
                <a:ext cx="788769" cy="557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e’</a:t>
                </a:r>
              </a:p>
            </p:txBody>
          </p:sp>
          <p:sp>
            <p:nvSpPr>
              <p:cNvPr id="53" name="TextBox 9"/>
              <p:cNvSpPr txBox="1">
                <a:spLocks noChangeArrowheads="1"/>
              </p:cNvSpPr>
              <p:nvPr/>
            </p:nvSpPr>
            <p:spPr bwMode="auto">
              <a:xfrm>
                <a:off x="190440" y="2662227"/>
                <a:ext cx="47466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54" name="TextBox 10"/>
              <p:cNvSpPr txBox="1">
                <a:spLocks noChangeArrowheads="1"/>
              </p:cNvSpPr>
              <p:nvPr/>
            </p:nvSpPr>
            <p:spPr bwMode="auto">
              <a:xfrm>
                <a:off x="1797012" y="2078018"/>
                <a:ext cx="1035348" cy="631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aseline="50000" dirty="0" smtClean="0">
                    <a:latin typeface="+mn-lt"/>
                  </a:rPr>
                  <a:t>9</a:t>
                </a:r>
                <a:r>
                  <a:rPr lang="en-US" sz="2800" dirty="0" smtClean="0">
                    <a:latin typeface="+mn-lt"/>
                  </a:rPr>
                  <a:t>Be</a:t>
                </a:r>
                <a:endParaRPr lang="en-US" sz="2800" dirty="0">
                  <a:latin typeface="+mn-lt"/>
                </a:endParaRPr>
              </a:p>
            </p:txBody>
          </p:sp>
        </p:grp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2645344" y="1364113"/>
              <a:ext cx="2729221" cy="3423313"/>
              <a:chOff x="2453688" y="1539186"/>
              <a:chExt cx="2729822" cy="3423359"/>
            </a:xfrm>
          </p:grpSpPr>
          <p:cxnSp>
            <p:nvCxnSpPr>
              <p:cNvPr id="64" name="Straight Arrow Connector 22"/>
              <p:cNvCxnSpPr/>
              <p:nvPr/>
            </p:nvCxnSpPr>
            <p:spPr>
              <a:xfrm flipV="1">
                <a:off x="2453688" y="1921991"/>
                <a:ext cx="1858826" cy="1178393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Oval 23"/>
              <p:cNvSpPr/>
              <p:nvPr/>
            </p:nvSpPr>
            <p:spPr>
              <a:xfrm>
                <a:off x="2624673" y="3648077"/>
                <a:ext cx="1387494" cy="1314468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6" name="Oval 25"/>
              <p:cNvSpPr/>
              <p:nvPr/>
            </p:nvSpPr>
            <p:spPr>
              <a:xfrm>
                <a:off x="3178357" y="4081533"/>
                <a:ext cx="401643" cy="401643"/>
              </a:xfrm>
              <a:prstGeom prst="ellipse">
                <a:avLst/>
              </a:prstGeom>
              <a:solidFill>
                <a:srgbClr val="CCCC00"/>
              </a:solidFill>
              <a:ln>
                <a:solidFill>
                  <a:srgbClr val="CCCC00"/>
                </a:solidFill>
              </a:ln>
              <a:effectLst>
                <a:innerShdw blurRad="114300">
                  <a:prstClr val="black"/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67" name="TextBox 29"/>
              <p:cNvSpPr txBox="1">
                <a:spLocks noChangeArrowheads="1"/>
              </p:cNvSpPr>
              <p:nvPr/>
            </p:nvSpPr>
            <p:spPr bwMode="auto">
              <a:xfrm>
                <a:off x="3025137" y="3773919"/>
                <a:ext cx="1180554" cy="523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baseline="50000" dirty="0" smtClean="0">
                    <a:latin typeface="+mn-lt"/>
                  </a:rPr>
                  <a:t>9</a:t>
                </a:r>
                <a:r>
                  <a:rPr lang="en-US" sz="2800" baseline="-30000" dirty="0" smtClean="0">
                    <a:latin typeface="+mn-lt"/>
                    <a:sym typeface="Symbol" pitchFamily="18" charset="2"/>
                  </a:rPr>
                  <a:t>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Li</a:t>
                </a:r>
                <a:r>
                  <a:rPr lang="en-US" sz="2800" baseline="30000" dirty="0" smtClean="0">
                    <a:latin typeface="+mn-lt"/>
                    <a:sym typeface="Symbol" pitchFamily="18" charset="2"/>
                  </a:rPr>
                  <a:t>*</a:t>
                </a:r>
                <a:endParaRPr lang="en-US" sz="2800" baseline="30000" dirty="0">
                  <a:latin typeface="+mn-lt"/>
                </a:endParaRPr>
              </a:p>
            </p:txBody>
          </p:sp>
          <p:sp>
            <p:nvSpPr>
              <p:cNvPr id="68" name="TextBox 35"/>
              <p:cNvSpPr txBox="1">
                <a:spLocks noChangeArrowheads="1"/>
              </p:cNvSpPr>
              <p:nvPr/>
            </p:nvSpPr>
            <p:spPr bwMode="auto">
              <a:xfrm>
                <a:off x="4307198" y="1539186"/>
                <a:ext cx="876312" cy="557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>
                    <a:latin typeface="+mn-lt"/>
                  </a:rPr>
                  <a:t>K</a:t>
                </a:r>
                <a:r>
                  <a:rPr lang="en-US" i="1" baseline="50000" dirty="0">
                    <a:latin typeface="+mn-lt"/>
                  </a:rPr>
                  <a:t>+</a:t>
                </a:r>
              </a:p>
            </p:txBody>
          </p:sp>
        </p:grpSp>
        <p:grpSp>
          <p:nvGrpSpPr>
            <p:cNvPr id="9" name="Group 70"/>
            <p:cNvGrpSpPr>
              <a:grpSpLocks/>
            </p:cNvGrpSpPr>
            <p:nvPr/>
          </p:nvGrpSpPr>
          <p:grpSpPr bwMode="auto">
            <a:xfrm>
              <a:off x="5027871" y="4910254"/>
              <a:ext cx="2541768" cy="1545043"/>
              <a:chOff x="4863504" y="5044435"/>
              <a:chExt cx="2542183" cy="1545064"/>
            </a:xfrm>
          </p:grpSpPr>
          <p:sp>
            <p:nvSpPr>
              <p:cNvPr id="70" name="Oval 31"/>
              <p:cNvSpPr/>
              <p:nvPr/>
            </p:nvSpPr>
            <p:spPr>
              <a:xfrm>
                <a:off x="5064078" y="5811562"/>
                <a:ext cx="766773" cy="730259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tx2">
                    <a:lumMod val="75000"/>
                  </a:schemeClr>
                </a:solidFill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71" name="TextBox 60"/>
              <p:cNvSpPr txBox="1">
                <a:spLocks noChangeArrowheads="1"/>
              </p:cNvSpPr>
              <p:nvPr/>
            </p:nvSpPr>
            <p:spPr bwMode="auto">
              <a:xfrm>
                <a:off x="5100591" y="5957616"/>
                <a:ext cx="802866" cy="631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aseline="50000" dirty="0" smtClean="0">
                    <a:latin typeface="+mn-lt"/>
                  </a:rPr>
                  <a:t>7</a:t>
                </a:r>
                <a:r>
                  <a:rPr lang="en-US" sz="2800" dirty="0" smtClean="0">
                    <a:latin typeface="+mn-lt"/>
                  </a:rPr>
                  <a:t>Li</a:t>
                </a:r>
                <a:endParaRPr lang="en-US" sz="2800" dirty="0">
                  <a:latin typeface="+mn-lt"/>
                </a:endParaRPr>
              </a:p>
            </p:txBody>
          </p:sp>
          <p:cxnSp>
            <p:nvCxnSpPr>
              <p:cNvPr id="72" name="Straight Arrow Connector 33"/>
              <p:cNvCxnSpPr/>
              <p:nvPr/>
            </p:nvCxnSpPr>
            <p:spPr>
              <a:xfrm>
                <a:off x="4863504" y="5291163"/>
                <a:ext cx="1643331" cy="1587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64"/>
              <p:cNvSpPr txBox="1">
                <a:spLocks noChangeArrowheads="1"/>
              </p:cNvSpPr>
              <p:nvPr/>
            </p:nvSpPr>
            <p:spPr bwMode="auto">
              <a:xfrm>
                <a:off x="6638913" y="5044435"/>
                <a:ext cx="766774" cy="557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dirty="0" smtClean="0">
                    <a:latin typeface="+mj-lt"/>
                    <a:sym typeface="Symbol" pitchFamily="18" charset="2"/>
                  </a:rPr>
                  <a:t></a:t>
                </a:r>
                <a:r>
                  <a:rPr lang="en-US" baseline="40000" dirty="0" smtClean="0">
                    <a:latin typeface="+mj-lt"/>
                  </a:rPr>
                  <a:t>-</a:t>
                </a:r>
                <a:endParaRPr lang="en-US" baseline="40000" dirty="0">
                  <a:latin typeface="+mj-lt"/>
                </a:endParaRPr>
              </a:p>
            </p:txBody>
          </p:sp>
        </p:grpSp>
        <p:sp>
          <p:nvSpPr>
            <p:cNvPr id="74" name="Oval 38"/>
            <p:cNvSpPr/>
            <p:nvPr/>
          </p:nvSpPr>
          <p:spPr bwMode="auto">
            <a:xfrm>
              <a:off x="6756899" y="4913194"/>
              <a:ext cx="544653" cy="518615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" name="Group 69"/>
            <p:cNvGrpSpPr>
              <a:grpSpLocks/>
            </p:cNvGrpSpPr>
            <p:nvPr/>
          </p:nvGrpSpPr>
          <p:grpSpPr bwMode="auto">
            <a:xfrm>
              <a:off x="2170682" y="4599296"/>
              <a:ext cx="3333727" cy="1023579"/>
              <a:chOff x="1979577" y="4774368"/>
              <a:chExt cx="3333773" cy="1023426"/>
            </a:xfrm>
          </p:grpSpPr>
          <p:cxnSp>
            <p:nvCxnSpPr>
              <p:cNvPr id="76" name="Straight Arrow Connector 45"/>
              <p:cNvCxnSpPr/>
              <p:nvPr/>
            </p:nvCxnSpPr>
            <p:spPr>
              <a:xfrm rot="5400000">
                <a:off x="2399526" y="4980686"/>
                <a:ext cx="620620" cy="438156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7" name="TextBox 50"/>
              <p:cNvSpPr txBox="1">
                <a:spLocks noChangeArrowheads="1"/>
              </p:cNvSpPr>
              <p:nvPr/>
            </p:nvSpPr>
            <p:spPr bwMode="auto">
              <a:xfrm>
                <a:off x="1979577" y="5218136"/>
                <a:ext cx="620721" cy="5231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800" dirty="0" smtClean="0">
                    <a:latin typeface="+mn-lt"/>
                    <a:sym typeface="Symbol" pitchFamily="18" charset="2"/>
                  </a:rPr>
                  <a:t>d</a:t>
                </a:r>
                <a:endParaRPr lang="en-US" sz="2800" baseline="50000" dirty="0">
                  <a:latin typeface="+mn-lt"/>
                </a:endParaRPr>
              </a:p>
            </p:txBody>
          </p:sp>
          <p:grpSp>
            <p:nvGrpSpPr>
              <p:cNvPr id="11" name="Group 53"/>
              <p:cNvGrpSpPr>
                <a:grpSpLocks/>
              </p:cNvGrpSpPr>
              <p:nvPr/>
            </p:nvGrpSpPr>
            <p:grpSpPr bwMode="auto">
              <a:xfrm>
                <a:off x="4053376" y="4774368"/>
                <a:ext cx="1132781" cy="1023426"/>
                <a:chOff x="4491533" y="5541140"/>
                <a:chExt cx="1132781" cy="1023426"/>
              </a:xfrm>
            </p:grpSpPr>
            <p:sp>
              <p:nvSpPr>
                <p:cNvPr id="80" name="Oval 50"/>
                <p:cNvSpPr/>
                <p:nvPr/>
              </p:nvSpPr>
              <p:spPr>
                <a:xfrm>
                  <a:off x="4491533" y="5541140"/>
                  <a:ext cx="1132781" cy="1023426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1" name="Oval 51"/>
                <p:cNvSpPr/>
                <p:nvPr/>
              </p:nvSpPr>
              <p:spPr>
                <a:xfrm>
                  <a:off x="4768484" y="6059680"/>
                  <a:ext cx="309826" cy="326502"/>
                </a:xfrm>
                <a:prstGeom prst="ellipse">
                  <a:avLst/>
                </a:prstGeom>
                <a:solidFill>
                  <a:srgbClr val="CCCC00"/>
                </a:solidFill>
                <a:ln>
                  <a:solidFill>
                    <a:srgbClr val="CCCC00"/>
                  </a:solidFill>
                </a:ln>
                <a:effectLst>
                  <a:innerShdw blurRad="114300">
                    <a:prstClr val="black"/>
                  </a:innerShdw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79" name="TextBox 54"/>
              <p:cNvSpPr txBox="1">
                <a:spLocks noChangeArrowheads="1"/>
              </p:cNvSpPr>
              <p:nvPr/>
            </p:nvSpPr>
            <p:spPr bwMode="auto">
              <a:xfrm>
                <a:off x="4103421" y="4966701"/>
                <a:ext cx="1209929" cy="631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2800" baseline="50000" dirty="0" smtClean="0">
                    <a:latin typeface="+mn-lt"/>
                  </a:rPr>
                  <a:t>7</a:t>
                </a:r>
                <a:r>
                  <a:rPr lang="en-US" sz="2800" baseline="-30000" dirty="0" smtClean="0">
                    <a:latin typeface="+mn-lt"/>
                    <a:sym typeface="Symbol" pitchFamily="18" charset="2"/>
                  </a:rPr>
                  <a:t></a:t>
                </a:r>
                <a:r>
                  <a:rPr lang="en-US" sz="2800" dirty="0" smtClean="0">
                    <a:latin typeface="+mn-lt"/>
                    <a:sym typeface="Symbol" pitchFamily="18" charset="2"/>
                  </a:rPr>
                  <a:t>He</a:t>
                </a:r>
                <a:endParaRPr lang="en-US" sz="2800" baseline="30000" dirty="0">
                  <a:latin typeface="+mn-lt"/>
                </a:endParaRPr>
              </a:p>
            </p:txBody>
          </p:sp>
        </p:grpSp>
        <p:sp>
          <p:nvSpPr>
            <p:cNvPr id="82" name="TextBox 77"/>
            <p:cNvSpPr txBox="1">
              <a:spLocks noChangeArrowheads="1"/>
            </p:cNvSpPr>
            <p:nvPr/>
          </p:nvSpPr>
          <p:spPr bwMode="auto">
            <a:xfrm>
              <a:off x="941837" y="5446488"/>
              <a:ext cx="4125913" cy="483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00000"/>
                  </a:solidFill>
                  <a:latin typeface="+mn-lt"/>
                </a:rPr>
                <a:t>fragmentation</a:t>
              </a:r>
              <a:endParaRPr lang="en-US" sz="2000" dirty="0">
                <a:solidFill>
                  <a:srgbClr val="C00000"/>
                </a:solidFill>
                <a:latin typeface="+mn-lt"/>
              </a:endParaRPr>
            </a:p>
          </p:txBody>
        </p:sp>
        <p:sp>
          <p:nvSpPr>
            <p:cNvPr id="83" name="Oval 42"/>
            <p:cNvSpPr/>
            <p:nvPr/>
          </p:nvSpPr>
          <p:spPr bwMode="auto">
            <a:xfrm>
              <a:off x="4503760" y="1339758"/>
              <a:ext cx="573207" cy="557282"/>
            </a:xfrm>
            <a:prstGeom prst="ellipse">
              <a:avLst/>
            </a:prstGeom>
            <a:noFill/>
            <a:ln w="317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84" name="Straight Arrow Connector 45"/>
            <p:cNvCxnSpPr/>
            <p:nvPr/>
          </p:nvCxnSpPr>
          <p:spPr bwMode="auto">
            <a:xfrm rot="16200000" flipH="1">
              <a:off x="4008187" y="4595043"/>
              <a:ext cx="278409" cy="276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45"/>
            <p:cNvCxnSpPr/>
            <p:nvPr/>
          </p:nvCxnSpPr>
          <p:spPr bwMode="auto">
            <a:xfrm rot="16200000" flipH="1">
              <a:off x="2836754" y="3491848"/>
              <a:ext cx="278409" cy="276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45"/>
            <p:cNvCxnSpPr/>
            <p:nvPr/>
          </p:nvCxnSpPr>
          <p:spPr bwMode="auto">
            <a:xfrm rot="16200000" flipH="1">
              <a:off x="5102282" y="5484422"/>
              <a:ext cx="278409" cy="2760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Inhaltsplatzhalter 1"/>
          <p:cNvSpPr txBox="1">
            <a:spLocks/>
          </p:cNvSpPr>
          <p:nvPr/>
        </p:nvSpPr>
        <p:spPr>
          <a:xfrm>
            <a:off x="6366868" y="2998938"/>
            <a:ext cx="2310399" cy="49347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lang="en-US" sz="1800" kern="0" dirty="0" smtClean="0">
                <a:latin typeface="+mj-lt"/>
              </a:rPr>
              <a:t>t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wo</a:t>
            </a:r>
            <a:r>
              <a:rPr lang="en-US" sz="1800" kern="0" dirty="0" smtClean="0">
                <a:latin typeface="+mj-lt"/>
              </a:rPr>
              <a:t>-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body decay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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mono-energetic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  <a:sym typeface="Symbol"/>
              </a:rPr>
              <a:t>pions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2" name="Grafik 11" descr="PDF Complete Corporate Edition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259" y="2466440"/>
            <a:ext cx="3158523" cy="2419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314637" y="5072147"/>
            <a:ext cx="4981222" cy="120032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角丸四角形 19"/>
          <p:cNvSpPr/>
          <p:nvPr/>
        </p:nvSpPr>
        <p:spPr>
          <a:xfrm flipH="1">
            <a:off x="5736935" y="5072147"/>
            <a:ext cx="2943299" cy="120032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84388" y="138410"/>
            <a:ext cx="4416425" cy="461665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Examples of 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p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itchFamily="18" charset="2"/>
              </a:rPr>
              <a:t>-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spectroscopy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183289" y="1617689"/>
            <a:ext cx="3240360" cy="2523701"/>
            <a:chOff x="367771" y="4134271"/>
            <a:chExt cx="3688241" cy="272372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30000" contrast="7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771" y="4134271"/>
              <a:ext cx="3688241" cy="2723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テキスト ボックス 5"/>
            <p:cNvSpPr txBox="1"/>
            <p:nvPr/>
          </p:nvSpPr>
          <p:spPr bwMode="auto">
            <a:xfrm>
              <a:off x="1367002" y="4226085"/>
              <a:ext cx="1972724" cy="36538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sz="1600" dirty="0">
                  <a:solidFill>
                    <a:srgbClr val="000099"/>
                  </a:solidFill>
                  <a:latin typeface="+mn-lt"/>
                </a:rPr>
                <a:t>KEK-E287, </a:t>
              </a:r>
              <a:r>
                <a:rPr lang="en-US" altLang="ja-JP" sz="1600" dirty="0" smtClean="0">
                  <a:solidFill>
                    <a:srgbClr val="000099"/>
                  </a:solidFill>
                  <a:latin typeface="+mn-lt"/>
                </a:rPr>
                <a:t>E326</a:t>
              </a:r>
              <a:endParaRPr lang="ja-JP" altLang="en-US" sz="1600" baseline="-25000" dirty="0" err="1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1177885" y="5698122"/>
              <a:ext cx="2027461" cy="6311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600" dirty="0" smtClean="0">
                  <a:solidFill>
                    <a:srgbClr val="000099"/>
                  </a:solidFill>
                  <a:latin typeface="+mn-lt"/>
                </a:rPr>
                <a:t>beam: stopped K</a:t>
              </a:r>
              <a:r>
                <a:rPr lang="en-US" altLang="ja-JP" sz="1600" baseline="30000" dirty="0">
                  <a:solidFill>
                    <a:srgbClr val="000099"/>
                  </a:solidFill>
                  <a:latin typeface="+mn-lt"/>
                </a:rPr>
                <a:t>-</a:t>
              </a:r>
              <a:endParaRPr kumimoji="1" lang="en-US" altLang="ja-JP" sz="1600" baseline="30000" dirty="0" smtClean="0">
                <a:solidFill>
                  <a:srgbClr val="000099"/>
                </a:solidFill>
                <a:latin typeface="+mn-lt"/>
              </a:endParaRPr>
            </a:p>
            <a:p>
              <a:r>
                <a:rPr kumimoji="1" lang="en-US" altLang="ja-JP" sz="1600" dirty="0" smtClean="0">
                  <a:solidFill>
                    <a:srgbClr val="000099"/>
                  </a:solidFill>
                  <a:latin typeface="+mn-lt"/>
                </a:rPr>
                <a:t>target: thick </a:t>
              </a:r>
              <a:r>
                <a:rPr kumimoji="1" lang="en-US" altLang="ja-JP" sz="1600" baseline="30000" dirty="0" smtClean="0">
                  <a:solidFill>
                    <a:srgbClr val="000099"/>
                  </a:solidFill>
                  <a:latin typeface="+mn-lt"/>
                </a:rPr>
                <a:t>7</a:t>
              </a:r>
              <a:r>
                <a:rPr kumimoji="1" lang="en-US" altLang="ja-JP" sz="1600" dirty="0" smtClean="0">
                  <a:solidFill>
                    <a:srgbClr val="000099"/>
                  </a:solidFill>
                  <a:latin typeface="+mn-lt"/>
                </a:rPr>
                <a:t>Li</a:t>
              </a:r>
              <a:endParaRPr kumimoji="1" lang="ja-JP" altLang="en-US" sz="1600" dirty="0">
                <a:solidFill>
                  <a:srgbClr val="000099"/>
                </a:solidFill>
                <a:latin typeface="+mn-lt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66" y="702221"/>
            <a:ext cx="2487766" cy="329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59" y="722288"/>
            <a:ext cx="2487766" cy="3256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304888" y="937079"/>
            <a:ext cx="380138" cy="271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/>
              <a:t>7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Li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01349" y="937079"/>
            <a:ext cx="406720" cy="2715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aseline="30000" dirty="0" smtClean="0"/>
              <a:t>11</a:t>
            </a:r>
            <a:r>
              <a:rPr kumimoji="1" lang="en-US" altLang="ja-JP" baseline="-25000" dirty="0" smtClean="0"/>
              <a:t>Λ</a:t>
            </a:r>
            <a:r>
              <a:rPr kumimoji="1" lang="en-US" altLang="ja-JP" dirty="0" smtClean="0"/>
              <a:t>B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94467" y="3952669"/>
            <a:ext cx="3366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rgbClr val="000099"/>
                </a:solidFill>
                <a:latin typeface="+mn-lt"/>
              </a:rPr>
              <a:t>FINUDA Coll. and A. </a:t>
            </a:r>
            <a:r>
              <a:rPr lang="en-US" altLang="ja-JP" sz="1000" dirty="0" smtClean="0">
                <a:solidFill>
                  <a:srgbClr val="000099"/>
                </a:solidFill>
                <a:latin typeface="+mn-lt"/>
              </a:rPr>
              <a:t>Gal, </a:t>
            </a:r>
            <a:r>
              <a:rPr lang="en-US" altLang="ja-JP" sz="1000" dirty="0" err="1">
                <a:solidFill>
                  <a:srgbClr val="000099"/>
                </a:solidFill>
                <a:latin typeface="+mn-lt"/>
              </a:rPr>
              <a:t>Phys</a:t>
            </a:r>
            <a:r>
              <a:rPr lang="en-US" altLang="ja-JP" sz="1000" dirty="0">
                <a:solidFill>
                  <a:srgbClr val="000099"/>
                </a:solidFill>
                <a:latin typeface="+mn-lt"/>
              </a:rPr>
              <a:t> Rev. B 681 (2009) 139</a:t>
            </a:r>
            <a:endParaRPr kumimoji="1" lang="ja-JP" altLang="en-US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19794" y="4161525"/>
            <a:ext cx="22028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rgbClr val="000099"/>
                </a:solidFill>
                <a:latin typeface="+mn-lt"/>
              </a:rPr>
              <a:t>A. Gal, </a:t>
            </a:r>
            <a:r>
              <a:rPr lang="en-US" altLang="ja-JP" sz="1000" dirty="0" err="1">
                <a:solidFill>
                  <a:srgbClr val="000099"/>
                </a:solidFill>
                <a:latin typeface="+mn-lt"/>
              </a:rPr>
              <a:t>Nucl</a:t>
            </a:r>
            <a:r>
              <a:rPr lang="en-US" altLang="ja-JP" sz="1000" dirty="0">
                <a:solidFill>
                  <a:srgbClr val="000099"/>
                </a:solidFill>
                <a:latin typeface="+mn-lt"/>
              </a:rPr>
              <a:t>. Phys. A 828 (2009) 72</a:t>
            </a:r>
            <a:endParaRPr kumimoji="1" lang="ja-JP" altLang="en-US" sz="10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23174" y="5104404"/>
            <a:ext cx="49680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800" dirty="0" smtClean="0">
                <a:latin typeface="+mn-lt"/>
              </a:rPr>
              <a:t>intense and high quality primary electron beam</a:t>
            </a:r>
          </a:p>
          <a:p>
            <a:pPr algn="ctr"/>
            <a:r>
              <a:rPr kumimoji="1" lang="en-US" altLang="ja-JP" sz="1800" dirty="0" smtClean="0">
                <a:latin typeface="+mn-lt"/>
              </a:rPr>
              <a:t>(R &gt; 10</a:t>
            </a:r>
            <a:r>
              <a:rPr kumimoji="1" lang="en-US" altLang="ja-JP" sz="1800" baseline="30000" dirty="0" smtClean="0">
                <a:latin typeface="+mn-lt"/>
              </a:rPr>
              <a:t>14 </a:t>
            </a:r>
            <a:r>
              <a:rPr kumimoji="1" lang="en-US" altLang="ja-JP" sz="1800" dirty="0" smtClean="0">
                <a:latin typeface="+mn-lt"/>
              </a:rPr>
              <a:t>Hz,</a:t>
            </a:r>
            <a:r>
              <a:rPr kumimoji="1" lang="en-US" altLang="ja-JP" sz="1800" dirty="0"/>
              <a:t> </a:t>
            </a:r>
            <a:r>
              <a:rPr kumimoji="1" lang="en-US" altLang="ja-JP" sz="1800" dirty="0">
                <a:sym typeface="Symbol"/>
              </a:rPr>
              <a:t></a:t>
            </a:r>
            <a:r>
              <a:rPr kumimoji="1" lang="en-US" altLang="ja-JP" sz="1800" dirty="0" smtClean="0">
                <a:latin typeface="+mn-lt"/>
              </a:rPr>
              <a:t> &lt; 100 </a:t>
            </a:r>
            <a:r>
              <a:rPr kumimoji="1" lang="en-US" altLang="ja-JP" sz="1800" dirty="0" smtClean="0">
                <a:latin typeface="Symbol" pitchFamily="18" charset="2"/>
              </a:rPr>
              <a:t>m</a:t>
            </a:r>
            <a:r>
              <a:rPr kumimoji="1" lang="en-US" altLang="ja-JP" sz="1800" dirty="0" smtClean="0">
                <a:latin typeface="+mn-lt"/>
              </a:rPr>
              <a:t>m)</a:t>
            </a:r>
          </a:p>
          <a:p>
            <a:pPr algn="ctr"/>
            <a:r>
              <a:rPr lang="en-US" altLang="ja-JP" sz="1800" dirty="0" smtClean="0">
                <a:latin typeface="+mn-lt"/>
              </a:rPr>
              <a:t>+</a:t>
            </a:r>
            <a:endParaRPr lang="en-US" altLang="ja-JP" sz="1800" dirty="0">
              <a:latin typeface="+mn-lt"/>
            </a:endParaRPr>
          </a:p>
          <a:p>
            <a:pPr algn="ctr"/>
            <a:r>
              <a:rPr lang="en-US" altLang="ja-JP" sz="1800" dirty="0" smtClean="0">
                <a:latin typeface="+mn-lt"/>
              </a:rPr>
              <a:t>thin target (~10 mg/cm</a:t>
            </a:r>
            <a:r>
              <a:rPr lang="en-US" altLang="ja-JP" sz="1800" baseline="30000" dirty="0" smtClean="0">
                <a:latin typeface="+mn-lt"/>
              </a:rPr>
              <a:t>2</a:t>
            </a:r>
            <a:r>
              <a:rPr lang="en-US" altLang="ja-JP" sz="1800" dirty="0" smtClean="0">
                <a:latin typeface="+mn-lt"/>
              </a:rPr>
              <a:t>)</a:t>
            </a:r>
            <a:endParaRPr kumimoji="1" lang="ja-JP" altLang="en-US" sz="1800" dirty="0">
              <a:latin typeface="+mn-lt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807333" y="5192356"/>
            <a:ext cx="27542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+mn-lt"/>
              </a:rPr>
              <a:t>decay </a:t>
            </a:r>
            <a:r>
              <a:rPr kumimoji="1" lang="el-GR" altLang="ja-JP" sz="2000" dirty="0" smtClean="0">
                <a:latin typeface="+mn-lt"/>
              </a:rPr>
              <a:t>π</a:t>
            </a:r>
            <a:r>
              <a:rPr kumimoji="1" lang="en-US" altLang="ja-JP" sz="2000" baseline="30000" dirty="0" smtClean="0">
                <a:latin typeface="+mn-lt"/>
              </a:rPr>
              <a:t>-</a:t>
            </a:r>
            <a:r>
              <a:rPr kumimoji="1" lang="en-US" altLang="ja-JP" sz="2000" dirty="0" smtClean="0">
                <a:latin typeface="+mn-lt"/>
              </a:rPr>
              <a:t> spectroscopy</a:t>
            </a:r>
          </a:p>
          <a:p>
            <a:r>
              <a:rPr lang="en-US" altLang="ja-JP" sz="2000" dirty="0" smtClean="0">
                <a:latin typeface="+mn-lt"/>
              </a:rPr>
              <a:t>with high resolution</a:t>
            </a:r>
          </a:p>
          <a:p>
            <a:r>
              <a:rPr kumimoji="1" lang="en-US" altLang="ja-JP" sz="2000" dirty="0" smtClean="0">
                <a:latin typeface="+mn-lt"/>
              </a:rPr>
              <a:t>and high accuracy</a:t>
            </a:r>
            <a:endParaRPr kumimoji="1" lang="ja-JP" altLang="en-US" sz="2000" dirty="0">
              <a:latin typeface="+mn-lt"/>
            </a:endParaRPr>
          </a:p>
        </p:txBody>
      </p:sp>
      <p:sp>
        <p:nvSpPr>
          <p:cNvPr id="21" name="右矢印 20"/>
          <p:cNvSpPr/>
          <p:nvPr/>
        </p:nvSpPr>
        <p:spPr>
          <a:xfrm>
            <a:off x="5304889" y="5480388"/>
            <a:ext cx="3600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62"/>
          <p:cNvSpPr txBox="1"/>
          <p:nvPr/>
        </p:nvSpPr>
        <p:spPr>
          <a:xfrm>
            <a:off x="1557710" y="4514621"/>
            <a:ext cx="6507678" cy="400110"/>
          </a:xfrm>
          <a:prstGeom prst="rect">
            <a:avLst/>
          </a:prstGeom>
          <a:noFill/>
          <a:ln w="412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latin typeface="+mn-lt"/>
              </a:rPr>
              <a:t>Severe limitations by statistics or momentum resolution</a:t>
            </a:r>
          </a:p>
        </p:txBody>
      </p:sp>
    </p:spTree>
    <p:extLst>
      <p:ext uri="{BB962C8B-B14F-4D97-AF65-F5344CB8AC3E}">
        <p14:creationId xmlns:p14="http://schemas.microsoft.com/office/powerpoint/2010/main" val="13049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591294" y="130175"/>
            <a:ext cx="5332020" cy="469900"/>
          </a:xfrm>
        </p:spPr>
        <p:txBody>
          <a:bodyPr/>
          <a:lstStyle/>
          <a:p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 of decay pion spectroscopy</a:t>
            </a:r>
            <a:endParaRPr kumimoji="1" lang="ja-JP" alt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362197" y="855023"/>
            <a:ext cx="8229600" cy="5533901"/>
          </a:xfrm>
        </p:spPr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kumimoji="1" lang="en-US" altLang="ja-JP" sz="2200" dirty="0" smtClean="0">
                <a:solidFill>
                  <a:srgbClr val="C00000"/>
                </a:solidFill>
              </a:rPr>
              <a:t>Masses with </a:t>
            </a:r>
            <a:r>
              <a:rPr kumimoji="1" lang="en-US" altLang="ja-JP" sz="2200" dirty="0">
                <a:solidFill>
                  <a:srgbClr val="C00000"/>
                </a:solidFill>
              </a:rPr>
              <a:t>h</a:t>
            </a:r>
            <a:r>
              <a:rPr kumimoji="1" lang="en-US" altLang="ja-JP" sz="2200" dirty="0" smtClean="0">
                <a:solidFill>
                  <a:srgbClr val="C00000"/>
                </a:solidFill>
              </a:rPr>
              <a:t>igh accuracy for li</a:t>
            </a:r>
            <a:r>
              <a:rPr lang="en-US" altLang="ja-JP" sz="2200" dirty="0" smtClean="0">
                <a:solidFill>
                  <a:srgbClr val="C00000"/>
                </a:solidFill>
              </a:rPr>
              <a:t>ght </a:t>
            </a:r>
            <a:r>
              <a:rPr lang="en-US" altLang="ja-JP" sz="2200" dirty="0" err="1" smtClean="0">
                <a:solidFill>
                  <a:srgbClr val="C00000"/>
                </a:solidFill>
              </a:rPr>
              <a:t>hypernuclei</a:t>
            </a:r>
            <a:r>
              <a:rPr lang="en-US" altLang="ja-JP" sz="2200" dirty="0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kumimoji="1" lang="en-US" altLang="ja-JP" sz="2000" baseline="30000" dirty="0" smtClean="0"/>
              <a:t>3</a:t>
            </a:r>
            <a:r>
              <a:rPr kumimoji="1" lang="en-US" altLang="ja-JP" sz="2000" baseline="-25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H, </a:t>
            </a:r>
            <a:r>
              <a:rPr kumimoji="1" lang="en-US" altLang="ja-JP" sz="2000" baseline="30000" dirty="0" smtClean="0"/>
              <a:t>4</a:t>
            </a:r>
            <a:r>
              <a:rPr kumimoji="1" lang="en-US" altLang="ja-JP" sz="2000" baseline="-25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H, …, </a:t>
            </a:r>
            <a:r>
              <a:rPr kumimoji="1" lang="en-US" altLang="ja-JP" sz="2000" baseline="30000" dirty="0" smtClean="0"/>
              <a:t>11</a:t>
            </a:r>
            <a:r>
              <a:rPr kumimoji="1" lang="en-US" altLang="ja-JP" sz="2000" baseline="-25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B, </a:t>
            </a:r>
            <a:r>
              <a:rPr kumimoji="1" lang="en-US" altLang="ja-JP" sz="2000" baseline="30000" dirty="0" smtClean="0"/>
              <a:t>12</a:t>
            </a:r>
            <a:r>
              <a:rPr kumimoji="1" lang="en-US" altLang="ja-JP" sz="2000" baseline="-25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B</a:t>
            </a:r>
          </a:p>
          <a:p>
            <a:endParaRPr lang="en-US" altLang="ja-JP" sz="2400" dirty="0" smtClean="0"/>
          </a:p>
          <a:p>
            <a:endParaRPr lang="en-US" altLang="ja-JP" dirty="0"/>
          </a:p>
          <a:p>
            <a:endParaRPr lang="en-US" altLang="ja-JP" sz="2400" dirty="0" smtClean="0"/>
          </a:p>
          <a:p>
            <a:endParaRPr lang="en-US" altLang="ja-JP" dirty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endParaRPr lang="en-US" altLang="ja-JP" sz="2400" dirty="0" smtClean="0"/>
          </a:p>
          <a:p>
            <a:pPr marL="0" indent="0"/>
            <a:r>
              <a:rPr lang="en-US" altLang="ja-JP" sz="2000" dirty="0" smtClean="0"/>
              <a:t>      Determination of charge symmetry breaking (CSB) effects:</a:t>
            </a:r>
          </a:p>
          <a:p>
            <a:pPr marL="0" indent="0"/>
            <a:r>
              <a:rPr lang="en-US" altLang="ja-JP" sz="2000" dirty="0"/>
              <a:t> </a:t>
            </a:r>
            <a:r>
              <a:rPr lang="en-US" altLang="ja-JP" sz="2000" dirty="0" smtClean="0"/>
              <a:t>     (</a:t>
            </a:r>
            <a:r>
              <a:rPr lang="en-US" altLang="ja-JP" sz="2000" baseline="30000" dirty="0" smtClean="0"/>
              <a:t>4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H ↔ </a:t>
            </a:r>
            <a:r>
              <a:rPr lang="en-US" altLang="ja-JP" sz="2000" baseline="30000" dirty="0" smtClean="0"/>
              <a:t>4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He), (</a:t>
            </a:r>
            <a:r>
              <a:rPr lang="en-US" altLang="ja-JP" sz="2000" baseline="30000" dirty="0" smtClean="0"/>
              <a:t>6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/>
              <a:t>He ↔ </a:t>
            </a:r>
            <a:r>
              <a:rPr lang="en-US" altLang="ja-JP" sz="2000" baseline="30000" dirty="0" smtClean="0"/>
              <a:t>6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Li), (</a:t>
            </a:r>
            <a:r>
              <a:rPr lang="en-US" altLang="ja-JP" sz="2000" baseline="30000" dirty="0" smtClean="0"/>
              <a:t>7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/>
              <a:t>He ↔ </a:t>
            </a:r>
            <a:r>
              <a:rPr lang="en-US" altLang="ja-JP" sz="2000" baseline="30000" dirty="0" smtClean="0"/>
              <a:t>7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Li</a:t>
            </a:r>
            <a:r>
              <a:rPr lang="en-US" altLang="ja-JP" sz="2000" baseline="30000" dirty="0" smtClean="0"/>
              <a:t>*</a:t>
            </a:r>
            <a:r>
              <a:rPr lang="en-US" altLang="ja-JP" sz="2000" dirty="0" smtClean="0"/>
              <a:t> </a:t>
            </a:r>
            <a:r>
              <a:rPr lang="en-US" altLang="ja-JP" sz="2000" dirty="0"/>
              <a:t>↔ </a:t>
            </a:r>
            <a:r>
              <a:rPr lang="en-US" altLang="ja-JP" sz="2000" baseline="30000" dirty="0" smtClean="0"/>
              <a:t>7</a:t>
            </a:r>
            <a:r>
              <a:rPr lang="en-US" altLang="ja-JP" sz="2000" baseline="-25000" dirty="0" smtClean="0">
                <a:latin typeface="Symbol" pitchFamily="18" charset="2"/>
              </a:rPr>
              <a:t>L</a:t>
            </a:r>
            <a:r>
              <a:rPr lang="en-US" altLang="ja-JP" sz="2000" dirty="0" smtClean="0"/>
              <a:t>Be), …</a:t>
            </a:r>
          </a:p>
          <a:p>
            <a:endParaRPr lang="en-US" altLang="ja-JP" sz="2400" dirty="0" smtClean="0"/>
          </a:p>
          <a:p>
            <a:pPr>
              <a:buFont typeface="Arial" pitchFamily="34" charset="0"/>
              <a:buChar char="•"/>
            </a:pPr>
            <a:r>
              <a:rPr lang="en-US" altLang="ja-JP" sz="2200" dirty="0" smtClean="0">
                <a:solidFill>
                  <a:srgbClr val="C00000"/>
                </a:solidFill>
              </a:rPr>
              <a:t>Search for </a:t>
            </a:r>
            <a:r>
              <a:rPr lang="en-US" altLang="ja-JP" sz="2200" dirty="0" err="1" smtClean="0">
                <a:solidFill>
                  <a:srgbClr val="C00000"/>
                </a:solidFill>
              </a:rPr>
              <a:t>hypernuclei</a:t>
            </a:r>
            <a:r>
              <a:rPr lang="en-US" altLang="ja-JP" sz="2200" dirty="0" smtClean="0">
                <a:solidFill>
                  <a:srgbClr val="C00000"/>
                </a:solidFill>
              </a:rPr>
              <a:t> near the neutron drip line</a:t>
            </a:r>
            <a:r>
              <a:rPr lang="en-US" altLang="ja-JP" sz="2200" dirty="0" smtClean="0"/>
              <a:t>:</a:t>
            </a:r>
          </a:p>
          <a:p>
            <a:pPr lvl="1"/>
            <a:r>
              <a:rPr kumimoji="1" lang="en-US" altLang="ja-JP" sz="2000" baseline="30000" dirty="0" smtClean="0"/>
              <a:t>6</a:t>
            </a:r>
            <a:r>
              <a:rPr kumimoji="1" lang="en-US" altLang="ja-JP" sz="2000" baseline="-25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H, </a:t>
            </a:r>
            <a:r>
              <a:rPr kumimoji="1" lang="en-US" altLang="ja-JP" sz="2000" baseline="30000" dirty="0" smtClean="0"/>
              <a:t>7</a:t>
            </a:r>
            <a:r>
              <a:rPr kumimoji="1" lang="en-US" altLang="ja-JP" sz="2000" baseline="-25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H, </a:t>
            </a:r>
            <a:r>
              <a:rPr kumimoji="1" lang="en-US" altLang="ja-JP" sz="2000" baseline="30000" dirty="0" smtClean="0"/>
              <a:t>8</a:t>
            </a:r>
            <a:r>
              <a:rPr kumimoji="1" lang="en-US" altLang="ja-JP" sz="2000" baseline="-25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H …</a:t>
            </a:r>
            <a:endParaRPr kumimoji="1" lang="en-US" altLang="ja-JP" sz="2000" dirty="0"/>
          </a:p>
          <a:p>
            <a:pPr lvl="1"/>
            <a:r>
              <a:rPr kumimoji="1" lang="en-US" altLang="ja-JP" sz="2000" dirty="0" smtClean="0"/>
              <a:t>important information </a:t>
            </a:r>
            <a:r>
              <a:rPr lang="en-US" altLang="ja-JP" sz="2000" dirty="0" smtClean="0"/>
              <a:t>for</a:t>
            </a:r>
            <a:r>
              <a:rPr kumimoji="1" lang="en-US" altLang="ja-JP" sz="2000" dirty="0" smtClean="0"/>
              <a:t> </a:t>
            </a:r>
            <a:r>
              <a:rPr kumimoji="1" lang="en-US" altLang="ja-JP" sz="2000" dirty="0" smtClean="0">
                <a:latin typeface="Symbol" pitchFamily="18" charset="2"/>
              </a:rPr>
              <a:t>L-S</a:t>
            </a:r>
            <a:r>
              <a:rPr kumimoji="1" lang="en-US" altLang="ja-JP" sz="2000" dirty="0" smtClean="0"/>
              <a:t> coupling </a:t>
            </a:r>
            <a:r>
              <a:rPr kumimoji="1" lang="en-US" altLang="ja-JP" sz="1700" dirty="0" smtClean="0">
                <a:solidFill>
                  <a:srgbClr val="000099"/>
                </a:solidFill>
                <a:sym typeface="Wingdings" pitchFamily="2" charset="2"/>
              </a:rPr>
              <a:t>[</a:t>
            </a:r>
            <a:r>
              <a:rPr kumimoji="1" lang="en-US" altLang="ja-JP" sz="1700" i="1" dirty="0" err="1" smtClean="0">
                <a:solidFill>
                  <a:srgbClr val="000099"/>
                </a:solidFill>
                <a:sym typeface="Wingdings" pitchFamily="2" charset="2"/>
              </a:rPr>
              <a:t>cf</a:t>
            </a:r>
            <a:r>
              <a:rPr kumimoji="1" lang="en-US" altLang="ja-JP" sz="1700" i="1" dirty="0" smtClean="0">
                <a:solidFill>
                  <a:srgbClr val="000099"/>
                </a:solidFill>
                <a:sym typeface="Wingdings" pitchFamily="2" charset="2"/>
              </a:rPr>
              <a:t> </a:t>
            </a:r>
            <a:r>
              <a:rPr kumimoji="1" lang="en-US" altLang="ja-JP" sz="1700" dirty="0" err="1" smtClean="0">
                <a:solidFill>
                  <a:srgbClr val="000099"/>
                </a:solidFill>
                <a:sym typeface="Wingdings" pitchFamily="2" charset="2"/>
              </a:rPr>
              <a:t>Hiyama</a:t>
            </a:r>
            <a:r>
              <a:rPr kumimoji="1" lang="en-US" altLang="ja-JP" sz="1700" dirty="0" smtClean="0">
                <a:solidFill>
                  <a:srgbClr val="000099"/>
                </a:solidFill>
                <a:sym typeface="Wingdings" pitchFamily="2" charset="2"/>
              </a:rPr>
              <a:t>]</a:t>
            </a:r>
            <a:endParaRPr kumimoji="1" lang="en-US" altLang="ja-JP" sz="2000" dirty="0" smtClean="0">
              <a:solidFill>
                <a:srgbClr val="000099"/>
              </a:solidFill>
            </a:endParaRPr>
          </a:p>
          <a:p>
            <a:pPr lvl="1"/>
            <a:endParaRPr kumimoji="1" lang="en-US" altLang="ja-JP" sz="2000" baseline="30000" dirty="0" smtClean="0"/>
          </a:p>
          <a:p>
            <a:pPr lvl="1"/>
            <a:r>
              <a:rPr kumimoji="1" lang="en-US" altLang="ja-JP" sz="2000" baseline="30000" dirty="0" smtClean="0"/>
              <a:t>6</a:t>
            </a:r>
            <a:r>
              <a:rPr kumimoji="1" lang="en-US" altLang="ja-JP" sz="2000" baseline="-25000" dirty="0" smtClean="0">
                <a:latin typeface="Symbol" pitchFamily="18" charset="2"/>
              </a:rPr>
              <a:t>L</a:t>
            </a:r>
            <a:r>
              <a:rPr kumimoji="1" lang="en-US" altLang="ja-JP" sz="2000" dirty="0" smtClean="0"/>
              <a:t>H: the “</a:t>
            </a:r>
            <a:r>
              <a:rPr kumimoji="1" lang="en-US" altLang="ja-JP" sz="2000" dirty="0" err="1" smtClean="0"/>
              <a:t>superheavy</a:t>
            </a:r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hyper-hydrogen – puzzle” </a:t>
            </a:r>
            <a:r>
              <a:rPr kumimoji="1" lang="en-US" altLang="ja-JP" sz="1700" dirty="0" smtClean="0">
                <a:solidFill>
                  <a:srgbClr val="000099"/>
                </a:solidFill>
                <a:sym typeface="Wingdings" pitchFamily="2" charset="2"/>
              </a:rPr>
              <a:t>[</a:t>
            </a:r>
            <a:r>
              <a:rPr kumimoji="1" lang="en-US" altLang="ja-JP" sz="1700" i="1" dirty="0" err="1" smtClean="0">
                <a:solidFill>
                  <a:srgbClr val="000099"/>
                </a:solidFill>
                <a:sym typeface="Wingdings" pitchFamily="2" charset="2"/>
              </a:rPr>
              <a:t>cf</a:t>
            </a:r>
            <a:r>
              <a:rPr kumimoji="1" lang="en-US" altLang="ja-JP" sz="1700" dirty="0" smtClean="0">
                <a:solidFill>
                  <a:srgbClr val="000099"/>
                </a:solidFill>
                <a:sym typeface="Wingdings" pitchFamily="2" charset="2"/>
              </a:rPr>
              <a:t> Fukuda and </a:t>
            </a:r>
            <a:r>
              <a:rPr kumimoji="1" lang="en-US" altLang="ja-JP" sz="1700" dirty="0" err="1" smtClean="0">
                <a:solidFill>
                  <a:srgbClr val="000099"/>
                </a:solidFill>
                <a:sym typeface="Wingdings" pitchFamily="2" charset="2"/>
              </a:rPr>
              <a:t>Feliciello</a:t>
            </a:r>
            <a:r>
              <a:rPr kumimoji="1" lang="en-US" altLang="ja-JP" sz="1700" dirty="0" smtClean="0">
                <a:solidFill>
                  <a:srgbClr val="000099"/>
                </a:solidFill>
                <a:sym typeface="Wingdings" pitchFamily="2" charset="2"/>
              </a:rPr>
              <a:t>]</a:t>
            </a:r>
            <a:endParaRPr kumimoji="1" lang="en-US" altLang="ja-JP" sz="200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573" y="1851685"/>
            <a:ext cx="4452167" cy="53023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/>
          <a:extLst/>
        </p:spPr>
      </p:pic>
      <p:sp>
        <p:nvSpPr>
          <p:cNvPr id="6" name="テキスト ボックス 190"/>
          <p:cNvSpPr txBox="1"/>
          <p:nvPr/>
        </p:nvSpPr>
        <p:spPr>
          <a:xfrm>
            <a:off x="1425576" y="2381922"/>
            <a:ext cx="5222905" cy="1077218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r>
              <a:rPr lang="en-US" altLang="ja-JP" sz="2400" b="1" dirty="0" smtClean="0"/>
              <a:t>    </a:t>
            </a:r>
            <a:r>
              <a:rPr lang="en-US" altLang="ja-JP" sz="2000" dirty="0" smtClean="0">
                <a:latin typeface="+mn-lt"/>
              </a:rPr>
              <a:t>pion momentum resolution ~ 100 </a:t>
            </a:r>
            <a:r>
              <a:rPr lang="en-US" altLang="ja-JP" sz="2000" dirty="0" err="1" smtClean="0">
                <a:latin typeface="+mn-lt"/>
              </a:rPr>
              <a:t>keV</a:t>
            </a:r>
            <a:r>
              <a:rPr lang="en-US" altLang="ja-JP" sz="2000" dirty="0" smtClean="0">
                <a:latin typeface="+mn-lt"/>
              </a:rPr>
              <a:t>/c</a:t>
            </a:r>
          </a:p>
          <a:p>
            <a:r>
              <a:rPr lang="en-US" altLang="ja-JP" sz="2000" dirty="0" smtClean="0">
                <a:latin typeface="+mn-lt"/>
              </a:rPr>
              <a:t>      → mass </a:t>
            </a:r>
            <a:r>
              <a:rPr lang="en-US" altLang="ja-JP" sz="2000" dirty="0">
                <a:latin typeface="+mn-lt"/>
              </a:rPr>
              <a:t>resolution </a:t>
            </a:r>
            <a:r>
              <a:rPr lang="en-US" altLang="ja-JP" sz="2000" dirty="0" smtClean="0">
                <a:latin typeface="+mn-lt"/>
              </a:rPr>
              <a:t>~100 </a:t>
            </a:r>
            <a:r>
              <a:rPr lang="en-US" altLang="ja-JP" sz="2000" dirty="0" err="1" smtClean="0">
                <a:latin typeface="+mn-lt"/>
              </a:rPr>
              <a:t>keV</a:t>
            </a:r>
            <a:r>
              <a:rPr lang="en-US" altLang="ja-JP" sz="2000" dirty="0" smtClean="0">
                <a:latin typeface="+mn-lt"/>
              </a:rPr>
              <a:t>/c</a:t>
            </a:r>
            <a:r>
              <a:rPr lang="en-US" altLang="ja-JP" sz="2000" baseline="30000" dirty="0" smtClean="0">
                <a:latin typeface="+mn-lt"/>
              </a:rPr>
              <a:t>2</a:t>
            </a:r>
            <a:r>
              <a:rPr lang="en-US" altLang="ja-JP" sz="2000" dirty="0" smtClean="0">
                <a:latin typeface="+mn-lt"/>
              </a:rPr>
              <a:t> (FWMH)</a:t>
            </a:r>
          </a:p>
          <a:p>
            <a:r>
              <a:rPr lang="en-US" altLang="ja-JP" sz="2000" dirty="0" smtClean="0">
                <a:latin typeface="+mn-lt"/>
              </a:rPr>
              <a:t>      </a:t>
            </a:r>
            <a:r>
              <a:rPr lang="en-US" altLang="ja-JP" sz="2000" dirty="0"/>
              <a:t>→ </a:t>
            </a:r>
            <a:r>
              <a:rPr lang="en-US" altLang="ja-JP" sz="2000" dirty="0" smtClean="0">
                <a:latin typeface="+mn-lt"/>
              </a:rPr>
              <a:t>accuracy of </a:t>
            </a:r>
            <a:r>
              <a:rPr lang="en-US" altLang="ja-JP" sz="2000" u="sng" dirty="0" smtClean="0">
                <a:latin typeface="+mn-lt"/>
              </a:rPr>
              <a:t>a few 10 </a:t>
            </a:r>
            <a:r>
              <a:rPr lang="en-US" altLang="ja-JP" sz="2000" u="sng" dirty="0" err="1" smtClean="0">
                <a:latin typeface="+mn-lt"/>
              </a:rPr>
              <a:t>keV</a:t>
            </a:r>
            <a:r>
              <a:rPr lang="en-US" altLang="ja-JP" sz="2000" u="sng" dirty="0">
                <a:latin typeface="+mn-lt"/>
              </a:rPr>
              <a:t>/c</a:t>
            </a:r>
            <a:r>
              <a:rPr lang="en-US" altLang="ja-JP" sz="2000" u="sng" baseline="30000" dirty="0">
                <a:latin typeface="+mn-lt"/>
              </a:rPr>
              <a:t>2</a:t>
            </a:r>
            <a:endParaRPr kumimoji="1" lang="ja-JP" altLang="en-US" sz="2000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15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6915" y="130175"/>
            <a:ext cx="6270171" cy="4699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Decay-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pion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spectroscopy at MAMI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100" y="764807"/>
            <a:ext cx="4406587" cy="544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1394" name="Picture 2"/>
          <p:cNvPicPr>
            <a:picLocks noChangeAspect="1" noChangeArrowheads="1"/>
          </p:cNvPicPr>
          <p:nvPr/>
        </p:nvPicPr>
        <p:blipFill>
          <a:blip r:embed="rId3" cstate="screen">
            <a:lum bright="-30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66" y="969262"/>
            <a:ext cx="3089007" cy="512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treifen">
  <a:themeElements>
    <a:clrScheme name="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Streif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694</Words>
  <Application>Microsoft Office PowerPoint</Application>
  <PresentationFormat>Bildschirmpräsentation (4:3)</PresentationFormat>
  <Paragraphs>154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8" baseType="lpstr">
      <vt:lpstr>Arial</vt:lpstr>
      <vt:lpstr>Calibri</vt:lpstr>
      <vt:lpstr>Wingdings</vt:lpstr>
      <vt:lpstr>Symbol</vt:lpstr>
      <vt:lpstr>msmincho</vt:lpstr>
      <vt:lpstr>ＭＳ Ｐゴシック</vt:lpstr>
      <vt:lpstr>Verdana</vt:lpstr>
      <vt:lpstr>Streifen</vt:lpstr>
      <vt:lpstr>1_Streifen</vt:lpstr>
      <vt:lpstr>Recent Studies of Hypernuclei Formation with Electron Beams at MAMI</vt:lpstr>
      <vt:lpstr>Hypernuclear spectroscopy</vt:lpstr>
      <vt:lpstr> The A = 4 isospin doublet</vt:lpstr>
      <vt:lpstr>The A = 7 isospin triplet</vt:lpstr>
      <vt:lpstr>Hypernuclear production methods</vt:lpstr>
      <vt:lpstr>Hypernuclear decay-pion spectroscopy</vt:lpstr>
      <vt:lpstr>Examples of p- spectroscopy</vt:lpstr>
      <vt:lpstr>Goals of decay pion spectroscopy</vt:lpstr>
      <vt:lpstr>Decay-pion spectroscopy at MAMI</vt:lpstr>
      <vt:lpstr>Accessible hypernuclei</vt:lpstr>
      <vt:lpstr>Particle detection system in KAOS</vt:lpstr>
      <vt:lpstr>Kaon identification using TOF system</vt:lpstr>
      <vt:lpstr>Pioneering experiment 2o11</vt:lpstr>
      <vt:lpstr>Dedicated experiment 2o12</vt:lpstr>
      <vt:lpstr>Decay pion detection</vt:lpstr>
      <vt:lpstr>Signal interpretation</vt:lpstr>
      <vt:lpstr>Examples of decay-pion spectra</vt:lpstr>
      <vt:lpstr>Conclusions</vt:lpstr>
      <vt:lpstr>A1 Hypernuclear Collaboration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Kaos</dc:title>
  <dc:creator>Patrick</dc:creator>
  <cp:lastModifiedBy>P. Achenbach</cp:lastModifiedBy>
  <cp:revision>723</cp:revision>
  <cp:lastPrinted>1601-01-01T00:00:00Z</cp:lastPrinted>
  <dcterms:created xsi:type="dcterms:W3CDTF">2002-04-08T07:33:42Z</dcterms:created>
  <dcterms:modified xsi:type="dcterms:W3CDTF">2013-09-12T12:12:38Z</dcterms:modified>
</cp:coreProperties>
</file>